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4"/>
  </p:sldMasterIdLst>
  <p:notesMasterIdLst>
    <p:notesMasterId r:id="rId33"/>
  </p:notesMasterIdLst>
  <p:sldIdLst>
    <p:sldId id="2147482500" r:id="rId5"/>
    <p:sldId id="2147478726" r:id="rId6"/>
    <p:sldId id="2147483574" r:id="rId7"/>
    <p:sldId id="2147483537" r:id="rId8"/>
    <p:sldId id="2147482515" r:id="rId9"/>
    <p:sldId id="2147483620" r:id="rId10"/>
    <p:sldId id="2147483528" r:id="rId11"/>
    <p:sldId id="2147482547" r:id="rId12"/>
    <p:sldId id="2147478707" r:id="rId13"/>
    <p:sldId id="2147483576" r:id="rId14"/>
    <p:sldId id="2147478748" r:id="rId15"/>
    <p:sldId id="2147483621" r:id="rId16"/>
    <p:sldId id="2147482504" r:id="rId17"/>
    <p:sldId id="263" r:id="rId18"/>
    <p:sldId id="2147482540" r:id="rId19"/>
    <p:sldId id="2147482513" r:id="rId20"/>
    <p:sldId id="2147482505" r:id="rId21"/>
    <p:sldId id="2147482506" r:id="rId22"/>
    <p:sldId id="2147482508" r:id="rId23"/>
    <p:sldId id="2147482519" r:id="rId24"/>
    <p:sldId id="2147483479" r:id="rId25"/>
    <p:sldId id="2147483480" r:id="rId26"/>
    <p:sldId id="2147483630" r:id="rId27"/>
    <p:sldId id="2147483531" r:id="rId28"/>
    <p:sldId id="2147469790" r:id="rId29"/>
    <p:sldId id="2147478865" r:id="rId30"/>
    <p:sldId id="2147483629" r:id="rId31"/>
    <p:sldId id="214748251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3F9C0B-4682-DB0F-B5D4-CBC75BC4F214}" name="Horn, Alycia" initials="HA" userId="S::AHorn004@corphq.comcast.com::67630048-4623-4737-b667-20d18ca8f822" providerId="AD"/>
  <p188:author id="{D5876F21-8205-4040-5E52-33A2CCDC110E}" name="George, Marisa" initials="GM" userId="S::mgeorg004@cable.comcast.com::d920e21c-c17f-4e2e-b2f5-5868e1212073" providerId="AD"/>
  <p188:author id="{FB5ED565-3B3E-69BB-DAA5-E14B55E1D5EA}" name="Linda Barlow (Sageagency.Com - Guest)" initials="LG" userId="S::linda_sageagency.com#ext#@comcastcorp.onmicrosoft.com::f2826f20-140f-4116-a841-9894941b1f21" providerId="AD"/>
  <p188:author id="{F8FC47B4-B351-B7FF-9E4F-58B021A42FC3}" name="Berwick, Sharmini" initials="BS" userId="S::sberwi174@cable.comcast.com::d703ee04-eb05-4cd4-ad2d-74eba9443fd3" providerId="AD"/>
  <p188:author id="{F4376EBC-3153-1859-077F-E5EEF3D3E646}" name="Yudichak, Kristin" initials="YK" userId="S::kyudic387@cable.comcast.com::c58a368c-fd7d-459d-b2fe-46ac341288da" providerId="AD"/>
  <p188:author id="{D946A9CA-B5CB-DDD1-0F8E-DE098C6B5E9A}" name="Pisner, Michael (Contractor)" initials="PM(" userId="S::mpisne974@cable.comcast.com::9f18dbd1-3501-4242-bccc-40c8d3068324" providerId="AD"/>
  <p188:author id="{21E7D9D5-64CB-2C78-5BF5-6175BBEA9CCA}" name="Linda Barlow" initials="L" userId="S::linda@sageagency.com::9e14c38e-4c21-4991-8e35-9bb9cd4cd8eb" providerId="AD"/>
  <p188:author id="{B6F17FFF-0BBF-5590-E74F-16AD81D54FFB}" name="Chism, Melissa" initials="CM" userId="S::mchism200@cable.comcast.com::d0112d16-af55-41d7-b8b7-97ffc62502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9FE"/>
    <a:srgbClr val="ECECEC"/>
    <a:srgbClr val="282828"/>
    <a:srgbClr val="EBEBEB"/>
    <a:srgbClr val="FFFFFF"/>
    <a:srgbClr val="73C5C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F8C9825-5D04-410F-977E-4BDAC1C71B71}" styleName="CB Table Style Acc1 Header">
    <a:wholeTbl>
      <a:tcTxStyle>
        <a:fontRef idx="minor">
          <a:prstClr val="black"/>
        </a:fontRef>
        <a:schemeClr val="dk1"/>
      </a:tcTxStyle>
      <a:tcStyle>
        <a:tcBdr>
          <a:left>
            <a:ln w="0" cmpd="sng">
              <a:solidFill>
                <a:srgbClr val="FFFFFF"/>
              </a:solidFill>
            </a:ln>
          </a:left>
          <a:right>
            <a:ln w="0" cmpd="sng">
              <a:solidFill>
                <a:srgbClr val="FFFFFF"/>
              </a:solidFill>
            </a:ln>
          </a:right>
          <a:top>
            <a:ln w="0" cmpd="sng">
              <a:solidFill>
                <a:srgbClr val="FFFFFF"/>
              </a:solidFill>
            </a:ln>
          </a:top>
          <a:bottom>
            <a:ln w="0" cmpd="sng">
              <a:solidFill>
                <a:srgbClr val="FFFFFF"/>
              </a:solidFill>
            </a:ln>
          </a:bottom>
          <a:insideH>
            <a:ln w="0" cmpd="sng">
              <a:solidFill>
                <a:srgbClr val="FFFFFF"/>
              </a:solidFill>
            </a:ln>
          </a:insideH>
          <a:insideV>
            <a:ln w="0" cmpd="sng">
              <a:solidFill>
                <a:srgbClr val="FFFFFF"/>
              </a:solidFill>
            </a:ln>
          </a:insideV>
        </a:tcBdr>
        <a:fill>
          <a:solidFill>
            <a:srgbClr val="EEEEEE"/>
          </a:solidFill>
        </a:fill>
      </a:tcStyle>
    </a:wholeTbl>
    <a:band2H>
      <a:tcTxStyle>
        <a:fontRef idx="minor">
          <a:prstClr val="black"/>
        </a:fontRef>
        <a:schemeClr val="dk1"/>
      </a:tcTxStyle>
      <a:tcStyle>
        <a:tcBdr/>
        <a:fill>
          <a:solidFill>
            <a:srgbClr val="E2E2E2"/>
          </a:solidFill>
        </a:fill>
      </a:tcStyle>
    </a:band2H>
    <a:band2V>
      <a:tcTxStyle>
        <a:fontRef idx="minor">
          <a:prstClr val="black"/>
        </a:fontRef>
        <a:schemeClr val="dk1"/>
      </a:tcTxStyle>
      <a:tcStyle>
        <a:tcBdr/>
        <a:fill>
          <a:solidFill>
            <a:srgbClr val="E2E2E2"/>
          </a:solidFill>
        </a:fill>
      </a:tcStyle>
    </a:band2V>
    <a:lastCol>
      <a:tcTxStyle>
        <a:fontRef idx="minor">
          <a:prstClr val="black"/>
        </a:fontRef>
        <a:schemeClr val="dk1"/>
      </a:tcTxStyle>
      <a:tcStyle>
        <a:tcBdr>
          <a:left>
            <a:ln w="0" cmpd="sng">
              <a:solidFill>
                <a:srgbClr val="FFFFFF"/>
              </a:solidFill>
            </a:ln>
          </a:left>
          <a:right>
            <a:ln w="0" cmpd="sng">
              <a:solidFill>
                <a:srgbClr val="FFFFFF"/>
              </a:solidFill>
            </a:ln>
          </a:right>
          <a:top>
            <a:ln w="6350" cmpd="sng">
              <a:solidFill>
                <a:schemeClr val="lt1"/>
              </a:solidFill>
            </a:ln>
          </a:top>
          <a:bottom>
            <a:ln w="6350" cmpd="sng">
              <a:solidFill>
                <a:schemeClr val="lt1"/>
              </a:solidFill>
            </a:ln>
          </a:bottom>
          <a:insideH>
            <a:ln w="0" cmpd="sng">
              <a:solidFill>
                <a:schemeClr val="lt1"/>
              </a:solidFill>
            </a:ln>
          </a:insideH>
          <a:insideV>
            <a:ln w="0" cmpd="sng">
              <a:solidFill>
                <a:srgbClr val="FFFFFF"/>
              </a:solidFill>
            </a:ln>
          </a:insideV>
        </a:tcBdr>
        <a:fill>
          <a:solidFill>
            <a:schemeClr val="accent3"/>
          </a:solidFill>
        </a:fill>
      </a:tcStyle>
    </a:lastCol>
    <a:firstCol>
      <a:tcTxStyle>
        <a:fontRef idx="minor">
          <a:prstClr val="black"/>
        </a:fontRef>
        <a:schemeClr val="dk1"/>
      </a:tcTxStyle>
      <a:tcStyle>
        <a:tcBdr>
          <a:left>
            <a:ln w="0" cmpd="sng">
              <a:solidFill>
                <a:srgbClr val="FFFFFF"/>
              </a:solidFill>
            </a:ln>
          </a:left>
          <a:right>
            <a:ln w="0" cmpd="sng">
              <a:solidFill>
                <a:srgbClr val="FFFFFF"/>
              </a:solidFill>
            </a:ln>
          </a:right>
          <a:top>
            <a:ln w="6350" cmpd="sng">
              <a:solidFill>
                <a:schemeClr val="lt1"/>
              </a:solidFill>
            </a:ln>
          </a:top>
          <a:bottom>
            <a:ln w="6350" cmpd="sng">
              <a:solidFill>
                <a:schemeClr val="lt1"/>
              </a:solidFill>
            </a:ln>
          </a:bottom>
          <a:insideH>
            <a:ln w="0" cmpd="sng">
              <a:solidFill>
                <a:schemeClr val="lt1"/>
              </a:solidFill>
            </a:ln>
          </a:insideH>
          <a:insideV>
            <a:ln w="0" cmpd="sng">
              <a:solidFill>
                <a:srgbClr val="FFFFFF"/>
              </a:solidFill>
            </a:ln>
          </a:insideV>
        </a:tcBdr>
        <a:fill>
          <a:solidFill>
            <a:schemeClr val="accent3"/>
          </a:solidFill>
        </a:fill>
      </a:tcStyle>
    </a:firstCol>
    <a:lastRow>
      <a:tcTxStyle>
        <a:fontRef idx="minor">
          <a:prstClr val="black"/>
        </a:fontRef>
        <a:schemeClr val="dk1"/>
      </a:tcTxStyle>
      <a:tcStyle>
        <a:tcBdr/>
        <a:fill>
          <a:solidFill>
            <a:schemeClr val="accent3"/>
          </a:solidFill>
        </a:fill>
      </a:tcStyle>
    </a:lastRow>
    <a:firstRow>
      <a:tcTxStyle>
        <a:fontRef idx="minor">
          <a:prstClr val="black"/>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73" d="100"/>
          <a:sy n="73" d="100"/>
        </p:scale>
        <p:origin x="3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6F408-C087-4F27-B9B0-9AFC9F397E6F}" type="datetimeFigureOut">
              <a:rPr lang="en-US" smtClean="0"/>
              <a:t>10/31/2025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34784-C513-4FF4-89AD-7338A136AAFE}" type="slidenum">
              <a:rPr lang="en-US" smtClean="0"/>
              <a:t>‹#›</a:t>
            </a:fld>
            <a:endParaRPr lang="en-US"/>
          </a:p>
        </p:txBody>
      </p:sp>
    </p:spTree>
    <p:extLst>
      <p:ext uri="{BB962C8B-B14F-4D97-AF65-F5344CB8AC3E}">
        <p14:creationId xmlns:p14="http://schemas.microsoft.com/office/powerpoint/2010/main" val="3698342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34784-C513-4FF4-89AD-7338A136AA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968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784-C513-4FF4-89AD-7338A136AAFE}" type="slidenum">
              <a:rPr lang="en-US" smtClean="0"/>
              <a:t>12</a:t>
            </a:fld>
            <a:endParaRPr lang="en-US"/>
          </a:p>
        </p:txBody>
      </p:sp>
    </p:spTree>
    <p:extLst>
      <p:ext uri="{BB962C8B-B14F-4D97-AF65-F5344CB8AC3E}">
        <p14:creationId xmlns:p14="http://schemas.microsoft.com/office/powerpoint/2010/main" val="4075801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 our Healthcare Industry Voices information sheet with customers for more information. </a:t>
            </a:r>
          </a:p>
          <a:p>
            <a:r>
              <a:rPr lang="en-US"/>
              <a:t>https://</a:t>
            </a:r>
            <a:r>
              <a:rPr lang="en-US" err="1"/>
              <a:t>mysource.comcast.com</a:t>
            </a:r>
            <a:r>
              <a:rPr lang="en-US"/>
              <a:t>/documents/</a:t>
            </a:r>
            <a:r>
              <a:rPr lang="en-US" err="1"/>
              <a:t>sppreview</a:t>
            </a:r>
            <a:r>
              <a:rPr lang="en-US"/>
              <a:t>/da909975-f426-478e-a1de-2fe1b261e344 </a:t>
            </a:r>
          </a:p>
        </p:txBody>
      </p:sp>
      <p:sp>
        <p:nvSpPr>
          <p:cNvPr id="4" name="Slide Number Placeholder 3"/>
          <p:cNvSpPr>
            <a:spLocks noGrp="1"/>
          </p:cNvSpPr>
          <p:nvPr>
            <p:ph type="sldNum" sz="quarter" idx="5"/>
          </p:nvPr>
        </p:nvSpPr>
        <p:spPr/>
        <p:txBody>
          <a:bodyPr/>
          <a:lstStyle/>
          <a:p>
            <a:fld id="{A4934784-C513-4FF4-89AD-7338A136AAFE}" type="slidenum">
              <a:rPr lang="en-US" smtClean="0"/>
              <a:t>13</a:t>
            </a:fld>
            <a:endParaRPr lang="en-US"/>
          </a:p>
        </p:txBody>
      </p:sp>
    </p:spTree>
    <p:extLst>
      <p:ext uri="{BB962C8B-B14F-4D97-AF65-F5344CB8AC3E}">
        <p14:creationId xmlns:p14="http://schemas.microsoft.com/office/powerpoint/2010/main" val="2447137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04897-7ADA-D8CD-358D-29EC3F8AE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5F483-C32D-BCF2-63B4-2DB6486304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519CA-77DF-9577-232E-199197E7FF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31231C-8BCA-B564-7DB5-A7F4F70DC3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34784-C513-4FF4-89AD-7338A136AA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5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784-C513-4FF4-89AD-7338A136AAFE}" type="slidenum">
              <a:rPr lang="en-US" smtClean="0"/>
              <a:t>16</a:t>
            </a:fld>
            <a:endParaRPr lang="en-US"/>
          </a:p>
        </p:txBody>
      </p:sp>
    </p:spTree>
    <p:extLst>
      <p:ext uri="{BB962C8B-B14F-4D97-AF65-F5344CB8AC3E}">
        <p14:creationId xmlns:p14="http://schemas.microsoft.com/office/powerpoint/2010/main" val="523343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784-C513-4FF4-89AD-7338A136AAFE}" type="slidenum">
              <a:rPr lang="en-US" smtClean="0"/>
              <a:t>17</a:t>
            </a:fld>
            <a:endParaRPr lang="en-US"/>
          </a:p>
        </p:txBody>
      </p:sp>
    </p:spTree>
    <p:extLst>
      <p:ext uri="{BB962C8B-B14F-4D97-AF65-F5344CB8AC3E}">
        <p14:creationId xmlns:p14="http://schemas.microsoft.com/office/powerpoint/2010/main" val="2463647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784-C513-4FF4-89AD-7338A136AAFE}" type="slidenum">
              <a:rPr lang="en-US" smtClean="0"/>
              <a:t>18</a:t>
            </a:fld>
            <a:endParaRPr lang="en-US"/>
          </a:p>
        </p:txBody>
      </p:sp>
    </p:spTree>
    <p:extLst>
      <p:ext uri="{BB962C8B-B14F-4D97-AF65-F5344CB8AC3E}">
        <p14:creationId xmlns:p14="http://schemas.microsoft.com/office/powerpoint/2010/main" val="76688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784-C513-4FF4-89AD-7338A136AAFE}" type="slidenum">
              <a:rPr lang="en-US" smtClean="0"/>
              <a:t>19</a:t>
            </a:fld>
            <a:endParaRPr lang="en-US"/>
          </a:p>
        </p:txBody>
      </p:sp>
    </p:spTree>
    <p:extLst>
      <p:ext uri="{BB962C8B-B14F-4D97-AF65-F5344CB8AC3E}">
        <p14:creationId xmlns:p14="http://schemas.microsoft.com/office/powerpoint/2010/main" val="3213976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85C28-56B9-1344-88F7-678BB45A03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35A36-F086-0CAC-6DDB-641AA9200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B603F-F907-8F64-8B0C-2E080C5A32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A761D8-0103-682C-EF62-A33174680B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34784-C513-4FF4-89AD-7338A136AA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007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0">
                <a:solidFill>
                  <a:srgbClr val="000000"/>
                </a:solidFill>
                <a:effectLst/>
                <a:latin typeface="Aptos" panose="020B0004020202020204" pitchFamily="34" charset="0"/>
                <a:ea typeface="Aptos" panose="020B0004020202020204" pitchFamily="34" charset="0"/>
                <a:cs typeface="AppleSystemUIFont"/>
              </a:rPr>
              <a:t>Comcast Business is an innovative technology partner delivering best-in-class solutions to businesses of any size worldwide. We bring future-ready, global solutions together with a partnership mindset to drive growth for your business.</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At Comcast Business, we’re driven by a partnership and mindset approach, allowing us to continuously improve through intimate customer engagement.</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We provide personalized, expert service and managed experience for businesses of any size.</a:t>
            </a:r>
          </a:p>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And we have a national and global reach, as well as a local presence in each community and market.</a:t>
            </a:r>
          </a:p>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We offer automated solutions with human support and strategic partnership, giving you peace of mind from a stable company.</a:t>
            </a:r>
          </a:p>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We have proven execution excellence and future-focused strategic partnership, with the early adoption of latest advancements without the uncertainty.</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34784-C513-4FF4-89AD-7338A136AA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227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0">
                <a:solidFill>
                  <a:srgbClr val="000000"/>
                </a:solidFill>
                <a:effectLst/>
                <a:latin typeface="Aptos" panose="020B0004020202020204" pitchFamily="34" charset="0"/>
                <a:ea typeface="Aptos" panose="020B0004020202020204" pitchFamily="34" charset="0"/>
                <a:cs typeface="AppleSystemUIFont"/>
              </a:rPr>
              <a:t>Our owned and partner ecosystem showcases our culture of innovation and seamlessly integrates to meet your business needs.</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200" kern="0">
                <a:solidFill>
                  <a:srgbClr val="000000"/>
                </a:solidFill>
                <a:effectLst/>
                <a:latin typeface="Aptos" panose="020B0004020202020204" pitchFamily="34" charset="0"/>
                <a:ea typeface="Aptos" panose="020B0004020202020204" pitchFamily="34" charset="0"/>
                <a:cs typeface="AppleSystemUIFont"/>
              </a:rPr>
              <a:t>And our comprehensive end-to-end solutions offer your business flexibility and choice, with an open, vendor agnostic approach and the ability to work within your existing tech stack, making working with us easier for you.</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200" kern="0">
                <a:solidFill>
                  <a:srgbClr val="000000"/>
                </a:solidFill>
                <a:effectLst/>
                <a:latin typeface="Aptos" panose="020B0004020202020204" pitchFamily="34" charset="0"/>
                <a:ea typeface="Aptos" panose="020B0004020202020204" pitchFamily="34" charset="0"/>
                <a:cs typeface="AppleSystemUIFont"/>
              </a:rPr>
              <a:t>We are the largest, fastest, most reliable network, and this combined with our global network solutions allows us to serve businesses like yours around the world</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Our comprehensive portfolio of cybersecurity solutions helps to avoid data breaches to keep your business secure. Our 24/7 security operations centers </a:t>
            </a:r>
            <a:r>
              <a:rPr lang="en-US" sz="1200" kern="100">
                <a:effectLst/>
                <a:latin typeface="Aptos" panose="020B0004020202020204" pitchFamily="34" charset="0"/>
                <a:ea typeface="Aptos" panose="020B0004020202020204" pitchFamily="34" charset="0"/>
                <a:cs typeface="Arial" panose="020B0604020202020204" pitchFamily="34" charset="0"/>
              </a:rPr>
              <a:t>have the expertise and capability to detect and contain threats in advance.</a:t>
            </a:r>
          </a:p>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With our unified visibility and intelligence, we have advanced analytics that help optimize your business performance, resiliency and support smart, efficient operations.</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All of this, plus our unparalleled partnership and managed service experience, we’re committed to you throughout your entire customer journey. </a:t>
            </a:r>
            <a:endParaRPr lang="en-US" sz="1200" kern="100">
              <a:effectLst/>
              <a:latin typeface="Aptos" panose="020B0004020202020204" pitchFamily="34" charset="0"/>
              <a:ea typeface="Aptos" panose="020B0004020202020204" pitchFamily="34" charset="0"/>
              <a:cs typeface="Arial" panose="020B06040202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34784-C513-4FF4-89AD-7338A136AA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10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8EFD6-3669-46F4-81C2-0712BE98F9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7823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Comcast Business is a subsidiary of Comcast Corporation, one of the largest telecommunications companies and media conglomerates in the world, generating over 123B in total consolidated revenue.</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Comcast Business has continued that tradition of financial stability and innovation, with over $9B in total revenue over the last 12 months, global network solutions and the largest, fastest, most reliable network in the United States.</a:t>
            </a:r>
            <a:endParaRPr lang="en-US" sz="1200" kern="100">
              <a:effectLst/>
              <a:latin typeface="Aptos" panose="020B0004020202020204" pitchFamily="34" charset="0"/>
              <a:ea typeface="Aptos" panose="020B00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34784-C513-4FF4-89AD-7338A136AA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449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Since inception in 2006, Comcast Business has been on a path of growth, with a current run rate of $9.7 billion.</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We were up 4.6% year-over-year in 2024 and we are the only major provider that is growing.</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We have over 2.6 million business customers, and behind our success are over 11,000 dedicated employees focused on delivering top-notch business services.</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200" kern="0">
                <a:solidFill>
                  <a:srgbClr val="000000"/>
                </a:solidFill>
                <a:effectLst/>
                <a:latin typeface="Aptos" panose="020B0004020202020204" pitchFamily="34" charset="0"/>
                <a:ea typeface="Aptos" panose="020B0004020202020204" pitchFamily="34" charset="0"/>
                <a:cs typeface="AppleSystemUIFont"/>
              </a:rPr>
              <a:t>We are continuously improving through intimate customer engagement and have the best of both worlds: we have the energy and innovation of a start-up with the stability and backing of a large company with proven track record.</a:t>
            </a:r>
            <a:endParaRPr lang="en-US" sz="12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34784-C513-4FF4-89AD-7338A136AA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908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262F0-2E1D-43E4-9F95-A172B7A7EBB8}"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252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784-C513-4FF4-89AD-7338A136AAFE}" type="slidenum">
              <a:rPr lang="en-US" smtClean="0"/>
              <a:t>28</a:t>
            </a:fld>
            <a:endParaRPr lang="en-US"/>
          </a:p>
        </p:txBody>
      </p:sp>
    </p:spTree>
    <p:extLst>
      <p:ext uri="{BB962C8B-B14F-4D97-AF65-F5344CB8AC3E}">
        <p14:creationId xmlns:p14="http://schemas.microsoft.com/office/powerpoint/2010/main" val="939643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14168-E20C-631D-5985-F5F8C47D1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73F77-1926-D2C0-B2BF-67F689BAF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BF77B-FA65-ACDB-BEDA-8BC5725F31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E50B5E-75F9-213E-EC05-643886EE6C92}"/>
              </a:ext>
            </a:extLst>
          </p:cNvPr>
          <p:cNvSpPr>
            <a:spLocks noGrp="1"/>
          </p:cNvSpPr>
          <p:nvPr>
            <p:ph type="sldNum" sz="quarter" idx="5"/>
          </p:nvPr>
        </p:nvSpPr>
        <p:spPr/>
        <p:txBody>
          <a:bodyPr/>
          <a:lstStyle/>
          <a:p>
            <a:fld id="{A4934784-C513-4FF4-89AD-7338A136AAFE}" type="slidenum">
              <a:rPr lang="en-US" smtClean="0"/>
              <a:t>4</a:t>
            </a:fld>
            <a:endParaRPr lang="en-US"/>
          </a:p>
        </p:txBody>
      </p:sp>
    </p:spTree>
    <p:extLst>
      <p:ext uri="{BB962C8B-B14F-4D97-AF65-F5344CB8AC3E}">
        <p14:creationId xmlns:p14="http://schemas.microsoft.com/office/powerpoint/2010/main" val="2910439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784-C513-4FF4-89AD-7338A136AAFE}" type="slidenum">
              <a:rPr lang="en-US" smtClean="0"/>
              <a:t>5</a:t>
            </a:fld>
            <a:endParaRPr lang="en-US"/>
          </a:p>
        </p:txBody>
      </p:sp>
    </p:spTree>
    <p:extLst>
      <p:ext uri="{BB962C8B-B14F-4D97-AF65-F5344CB8AC3E}">
        <p14:creationId xmlns:p14="http://schemas.microsoft.com/office/powerpoint/2010/main" val="1521263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784-C513-4FF4-89AD-7338A136AAFE}" type="slidenum">
              <a:rPr lang="en-US" smtClean="0"/>
              <a:t>6</a:t>
            </a:fld>
            <a:endParaRPr lang="en-US"/>
          </a:p>
        </p:txBody>
      </p:sp>
    </p:spTree>
    <p:extLst>
      <p:ext uri="{BB962C8B-B14F-4D97-AF65-F5344CB8AC3E}">
        <p14:creationId xmlns:p14="http://schemas.microsoft.com/office/powerpoint/2010/main" val="3004391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We are committed to continuous improvement by investing billions in our network.</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We offer a diverse network with high bandwidth, nationwide coverage, latency and jitter SLAs, availability SLA, a physically diverse network, a self-serve customer portal, and network monitoring and management.</a:t>
            </a: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200" kern="100">
                <a:solidFill>
                  <a:srgbClr val="000000"/>
                </a:solidFill>
                <a:effectLst/>
                <a:latin typeface="Aptos" panose="020B0004020202020204" pitchFamily="34" charset="0"/>
                <a:ea typeface="Aptos" panose="020B0004020202020204" pitchFamily="34" charset="0"/>
                <a:cs typeface="Arial" panose="020B0604020202020204" pitchFamily="34" charset="0"/>
              </a:rPr>
              <a:t>We have over 1.8 million ethernet enabled buildings and capacity that scales up to 100 GB.</a:t>
            </a:r>
            <a:endParaRPr lang="en-US" sz="1200" kern="100">
              <a:effectLst/>
              <a:latin typeface="Aptos" panose="020B0004020202020204" pitchFamily="34" charset="0"/>
              <a:ea typeface="Aptos" panose="020B0004020202020204" pitchFamily="34" charset="0"/>
              <a:cs typeface="Arial" panose="020B0604020202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34784-C513-4FF4-89AD-7338A136AA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485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D333B-F464-4E69-8B79-982DB15C13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4C0AD-6A8F-21E4-6F25-6D0C527DE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46AEB-D4AE-4B1E-6126-38878978658C}"/>
              </a:ext>
            </a:extLst>
          </p:cNvPr>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800" kern="100">
                <a:solidFill>
                  <a:srgbClr val="000000"/>
                </a:solidFill>
                <a:effectLst/>
                <a:latin typeface="Aptos" panose="020B0004020202020204" pitchFamily="34" charset="0"/>
                <a:ea typeface="Aptos" panose="020B0004020202020204" pitchFamily="34" charset="0"/>
                <a:cs typeface="Arial" panose="020B0604020202020204" pitchFamily="34" charset="0"/>
              </a:rPr>
              <a:t>Not only do we have a diverse network, but we offer coverage all over the globe to meet you where you are.</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800" kern="100">
                <a:solidFill>
                  <a:srgbClr val="000000"/>
                </a:solidFill>
                <a:effectLst/>
                <a:latin typeface="Aptos" panose="020B0004020202020204" pitchFamily="34" charset="0"/>
                <a:ea typeface="Aptos" panose="020B0004020202020204" pitchFamily="34" charset="0"/>
                <a:cs typeface="Arial" panose="020B0604020202020204" pitchFamily="34" charset="0"/>
              </a:rPr>
              <a:t>Our global secure networking capabilities plus over 50 points of presence in cities around the world, in 115 countries across 5 continents, allow us to serve your business regardless of where you’re located.</a:t>
            </a: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CD506FA-B21E-32F4-E9AB-F5A9426EE3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34784-C513-4FF4-89AD-7338A136AA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286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34784-C513-4FF4-89AD-7338A136AAFE}" type="slidenum">
              <a:rPr lang="en-US" smtClean="0"/>
              <a:t>9</a:t>
            </a:fld>
            <a:endParaRPr lang="en-US"/>
          </a:p>
        </p:txBody>
      </p:sp>
    </p:spTree>
    <p:extLst>
      <p:ext uri="{BB962C8B-B14F-4D97-AF65-F5344CB8AC3E}">
        <p14:creationId xmlns:p14="http://schemas.microsoft.com/office/powerpoint/2010/main" val="3218544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4934784-C513-4FF4-89AD-7338A136AAFE}" type="slidenum">
              <a:rPr lang="en-US" smtClean="0"/>
              <a:t>10</a:t>
            </a:fld>
            <a:endParaRPr lang="en-US"/>
          </a:p>
        </p:txBody>
      </p:sp>
    </p:spTree>
    <p:extLst>
      <p:ext uri="{BB962C8B-B14F-4D97-AF65-F5344CB8AC3E}">
        <p14:creationId xmlns:p14="http://schemas.microsoft.com/office/powerpoint/2010/main" val="3994201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Dark">
    <p:bg>
      <p:bgPr>
        <a:solidFill>
          <a:schemeClr val="bg2"/>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BA93974-BCE4-3927-8148-1F70F3CFF4B1}"/>
              </a:ext>
            </a:extLst>
          </p:cNvPr>
          <p:cNvSpPr>
            <a:spLocks noGrp="1"/>
          </p:cNvSpPr>
          <p:nvPr>
            <p:ph type="pic" sz="quarter" idx="10" hasCustomPrompt="1"/>
          </p:nvPr>
        </p:nvSpPr>
        <p:spPr>
          <a:xfrm>
            <a:off x="5577016" y="-13448"/>
            <a:ext cx="6614983" cy="6871447"/>
          </a:xfrm>
          <a:custGeom>
            <a:avLst/>
            <a:gdLst>
              <a:gd name="connsiteX0" fmla="*/ 0 w 7485529"/>
              <a:gd name="connsiteY0" fmla="*/ 0 h 6858000"/>
              <a:gd name="connsiteX1" fmla="*/ 7485529 w 7485529"/>
              <a:gd name="connsiteY1" fmla="*/ 0 h 6858000"/>
              <a:gd name="connsiteX2" fmla="*/ 7485529 w 7485529"/>
              <a:gd name="connsiteY2" fmla="*/ 6858000 h 6858000"/>
              <a:gd name="connsiteX3" fmla="*/ 0 w 7485529"/>
              <a:gd name="connsiteY3" fmla="*/ 6858000 h 6858000"/>
              <a:gd name="connsiteX4" fmla="*/ 0 w 7485529"/>
              <a:gd name="connsiteY4" fmla="*/ 0 h 6858000"/>
              <a:gd name="connsiteX0" fmla="*/ 1842247 w 7485529"/>
              <a:gd name="connsiteY0" fmla="*/ 0 h 6871447"/>
              <a:gd name="connsiteX1" fmla="*/ 7485529 w 7485529"/>
              <a:gd name="connsiteY1" fmla="*/ 13447 h 6871447"/>
              <a:gd name="connsiteX2" fmla="*/ 7485529 w 7485529"/>
              <a:gd name="connsiteY2" fmla="*/ 6871447 h 6871447"/>
              <a:gd name="connsiteX3" fmla="*/ 0 w 7485529"/>
              <a:gd name="connsiteY3" fmla="*/ 6871447 h 6871447"/>
              <a:gd name="connsiteX4" fmla="*/ 1842247 w 7485529"/>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6894 w 5670176"/>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544 w 5670176"/>
              <a:gd name="connsiteY4" fmla="*/ 3415675 h 6871447"/>
              <a:gd name="connsiteX5" fmla="*/ 26894 w 5670176"/>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4983" h="6871447">
                <a:moveTo>
                  <a:pt x="971701" y="0"/>
                </a:moveTo>
                <a:lnTo>
                  <a:pt x="6614983" y="13447"/>
                </a:lnTo>
                <a:lnTo>
                  <a:pt x="6614983" y="6871447"/>
                </a:lnTo>
                <a:lnTo>
                  <a:pt x="944807" y="6871447"/>
                </a:lnTo>
                <a:cubicBezTo>
                  <a:pt x="934671" y="6699825"/>
                  <a:pt x="43087" y="5712659"/>
                  <a:pt x="0" y="3366248"/>
                </a:cubicBezTo>
                <a:cubicBezTo>
                  <a:pt x="60289" y="1362716"/>
                  <a:pt x="796082" y="380679"/>
                  <a:pt x="971701" y="0"/>
                </a:cubicBezTo>
                <a:close/>
              </a:path>
            </a:pathLst>
          </a:custGeom>
          <a:solidFill>
            <a:schemeClr val="bg2">
              <a:lumMod val="95000"/>
            </a:schemeClr>
          </a:solidFill>
        </p:spPr>
        <p:txBody>
          <a:bodyPr lIns="4297680" anchor="ctr"/>
          <a:lstStyle>
            <a:lvl1pPr marL="0" indent="0" algn="l">
              <a:buNone/>
              <a:defRPr/>
            </a:lvl1pPr>
          </a:lstStyle>
          <a:p>
            <a:r>
              <a:rPr lang="en-US"/>
              <a:t>Click icon </a:t>
            </a:r>
            <a:br>
              <a:rPr lang="en-US"/>
            </a:br>
            <a:r>
              <a:rPr lang="en-US"/>
              <a:t>to add in </a:t>
            </a:r>
            <a:br>
              <a:rPr lang="en-US"/>
            </a:br>
            <a:r>
              <a:rPr lang="en-US"/>
              <a:t>picture or </a:t>
            </a:r>
            <a:br>
              <a:rPr lang="en-US"/>
            </a:br>
            <a:r>
              <a:rPr lang="en-US"/>
              <a:t>drag photo </a:t>
            </a:r>
            <a:br>
              <a:rPr lang="en-US"/>
            </a:br>
            <a:r>
              <a:rPr lang="en-US"/>
              <a:t>into space</a:t>
            </a:r>
          </a:p>
        </p:txBody>
      </p:sp>
      <p:pic>
        <p:nvPicPr>
          <p:cNvPr id="12" name="Picture 11">
            <a:extLst>
              <a:ext uri="{FF2B5EF4-FFF2-40B4-BE49-F238E27FC236}">
                <a16:creationId xmlns:a16="http://schemas.microsoft.com/office/drawing/2014/main" id="{F38AC259-2539-C229-8FA6-4DCC773313AD}"/>
              </a:ext>
            </a:extLst>
          </p:cNvPr>
          <p:cNvPicPr>
            <a:picLocks noChangeAspect="1"/>
          </p:cNvPicPr>
          <p:nvPr userDrawn="1"/>
        </p:nvPicPr>
        <p:blipFill>
          <a:blip r:embed="rId2">
            <a:extLst>
              <a:ext uri="{28A0092B-C50C-407E-A947-70E740481C1C}">
                <a14:useLocalDpi xmlns:a14="http://schemas.microsoft.com/office/drawing/2010/main" val="0"/>
              </a:ext>
            </a:extLst>
          </a:blip>
          <a:srcRect l="-1" r="42096"/>
          <a:stretch/>
        </p:blipFill>
        <p:spPr>
          <a:xfrm>
            <a:off x="1" y="0"/>
            <a:ext cx="7059706" cy="6858000"/>
          </a:xfrm>
          <a:prstGeom prst="rect">
            <a:avLst/>
          </a:prstGeom>
        </p:spPr>
      </p:pic>
      <p:sp>
        <p:nvSpPr>
          <p:cNvPr id="13" name="Title 1">
            <a:extLst>
              <a:ext uri="{FF2B5EF4-FFF2-40B4-BE49-F238E27FC236}">
                <a16:creationId xmlns:a16="http://schemas.microsoft.com/office/drawing/2014/main" id="{CE1C7CBF-1403-5EA2-0966-757F2B49CA14}"/>
              </a:ext>
            </a:extLst>
          </p:cNvPr>
          <p:cNvSpPr>
            <a:spLocks noGrp="1"/>
          </p:cNvSpPr>
          <p:nvPr>
            <p:ph type="title"/>
          </p:nvPr>
        </p:nvSpPr>
        <p:spPr>
          <a:xfrm>
            <a:off x="592530" y="3389244"/>
            <a:ext cx="4855565" cy="2273189"/>
          </a:xfrm>
          <a:prstGeom prst="rect">
            <a:avLst/>
          </a:prstGeom>
        </p:spPr>
        <p:txBody>
          <a:bodyPr lIns="0" tIns="0" rIns="0" bIns="0" anchor="b"/>
          <a:lstStyle>
            <a:lvl1pPr>
              <a:defRPr lang="en-US" sz="5400" b="0" i="0" dirty="0">
                <a:solidFill>
                  <a:schemeClr val="bg2"/>
                </a:solidFill>
                <a:latin typeface="Montserrat Medium" pitchFamily="2" charset="77"/>
              </a:defRPr>
            </a:lvl1pPr>
          </a:lstStyle>
          <a:p>
            <a:pPr lvl="0">
              <a:lnSpc>
                <a:spcPct val="80000"/>
              </a:lnSpc>
            </a:pPr>
            <a:r>
              <a:rPr lang="en-US" b="0">
                <a:latin typeface="Montserrat Medium" pitchFamily="2" charset="77"/>
              </a:rPr>
              <a:t>Presentation Title with Image</a:t>
            </a:r>
          </a:p>
        </p:txBody>
      </p:sp>
      <p:pic>
        <p:nvPicPr>
          <p:cNvPr id="15" name="Graphic 14">
            <a:extLst>
              <a:ext uri="{FF2B5EF4-FFF2-40B4-BE49-F238E27FC236}">
                <a16:creationId xmlns:a16="http://schemas.microsoft.com/office/drawing/2014/main" id="{29C5BA87-639A-0A9A-617C-1A34038FB7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583" y="596998"/>
            <a:ext cx="1975146" cy="642751"/>
          </a:xfrm>
          <a:prstGeom prst="rect">
            <a:avLst/>
          </a:prstGeom>
        </p:spPr>
      </p:pic>
      <p:sp>
        <p:nvSpPr>
          <p:cNvPr id="3" name="Text Placeholder 2">
            <a:extLst>
              <a:ext uri="{FF2B5EF4-FFF2-40B4-BE49-F238E27FC236}">
                <a16:creationId xmlns:a16="http://schemas.microsoft.com/office/drawing/2014/main" id="{827CD5EC-6AC1-EF58-99CF-753AA2EF080D}"/>
              </a:ext>
            </a:extLst>
          </p:cNvPr>
          <p:cNvSpPr>
            <a:spLocks noGrp="1"/>
          </p:cNvSpPr>
          <p:nvPr>
            <p:ph type="body" sz="quarter" idx="12" hasCustomPrompt="1"/>
          </p:nvPr>
        </p:nvSpPr>
        <p:spPr>
          <a:xfrm>
            <a:off x="592138" y="5900738"/>
            <a:ext cx="4856162" cy="587375"/>
          </a:xfrm>
          <a:prstGeom prst="rect">
            <a:avLst/>
          </a:prstGeom>
        </p:spPr>
        <p:txBody>
          <a:bodyPr lIns="0" tIns="0" rIns="0" bIns="0"/>
          <a:lstStyle>
            <a:lvl1pPr marL="0" indent="0">
              <a:buNone/>
              <a:defRPr sz="1800">
                <a:solidFill>
                  <a:schemeClr val="bg1"/>
                </a:solidFill>
              </a:defRPr>
            </a:lvl1pPr>
            <a:lvl2pPr marL="228600" indent="0">
              <a:buNone/>
              <a:defRPr sz="1800"/>
            </a:lvl2pPr>
            <a:lvl3pPr marL="428625" indent="0">
              <a:buNone/>
              <a:defRPr sz="1800"/>
            </a:lvl3pPr>
            <a:lvl4pPr marL="639762" indent="0">
              <a:buNone/>
              <a:defRPr sz="1800"/>
            </a:lvl4pPr>
            <a:lvl5pPr marL="0" indent="0">
              <a:buFont typeface="Arial" panose="020B0604020202020204" pitchFamily="34" charset="0"/>
              <a:buNone/>
              <a:defRPr sz="1800"/>
            </a:lvl5pPr>
          </a:lstStyle>
          <a:p>
            <a:pPr lvl="0"/>
            <a:r>
              <a:rPr lang="en-US"/>
              <a:t>Subhead / Speaker Name</a:t>
            </a:r>
          </a:p>
        </p:txBody>
      </p:sp>
    </p:spTree>
    <p:extLst>
      <p:ext uri="{BB962C8B-B14F-4D97-AF65-F5344CB8AC3E}">
        <p14:creationId xmlns:p14="http://schemas.microsoft.com/office/powerpoint/2010/main" val="1120616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Light with Partner">
    <p:bg>
      <p:bgPr>
        <a:solidFill>
          <a:schemeClr val="bg2"/>
        </a:solidFill>
        <a:effectLst/>
      </p:bgPr>
    </p:bg>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353B36ED-996F-B736-ED62-038AD239594B}"/>
              </a:ext>
            </a:extLst>
          </p:cNvPr>
          <p:cNvSpPr>
            <a:spLocks noGrp="1"/>
          </p:cNvSpPr>
          <p:nvPr>
            <p:ph type="pic" sz="quarter" idx="10" hasCustomPrompt="1"/>
          </p:nvPr>
        </p:nvSpPr>
        <p:spPr>
          <a:xfrm>
            <a:off x="5577016" y="-13448"/>
            <a:ext cx="6614983" cy="6871447"/>
          </a:xfrm>
          <a:custGeom>
            <a:avLst/>
            <a:gdLst>
              <a:gd name="connsiteX0" fmla="*/ 0 w 7485529"/>
              <a:gd name="connsiteY0" fmla="*/ 0 h 6858000"/>
              <a:gd name="connsiteX1" fmla="*/ 7485529 w 7485529"/>
              <a:gd name="connsiteY1" fmla="*/ 0 h 6858000"/>
              <a:gd name="connsiteX2" fmla="*/ 7485529 w 7485529"/>
              <a:gd name="connsiteY2" fmla="*/ 6858000 h 6858000"/>
              <a:gd name="connsiteX3" fmla="*/ 0 w 7485529"/>
              <a:gd name="connsiteY3" fmla="*/ 6858000 h 6858000"/>
              <a:gd name="connsiteX4" fmla="*/ 0 w 7485529"/>
              <a:gd name="connsiteY4" fmla="*/ 0 h 6858000"/>
              <a:gd name="connsiteX0" fmla="*/ 1842247 w 7485529"/>
              <a:gd name="connsiteY0" fmla="*/ 0 h 6871447"/>
              <a:gd name="connsiteX1" fmla="*/ 7485529 w 7485529"/>
              <a:gd name="connsiteY1" fmla="*/ 13447 h 6871447"/>
              <a:gd name="connsiteX2" fmla="*/ 7485529 w 7485529"/>
              <a:gd name="connsiteY2" fmla="*/ 6871447 h 6871447"/>
              <a:gd name="connsiteX3" fmla="*/ 0 w 7485529"/>
              <a:gd name="connsiteY3" fmla="*/ 6871447 h 6871447"/>
              <a:gd name="connsiteX4" fmla="*/ 1842247 w 7485529"/>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6894 w 5670176"/>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544 w 5670176"/>
              <a:gd name="connsiteY4" fmla="*/ 3415675 h 6871447"/>
              <a:gd name="connsiteX5" fmla="*/ 26894 w 5670176"/>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4983" h="6871447">
                <a:moveTo>
                  <a:pt x="971701" y="0"/>
                </a:moveTo>
                <a:lnTo>
                  <a:pt x="6614983" y="13447"/>
                </a:lnTo>
                <a:lnTo>
                  <a:pt x="6614983" y="6871447"/>
                </a:lnTo>
                <a:lnTo>
                  <a:pt x="944807" y="6871447"/>
                </a:lnTo>
                <a:cubicBezTo>
                  <a:pt x="934671" y="6699825"/>
                  <a:pt x="43087" y="5712659"/>
                  <a:pt x="0" y="3366248"/>
                </a:cubicBezTo>
                <a:cubicBezTo>
                  <a:pt x="60289" y="1362716"/>
                  <a:pt x="796082" y="380679"/>
                  <a:pt x="971701" y="0"/>
                </a:cubicBezTo>
                <a:close/>
              </a:path>
            </a:pathLst>
          </a:custGeom>
          <a:solidFill>
            <a:schemeClr val="bg2">
              <a:lumMod val="95000"/>
            </a:schemeClr>
          </a:solidFill>
        </p:spPr>
        <p:txBody>
          <a:bodyPr lIns="4297680" anchor="ctr"/>
          <a:lstStyle>
            <a:lvl1pPr marL="0" indent="0" algn="l">
              <a:buNone/>
              <a:defRPr/>
            </a:lvl1pPr>
          </a:lstStyle>
          <a:p>
            <a:r>
              <a:rPr lang="en-US"/>
              <a:t>Click icon </a:t>
            </a:r>
            <a:br>
              <a:rPr lang="en-US"/>
            </a:br>
            <a:r>
              <a:rPr lang="en-US"/>
              <a:t>to add in </a:t>
            </a:r>
            <a:br>
              <a:rPr lang="en-US"/>
            </a:br>
            <a:r>
              <a:rPr lang="en-US"/>
              <a:t>picture or </a:t>
            </a:r>
            <a:br>
              <a:rPr lang="en-US"/>
            </a:br>
            <a:r>
              <a:rPr lang="en-US"/>
              <a:t>drag photo </a:t>
            </a:r>
            <a:br>
              <a:rPr lang="en-US"/>
            </a:br>
            <a:r>
              <a:rPr lang="en-US"/>
              <a:t>into space</a:t>
            </a:r>
          </a:p>
        </p:txBody>
      </p:sp>
      <p:pic>
        <p:nvPicPr>
          <p:cNvPr id="2" name="Picture 1">
            <a:extLst>
              <a:ext uri="{FF2B5EF4-FFF2-40B4-BE49-F238E27FC236}">
                <a16:creationId xmlns:a16="http://schemas.microsoft.com/office/drawing/2014/main" id="{CEDAB5BE-D84E-4653-1F08-B75CA4F3D626}"/>
              </a:ext>
            </a:extLst>
          </p:cNvPr>
          <p:cNvPicPr>
            <a:picLocks noChangeAspect="1"/>
          </p:cNvPicPr>
          <p:nvPr userDrawn="1"/>
        </p:nvPicPr>
        <p:blipFill>
          <a:blip r:embed="rId2">
            <a:extLst>
              <a:ext uri="{28A0092B-C50C-407E-A947-70E740481C1C}">
                <a14:useLocalDpi xmlns:a14="http://schemas.microsoft.com/office/drawing/2010/main" val="0"/>
              </a:ext>
            </a:extLst>
          </a:blip>
          <a:srcRect r="33553"/>
          <a:stretch/>
        </p:blipFill>
        <p:spPr>
          <a:xfrm>
            <a:off x="0" y="0"/>
            <a:ext cx="8101263" cy="6858000"/>
          </a:xfrm>
          <a:prstGeom prst="rect">
            <a:avLst/>
          </a:prstGeom>
        </p:spPr>
      </p:pic>
      <p:pic>
        <p:nvPicPr>
          <p:cNvPr id="3" name="Graphic 2">
            <a:extLst>
              <a:ext uri="{FF2B5EF4-FFF2-40B4-BE49-F238E27FC236}">
                <a16:creationId xmlns:a16="http://schemas.microsoft.com/office/drawing/2014/main" id="{B7DB1E43-BDB3-AF2D-6850-8FDAF1826A6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17583" y="596998"/>
            <a:ext cx="1975146" cy="642750"/>
          </a:xfrm>
          <a:prstGeom prst="rect">
            <a:avLst/>
          </a:prstGeom>
        </p:spPr>
      </p:pic>
      <p:sp>
        <p:nvSpPr>
          <p:cNvPr id="13" name="Title 1">
            <a:extLst>
              <a:ext uri="{FF2B5EF4-FFF2-40B4-BE49-F238E27FC236}">
                <a16:creationId xmlns:a16="http://schemas.microsoft.com/office/drawing/2014/main" id="{CE1C7CBF-1403-5EA2-0966-757F2B49CA14}"/>
              </a:ext>
            </a:extLst>
          </p:cNvPr>
          <p:cNvSpPr>
            <a:spLocks noGrp="1"/>
          </p:cNvSpPr>
          <p:nvPr>
            <p:ph type="title"/>
          </p:nvPr>
        </p:nvSpPr>
        <p:spPr>
          <a:xfrm>
            <a:off x="592530" y="3389244"/>
            <a:ext cx="4855565" cy="2273189"/>
          </a:xfrm>
          <a:prstGeom prst="rect">
            <a:avLst/>
          </a:prstGeom>
        </p:spPr>
        <p:txBody>
          <a:bodyPr lIns="0" tIns="0" rIns="0" bIns="0" anchor="b"/>
          <a:lstStyle>
            <a:lvl1pPr>
              <a:defRPr lang="en-US" sz="5400" b="0" i="0" dirty="0">
                <a:solidFill>
                  <a:schemeClr val="accent1"/>
                </a:solidFill>
                <a:latin typeface="Montserrat Medium" pitchFamily="2" charset="77"/>
              </a:defRPr>
            </a:lvl1pPr>
          </a:lstStyle>
          <a:p>
            <a:pPr lvl="0">
              <a:lnSpc>
                <a:spcPct val="80000"/>
              </a:lnSpc>
            </a:pPr>
            <a:r>
              <a:rPr lang="en-US" b="0">
                <a:latin typeface="Montserrat Medium" pitchFamily="2" charset="77"/>
              </a:rPr>
              <a:t>Presentation Title with Image</a:t>
            </a:r>
          </a:p>
        </p:txBody>
      </p:sp>
      <p:sp>
        <p:nvSpPr>
          <p:cNvPr id="4" name="Text Placeholder 2">
            <a:extLst>
              <a:ext uri="{FF2B5EF4-FFF2-40B4-BE49-F238E27FC236}">
                <a16:creationId xmlns:a16="http://schemas.microsoft.com/office/drawing/2014/main" id="{8937762F-96A8-94E2-A10C-6BAD4637EDC1}"/>
              </a:ext>
            </a:extLst>
          </p:cNvPr>
          <p:cNvSpPr>
            <a:spLocks noGrp="1"/>
          </p:cNvSpPr>
          <p:nvPr>
            <p:ph type="body" sz="quarter" idx="12" hasCustomPrompt="1"/>
          </p:nvPr>
        </p:nvSpPr>
        <p:spPr>
          <a:xfrm>
            <a:off x="592138" y="5900738"/>
            <a:ext cx="4856162" cy="587375"/>
          </a:xfrm>
          <a:prstGeom prst="rect">
            <a:avLst/>
          </a:prstGeom>
        </p:spPr>
        <p:txBody>
          <a:bodyPr lIns="0" tIns="0" rIns="0" bIns="0"/>
          <a:lstStyle>
            <a:lvl1pPr marL="0" indent="0">
              <a:buNone/>
              <a:defRPr sz="1800">
                <a:solidFill>
                  <a:schemeClr val="tx1"/>
                </a:solidFill>
              </a:defRPr>
            </a:lvl1pPr>
            <a:lvl2pPr marL="228600" indent="0">
              <a:buNone/>
              <a:defRPr sz="1800"/>
            </a:lvl2pPr>
            <a:lvl3pPr marL="428625" indent="0">
              <a:buNone/>
              <a:defRPr sz="1800"/>
            </a:lvl3pPr>
            <a:lvl4pPr marL="639762" indent="0">
              <a:buNone/>
              <a:defRPr sz="1800"/>
            </a:lvl4pPr>
            <a:lvl5pPr marL="0" indent="0">
              <a:buFont typeface="Arial" panose="020B0604020202020204" pitchFamily="34" charset="0"/>
              <a:buNone/>
              <a:defRPr sz="1800"/>
            </a:lvl5pPr>
          </a:lstStyle>
          <a:p>
            <a:pPr lvl="0"/>
            <a:r>
              <a:rPr lang="en-US"/>
              <a:t>Subhead / Speaker Name</a:t>
            </a:r>
          </a:p>
        </p:txBody>
      </p:sp>
      <p:cxnSp>
        <p:nvCxnSpPr>
          <p:cNvPr id="5" name="Straight Connector 4">
            <a:extLst>
              <a:ext uri="{FF2B5EF4-FFF2-40B4-BE49-F238E27FC236}">
                <a16:creationId xmlns:a16="http://schemas.microsoft.com/office/drawing/2014/main" id="{D3471F2C-FFBE-9036-65F3-B8F62747EDEC}"/>
              </a:ext>
            </a:extLst>
          </p:cNvPr>
          <p:cNvCxnSpPr/>
          <p:nvPr userDrawn="1"/>
        </p:nvCxnSpPr>
        <p:spPr>
          <a:xfrm>
            <a:off x="2844800" y="246543"/>
            <a:ext cx="0" cy="13004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0428DEB-76FC-F4D1-0297-F4D6F4423928}"/>
              </a:ext>
            </a:extLst>
          </p:cNvPr>
          <p:cNvSpPr>
            <a:spLocks noGrp="1"/>
          </p:cNvSpPr>
          <p:nvPr>
            <p:ph type="pic" sz="quarter" idx="13" hasCustomPrompt="1"/>
          </p:nvPr>
        </p:nvSpPr>
        <p:spPr>
          <a:xfrm>
            <a:off x="3176588" y="246063"/>
            <a:ext cx="2149475" cy="1301750"/>
          </a:xfrm>
          <a:prstGeom prst="rect">
            <a:avLst/>
          </a:prstGeom>
        </p:spPr>
        <p:txBody>
          <a:bodyPr anchor="b"/>
          <a:lstStyle>
            <a:lvl1pPr marL="0" indent="0" algn="ctr">
              <a:buNone/>
              <a:defRPr sz="1400">
                <a:solidFill>
                  <a:schemeClr val="tx1"/>
                </a:solidFill>
              </a:defRPr>
            </a:lvl1pPr>
          </a:lstStyle>
          <a:p>
            <a:r>
              <a:rPr lang="en-US"/>
              <a:t>Insert partner </a:t>
            </a:r>
            <a:br>
              <a:rPr lang="en-US"/>
            </a:br>
            <a:r>
              <a:rPr lang="en-US"/>
              <a:t>logo here</a:t>
            </a:r>
          </a:p>
        </p:txBody>
      </p:sp>
    </p:spTree>
    <p:extLst>
      <p:ext uri="{BB962C8B-B14F-4D97-AF65-F5344CB8AC3E}">
        <p14:creationId xmlns:p14="http://schemas.microsoft.com/office/powerpoint/2010/main" val="3902908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ight - Full Width">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21AE09E-697C-FC45-9E96-2E45E76886AB}"/>
              </a:ext>
            </a:extLst>
          </p:cNvPr>
          <p:cNvSpPr>
            <a:spLocks noGrp="1"/>
          </p:cNvSpPr>
          <p:nvPr>
            <p:ph type="title" hasCustomPrompt="1"/>
          </p:nvPr>
        </p:nvSpPr>
        <p:spPr>
          <a:xfrm>
            <a:off x="582715" y="393192"/>
            <a:ext cx="11037786" cy="365490"/>
          </a:xfrm>
          <a:prstGeom prst="rect">
            <a:avLst/>
          </a:prstGeom>
        </p:spPr>
        <p:txBody>
          <a:bodyPr lIns="0" tIns="0" rIns="0" bIns="0" anchor="t"/>
          <a:lstStyle>
            <a:lvl1pPr marL="0" marR="0" indent="0" algn="l" defTabSz="412750" rtl="0" latinLnBrk="0">
              <a:lnSpc>
                <a:spcPct val="100000"/>
              </a:lnSpc>
              <a:spcBef>
                <a:spcPts val="0"/>
              </a:spcBef>
              <a:spcAft>
                <a:spcPts val="0"/>
              </a:spcAft>
              <a:buClrTx/>
              <a:buSzTx/>
              <a:buFontTx/>
              <a:buNone/>
              <a:tabLst/>
              <a:defRPr lang="en-US" sz="2800" b="0" i="0" u="none" strike="noStrike" cap="none" spc="0" baseline="0" dirty="0" smtClean="0">
                <a:solidFill>
                  <a:srgbClr val="000000"/>
                </a:solidFill>
                <a:uFillTx/>
                <a:latin typeface="Montserrat Medium" pitchFamily="2" charset="77"/>
                <a:ea typeface="Montserrat Medium" pitchFamily="2" charset="77"/>
                <a:cs typeface="Montserrat Medium" pitchFamily="2" charset="77"/>
                <a:sym typeface="Montserrat" panose="00000500000000000000" pitchFamily="2" charset="0"/>
              </a:defRPr>
            </a:lvl1pPr>
          </a:lstStyle>
          <a:p>
            <a:r>
              <a:rPr lang="en-US"/>
              <a:t>Headline title</a:t>
            </a:r>
          </a:p>
        </p:txBody>
      </p:sp>
      <p:pic>
        <p:nvPicPr>
          <p:cNvPr id="4" name="Graphic 3">
            <a:extLst>
              <a:ext uri="{FF2B5EF4-FFF2-40B4-BE49-F238E27FC236}">
                <a16:creationId xmlns:a16="http://schemas.microsoft.com/office/drawing/2014/main" id="{6140A4E3-19AE-588C-78A4-11D1E838BC1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09275" y="6151030"/>
            <a:ext cx="1216935" cy="396014"/>
          </a:xfrm>
          <a:prstGeom prst="rect">
            <a:avLst/>
          </a:prstGeom>
        </p:spPr>
      </p:pic>
      <p:sp>
        <p:nvSpPr>
          <p:cNvPr id="5" name="Text Placeholder 5">
            <a:extLst>
              <a:ext uri="{FF2B5EF4-FFF2-40B4-BE49-F238E27FC236}">
                <a16:creationId xmlns:a16="http://schemas.microsoft.com/office/drawing/2014/main" id="{4968EF0E-3F2A-295A-0C8C-D22A477C88CD}"/>
              </a:ext>
            </a:extLst>
          </p:cNvPr>
          <p:cNvSpPr>
            <a:spLocks noGrp="1"/>
          </p:cNvSpPr>
          <p:nvPr>
            <p:ph type="body" sz="quarter" idx="26" hasCustomPrompt="1"/>
          </p:nvPr>
        </p:nvSpPr>
        <p:spPr>
          <a:xfrm>
            <a:off x="582715" y="1273216"/>
            <a:ext cx="11026570" cy="4522466"/>
          </a:xfrm>
          <a:prstGeom prst="rect">
            <a:avLst/>
          </a:prstGeom>
        </p:spPr>
        <p:txBody>
          <a:bodyPr lIns="0" tIns="0" rIns="0" bIns="0"/>
          <a:lstStyle>
            <a:lvl1pPr marL="0" indent="0" algn="l">
              <a:buNone/>
              <a:defRPr sz="1800" b="0" i="0">
                <a:solidFill>
                  <a:schemeClr val="tx1"/>
                </a:solidFill>
                <a:latin typeface="Montserrat Light" pitchFamily="2" charset="77"/>
                <a:cs typeface="Montserrat Light" pitchFamily="2" charset="77"/>
              </a:defRPr>
            </a:lvl1pPr>
            <a:lvl2pPr marL="174625" indent="-174625" algn="l">
              <a:spcBef>
                <a:spcPts val="1200"/>
              </a:spcBef>
              <a:buFont typeface="Montserrat" pitchFamily="2" charset="0"/>
              <a:buChar char="•"/>
              <a:tabLst/>
              <a:defRPr sz="1800" b="0" i="0">
                <a:solidFill>
                  <a:schemeClr val="tx1"/>
                </a:solidFill>
                <a:latin typeface="Montserrat Light" pitchFamily="2" charset="77"/>
                <a:cs typeface="Montserrat Light" pitchFamily="2" charset="77"/>
              </a:defRPr>
            </a:lvl2pPr>
            <a:lvl3pPr marL="560070" indent="-285750" algn="l">
              <a:spcBef>
                <a:spcPts val="1200"/>
              </a:spcBef>
              <a:buFont typeface="Montserrat" panose="00000500000000000000" pitchFamily="2" charset="0"/>
              <a:buChar char="–"/>
              <a:defRPr sz="1800" b="0" i="0">
                <a:solidFill>
                  <a:schemeClr val="tx1"/>
                </a:solidFill>
                <a:latin typeface="Montserrat Light" pitchFamily="2" charset="77"/>
                <a:cs typeface="Montserrat Light" pitchFamily="2" charset="77"/>
              </a:defRPr>
            </a:lvl3pPr>
            <a:lvl4pPr marL="834390" indent="-285750" algn="l">
              <a:spcBef>
                <a:spcPts val="1200"/>
              </a:spcBef>
              <a:buFont typeface="Montserrat" pitchFamily="2" charset="0"/>
              <a:buChar char="o"/>
              <a:defRPr sz="1600" b="0" i="0">
                <a:solidFill>
                  <a:schemeClr val="tx1"/>
                </a:solidFill>
                <a:latin typeface="Montserrat Light" pitchFamily="2" charset="77"/>
                <a:cs typeface="Montserrat Light" pitchFamily="2" charset="77"/>
              </a:defRPr>
            </a:lvl4pPr>
            <a:lvl5pPr marL="1108710" indent="-285750" algn="l">
              <a:defRPr lang="en-US" sz="1400" b="0" i="0" u="none" strike="noStrike" cap="none" spc="0" baseline="0" dirty="0">
                <a:solidFill>
                  <a:schemeClr val="tx1"/>
                </a:solidFill>
                <a:uFillTx/>
                <a:latin typeface="Montserrat Light" pitchFamily="2" charset="77"/>
                <a:ea typeface="Montserrat" panose="00000500000000000000" pitchFamily="2" charset="0"/>
                <a:cs typeface="Montserrat Light" pitchFamily="2" charset="77"/>
                <a:sym typeface="Montserrat" panose="00000500000000000000" pitchFamily="2" charset="0"/>
              </a:defRPr>
            </a:lvl5pPr>
          </a:lstStyle>
          <a:p>
            <a:pPr lvl="0"/>
            <a:r>
              <a:rPr lang="en-US"/>
              <a:t>Main Body</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7B67D8CB-C7B0-D5A3-37E1-ACBBA9174588}"/>
              </a:ext>
            </a:extLst>
          </p:cNvPr>
          <p:cNvSpPr txBox="1">
            <a:spLocks/>
          </p:cNvSpPr>
          <p:nvPr userDrawn="1"/>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algn="l">
              <a:defRPr/>
            </a:pPr>
            <a:fld id="{5F05AE8C-CF5F-4A4E-B69B-C9D8FA4EC18A}" type="slidenum">
              <a:rPr lang="en-US" sz="800" smtClean="0">
                <a:solidFill>
                  <a:schemeClr val="tx1"/>
                </a:solidFill>
                <a:latin typeface="Montserrat" pitchFamily="2" charset="77"/>
              </a:rPr>
              <a:pPr algn="l">
                <a:defRPr/>
              </a:pPr>
              <a:t>‹#›</a:t>
            </a:fld>
            <a:endParaRPr lang="en-US" sz="800">
              <a:solidFill>
                <a:schemeClr val="tx1"/>
              </a:solidFill>
              <a:latin typeface="Montserrat" pitchFamily="2" charset="77"/>
            </a:endParaRPr>
          </a:p>
        </p:txBody>
      </p:sp>
    </p:spTree>
    <p:extLst>
      <p:ext uri="{BB962C8B-B14F-4D97-AF65-F5344CB8AC3E}">
        <p14:creationId xmlns:p14="http://schemas.microsoft.com/office/powerpoint/2010/main" val="1521483072"/>
      </p:ext>
    </p:extLst>
  </p:cSld>
  <p:clrMapOvr>
    <a:masterClrMapping/>
  </p:clrMapOvr>
  <p:transition spd="med"/>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Image Light 1">
    <p:bg>
      <p:bgPr>
        <a:solidFill>
          <a:schemeClr val="bg1"/>
        </a:solidFill>
        <a:effectLst/>
      </p:bgPr>
    </p:bg>
    <p:spTree>
      <p:nvGrpSpPr>
        <p:cNvPr id="1" name=""/>
        <p:cNvGrpSpPr/>
        <p:nvPr/>
      </p:nvGrpSpPr>
      <p:grpSpPr>
        <a:xfrm>
          <a:off x="0" y="0"/>
          <a:ext cx="0" cy="0"/>
          <a:chOff x="0" y="0"/>
          <a:chExt cx="0" cy="0"/>
        </a:xfrm>
      </p:grpSpPr>
      <p:sp>
        <p:nvSpPr>
          <p:cNvPr id="3" name="Picture Placeholder 17">
            <a:extLst>
              <a:ext uri="{FF2B5EF4-FFF2-40B4-BE49-F238E27FC236}">
                <a16:creationId xmlns:a16="http://schemas.microsoft.com/office/drawing/2014/main" id="{6E346349-A7A1-AD0A-102A-B0780EBFC370}"/>
              </a:ext>
            </a:extLst>
          </p:cNvPr>
          <p:cNvSpPr>
            <a:spLocks noGrp="1"/>
          </p:cNvSpPr>
          <p:nvPr>
            <p:ph type="pic" sz="quarter" idx="10" hasCustomPrompt="1"/>
          </p:nvPr>
        </p:nvSpPr>
        <p:spPr>
          <a:xfrm>
            <a:off x="7576537" y="-13448"/>
            <a:ext cx="4625414" cy="6898341"/>
          </a:xfrm>
          <a:custGeom>
            <a:avLst/>
            <a:gdLst>
              <a:gd name="connsiteX0" fmla="*/ 0 w 7485529"/>
              <a:gd name="connsiteY0" fmla="*/ 0 h 6858000"/>
              <a:gd name="connsiteX1" fmla="*/ 7485529 w 7485529"/>
              <a:gd name="connsiteY1" fmla="*/ 0 h 6858000"/>
              <a:gd name="connsiteX2" fmla="*/ 7485529 w 7485529"/>
              <a:gd name="connsiteY2" fmla="*/ 6858000 h 6858000"/>
              <a:gd name="connsiteX3" fmla="*/ 0 w 7485529"/>
              <a:gd name="connsiteY3" fmla="*/ 6858000 h 6858000"/>
              <a:gd name="connsiteX4" fmla="*/ 0 w 7485529"/>
              <a:gd name="connsiteY4" fmla="*/ 0 h 6858000"/>
              <a:gd name="connsiteX0" fmla="*/ 1842247 w 7485529"/>
              <a:gd name="connsiteY0" fmla="*/ 0 h 6871447"/>
              <a:gd name="connsiteX1" fmla="*/ 7485529 w 7485529"/>
              <a:gd name="connsiteY1" fmla="*/ 13447 h 6871447"/>
              <a:gd name="connsiteX2" fmla="*/ 7485529 w 7485529"/>
              <a:gd name="connsiteY2" fmla="*/ 6871447 h 6871447"/>
              <a:gd name="connsiteX3" fmla="*/ 0 w 7485529"/>
              <a:gd name="connsiteY3" fmla="*/ 6871447 h 6871447"/>
              <a:gd name="connsiteX4" fmla="*/ 1842247 w 7485529"/>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6894 w 5670176"/>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544 w 5670176"/>
              <a:gd name="connsiteY4" fmla="*/ 3415675 h 6871447"/>
              <a:gd name="connsiteX5" fmla="*/ 26894 w 5670176"/>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4248301 w 6614983"/>
              <a:gd name="connsiteY1" fmla="*/ 806824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4597924 w 6614983"/>
              <a:gd name="connsiteY1" fmla="*/ 0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4597924"/>
              <a:gd name="connsiteY0" fmla="*/ 0 h 6871447"/>
              <a:gd name="connsiteX1" fmla="*/ 4597924 w 4597924"/>
              <a:gd name="connsiteY1" fmla="*/ 0 h 6871447"/>
              <a:gd name="connsiteX2" fmla="*/ 3051513 w 4597924"/>
              <a:gd name="connsiteY2" fmla="*/ 6871447 h 6871447"/>
              <a:gd name="connsiteX3" fmla="*/ 944807 w 4597924"/>
              <a:gd name="connsiteY3" fmla="*/ 6871447 h 6871447"/>
              <a:gd name="connsiteX4" fmla="*/ 0 w 4597924"/>
              <a:gd name="connsiteY4" fmla="*/ 3366248 h 6871447"/>
              <a:gd name="connsiteX5" fmla="*/ 971701 w 4597924"/>
              <a:gd name="connsiteY5" fmla="*/ 0 h 6871447"/>
              <a:gd name="connsiteX0" fmla="*/ 971701 w 4611371"/>
              <a:gd name="connsiteY0" fmla="*/ 0 h 6898341"/>
              <a:gd name="connsiteX1" fmla="*/ 4597924 w 4611371"/>
              <a:gd name="connsiteY1" fmla="*/ 0 h 6898341"/>
              <a:gd name="connsiteX2" fmla="*/ 4611371 w 4611371"/>
              <a:gd name="connsiteY2" fmla="*/ 6898341 h 6898341"/>
              <a:gd name="connsiteX3" fmla="*/ 944807 w 4611371"/>
              <a:gd name="connsiteY3" fmla="*/ 6871447 h 6898341"/>
              <a:gd name="connsiteX4" fmla="*/ 0 w 4611371"/>
              <a:gd name="connsiteY4" fmla="*/ 3366248 h 6898341"/>
              <a:gd name="connsiteX5" fmla="*/ 971701 w 4611371"/>
              <a:gd name="connsiteY5" fmla="*/ 0 h 6898341"/>
              <a:gd name="connsiteX0" fmla="*/ 971701 w 4625414"/>
              <a:gd name="connsiteY0" fmla="*/ 0 h 6898341"/>
              <a:gd name="connsiteX1" fmla="*/ 4624818 w 4625414"/>
              <a:gd name="connsiteY1" fmla="*/ 13447 h 6898341"/>
              <a:gd name="connsiteX2" fmla="*/ 4611371 w 4625414"/>
              <a:gd name="connsiteY2" fmla="*/ 6898341 h 6898341"/>
              <a:gd name="connsiteX3" fmla="*/ 944807 w 4625414"/>
              <a:gd name="connsiteY3" fmla="*/ 6871447 h 6898341"/>
              <a:gd name="connsiteX4" fmla="*/ 0 w 4625414"/>
              <a:gd name="connsiteY4" fmla="*/ 3366248 h 6898341"/>
              <a:gd name="connsiteX5" fmla="*/ 971701 w 4625414"/>
              <a:gd name="connsiteY5" fmla="*/ 0 h 68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5414" h="6898341">
                <a:moveTo>
                  <a:pt x="971701" y="0"/>
                </a:moveTo>
                <a:lnTo>
                  <a:pt x="4624818" y="13447"/>
                </a:lnTo>
                <a:cubicBezTo>
                  <a:pt x="4629300" y="2312894"/>
                  <a:pt x="4606889" y="4598894"/>
                  <a:pt x="4611371" y="6898341"/>
                </a:cubicBezTo>
                <a:lnTo>
                  <a:pt x="944807" y="6871447"/>
                </a:lnTo>
                <a:cubicBezTo>
                  <a:pt x="934671" y="6699825"/>
                  <a:pt x="43087" y="5712659"/>
                  <a:pt x="0" y="3366248"/>
                </a:cubicBezTo>
                <a:cubicBezTo>
                  <a:pt x="60289" y="1362716"/>
                  <a:pt x="796082" y="380679"/>
                  <a:pt x="971701" y="0"/>
                </a:cubicBezTo>
                <a:close/>
              </a:path>
            </a:pathLst>
          </a:custGeom>
          <a:solidFill>
            <a:schemeClr val="bg2">
              <a:lumMod val="95000"/>
            </a:schemeClr>
          </a:solidFill>
        </p:spPr>
        <p:txBody>
          <a:bodyPr lIns="2743200" anchor="ctr"/>
          <a:lstStyle>
            <a:lvl1pPr marL="0" indent="0" algn="l">
              <a:buNone/>
              <a:defRPr/>
            </a:lvl1pPr>
          </a:lstStyle>
          <a:p>
            <a:r>
              <a:rPr lang="en-US"/>
              <a:t>Click icon </a:t>
            </a:r>
            <a:br>
              <a:rPr lang="en-US"/>
            </a:br>
            <a:r>
              <a:rPr lang="en-US"/>
              <a:t>to add in </a:t>
            </a:r>
            <a:br>
              <a:rPr lang="en-US"/>
            </a:br>
            <a:r>
              <a:rPr lang="en-US"/>
              <a:t>picture or </a:t>
            </a:r>
            <a:br>
              <a:rPr lang="en-US"/>
            </a:br>
            <a:r>
              <a:rPr lang="en-US"/>
              <a:t>drag photo </a:t>
            </a:r>
            <a:br>
              <a:rPr lang="en-US"/>
            </a:br>
            <a:r>
              <a:rPr lang="en-US"/>
              <a:t>into space</a:t>
            </a:r>
          </a:p>
        </p:txBody>
      </p:sp>
      <p:pic>
        <p:nvPicPr>
          <p:cNvPr id="4" name="Picture 3">
            <a:extLst>
              <a:ext uri="{FF2B5EF4-FFF2-40B4-BE49-F238E27FC236}">
                <a16:creationId xmlns:a16="http://schemas.microsoft.com/office/drawing/2014/main" id="{4638FC4A-42CB-2F3F-01D0-6BCEC3122676}"/>
              </a:ext>
            </a:extLst>
          </p:cNvPr>
          <p:cNvPicPr>
            <a:picLocks noChangeAspect="1"/>
          </p:cNvPicPr>
          <p:nvPr userDrawn="1"/>
        </p:nvPicPr>
        <p:blipFill>
          <a:blip r:embed="rId2">
            <a:extLst>
              <a:ext uri="{28A0092B-C50C-407E-A947-70E740481C1C}">
                <a14:useLocalDpi xmlns:a14="http://schemas.microsoft.com/office/drawing/2010/main" val="0"/>
              </a:ext>
            </a:extLst>
          </a:blip>
          <a:srcRect r="24022"/>
          <a:stretch/>
        </p:blipFill>
        <p:spPr>
          <a:xfrm>
            <a:off x="0" y="0"/>
            <a:ext cx="9263270" cy="6858000"/>
          </a:xfrm>
          <a:prstGeom prst="rect">
            <a:avLst/>
          </a:prstGeom>
        </p:spPr>
      </p:pic>
      <p:sp>
        <p:nvSpPr>
          <p:cNvPr id="19" name="Text Placeholder 5">
            <a:extLst>
              <a:ext uri="{FF2B5EF4-FFF2-40B4-BE49-F238E27FC236}">
                <a16:creationId xmlns:a16="http://schemas.microsoft.com/office/drawing/2014/main" id="{3F686C8C-E081-5242-90B9-38796068D595}"/>
              </a:ext>
            </a:extLst>
          </p:cNvPr>
          <p:cNvSpPr>
            <a:spLocks noGrp="1"/>
          </p:cNvSpPr>
          <p:nvPr>
            <p:ph type="body" sz="quarter" idx="26" hasCustomPrompt="1"/>
          </p:nvPr>
        </p:nvSpPr>
        <p:spPr>
          <a:xfrm>
            <a:off x="582715" y="1296365"/>
            <a:ext cx="6275285" cy="4665571"/>
          </a:xfrm>
          <a:prstGeom prst="rect">
            <a:avLst/>
          </a:prstGeom>
        </p:spPr>
        <p:txBody>
          <a:bodyPr lIns="0" tIns="0" rIns="0" bIns="0"/>
          <a:lstStyle>
            <a:lvl1pPr marL="0" indent="0" algn="l">
              <a:buNone/>
              <a:defRPr sz="1800" b="0" i="0">
                <a:solidFill>
                  <a:schemeClr val="tx1"/>
                </a:solidFill>
                <a:latin typeface="Montserrat Light" pitchFamily="2" charset="77"/>
                <a:cs typeface="Montserrat Light" pitchFamily="2" charset="77"/>
              </a:defRPr>
            </a:lvl1pPr>
            <a:lvl2pPr marL="174625" indent="-174625" algn="l">
              <a:spcBef>
                <a:spcPts val="1200"/>
              </a:spcBef>
              <a:buFont typeface="Montserrat" pitchFamily="2" charset="0"/>
              <a:buChar char="•"/>
              <a:tabLst/>
              <a:defRPr sz="1800" b="0" i="0">
                <a:solidFill>
                  <a:schemeClr val="tx1"/>
                </a:solidFill>
                <a:latin typeface="Montserrat Light" pitchFamily="2" charset="77"/>
                <a:cs typeface="Montserrat Light" pitchFamily="2" charset="77"/>
              </a:defRPr>
            </a:lvl2pPr>
            <a:lvl3pPr marL="560070" indent="-285750" algn="l">
              <a:spcBef>
                <a:spcPts val="1200"/>
              </a:spcBef>
              <a:buFont typeface="Montserrat" panose="00000500000000000000" pitchFamily="2" charset="0"/>
              <a:buChar char="–"/>
              <a:defRPr sz="1800" b="0" i="0">
                <a:solidFill>
                  <a:schemeClr val="tx1"/>
                </a:solidFill>
                <a:latin typeface="Montserrat Light" pitchFamily="2" charset="77"/>
                <a:cs typeface="Montserrat Light" pitchFamily="2" charset="77"/>
              </a:defRPr>
            </a:lvl3pPr>
            <a:lvl4pPr marL="834390" indent="-285750" algn="l">
              <a:spcBef>
                <a:spcPts val="1200"/>
              </a:spcBef>
              <a:buFont typeface="Montserrat" pitchFamily="2" charset="0"/>
              <a:buChar char="o"/>
              <a:defRPr sz="1600" b="0" i="0">
                <a:solidFill>
                  <a:schemeClr val="tx1"/>
                </a:solidFill>
                <a:latin typeface="Montserrat Light" pitchFamily="2" charset="77"/>
                <a:cs typeface="Montserrat Light" pitchFamily="2" charset="77"/>
              </a:defRPr>
            </a:lvl4pPr>
            <a:lvl5pPr marL="1108710" indent="-285750" algn="l">
              <a:defRPr lang="en-US" sz="1400" b="0" i="0" u="none" strike="noStrike" cap="none" spc="0" baseline="0" dirty="0">
                <a:solidFill>
                  <a:schemeClr val="tx1"/>
                </a:solidFill>
                <a:uFillTx/>
                <a:latin typeface="Montserrat Light" pitchFamily="2" charset="77"/>
                <a:ea typeface="Montserrat" panose="00000500000000000000" pitchFamily="2" charset="0"/>
                <a:cs typeface="Montserrat Light" pitchFamily="2" charset="77"/>
                <a:sym typeface="Montserrat" panose="00000500000000000000" pitchFamily="2" charset="0"/>
              </a:defRPr>
            </a:lvl5pPr>
          </a:lstStyle>
          <a:p>
            <a:pPr lvl="0"/>
            <a:r>
              <a:rPr lang="en-US"/>
              <a:t>Main Body</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21AE09E-697C-FC45-9E96-2E45E76886AB}"/>
              </a:ext>
            </a:extLst>
          </p:cNvPr>
          <p:cNvSpPr>
            <a:spLocks noGrp="1"/>
          </p:cNvSpPr>
          <p:nvPr>
            <p:ph type="title" hasCustomPrompt="1"/>
          </p:nvPr>
        </p:nvSpPr>
        <p:spPr>
          <a:xfrm>
            <a:off x="582714" y="393192"/>
            <a:ext cx="6281668" cy="365490"/>
          </a:xfrm>
          <a:prstGeom prst="rect">
            <a:avLst/>
          </a:prstGeom>
        </p:spPr>
        <p:txBody>
          <a:bodyPr lIns="0" tIns="0" rIns="0" bIns="0" anchor="t"/>
          <a:lstStyle>
            <a:lvl1pPr marL="0" marR="0" indent="0" algn="l" defTabSz="412750" rtl="0" latinLnBrk="0">
              <a:lnSpc>
                <a:spcPct val="100000"/>
              </a:lnSpc>
              <a:spcBef>
                <a:spcPts val="0"/>
              </a:spcBef>
              <a:spcAft>
                <a:spcPts val="0"/>
              </a:spcAft>
              <a:buClrTx/>
              <a:buSzTx/>
              <a:buFontTx/>
              <a:buNone/>
              <a:tabLst/>
              <a:defRPr lang="en-US" sz="2800" b="0" i="0" u="none" strike="noStrike" cap="none" spc="0" baseline="0" dirty="0" smtClean="0">
                <a:solidFill>
                  <a:schemeClr val="tx1"/>
                </a:solidFill>
                <a:uFillTx/>
                <a:latin typeface="Montserrat Medium" pitchFamily="2" charset="77"/>
                <a:ea typeface="Montserrat Medium" pitchFamily="2" charset="77"/>
                <a:cs typeface="Montserrat Medium" pitchFamily="2" charset="77"/>
                <a:sym typeface="Montserrat" panose="00000500000000000000" pitchFamily="2" charset="0"/>
              </a:defRPr>
            </a:lvl1pPr>
          </a:lstStyle>
          <a:p>
            <a:r>
              <a:rPr lang="en-US"/>
              <a:t>Headline title</a:t>
            </a:r>
          </a:p>
        </p:txBody>
      </p:sp>
      <p:pic>
        <p:nvPicPr>
          <p:cNvPr id="7" name="Graphic 6">
            <a:extLst>
              <a:ext uri="{FF2B5EF4-FFF2-40B4-BE49-F238E27FC236}">
                <a16:creationId xmlns:a16="http://schemas.microsoft.com/office/drawing/2014/main" id="{7F2C3D73-893A-53EA-3BD8-28F72AC36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5475" y="6431671"/>
            <a:ext cx="1603804" cy="109728"/>
          </a:xfrm>
          <a:prstGeom prst="rect">
            <a:avLst/>
          </a:prstGeom>
        </p:spPr>
      </p:pic>
      <p:sp>
        <p:nvSpPr>
          <p:cNvPr id="5" name="Slide Number Placeholder 5">
            <a:extLst>
              <a:ext uri="{FF2B5EF4-FFF2-40B4-BE49-F238E27FC236}">
                <a16:creationId xmlns:a16="http://schemas.microsoft.com/office/drawing/2014/main" id="{2C813872-1A63-AEFF-726E-EE5EE494EC90}"/>
              </a:ext>
            </a:extLst>
          </p:cNvPr>
          <p:cNvSpPr txBox="1">
            <a:spLocks/>
          </p:cNvSpPr>
          <p:nvPr userDrawn="1"/>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algn="l">
              <a:defRPr/>
            </a:pPr>
            <a:fld id="{5F05AE8C-CF5F-4A4E-B69B-C9D8FA4EC18A}" type="slidenum">
              <a:rPr lang="en-US" sz="800" smtClean="0">
                <a:solidFill>
                  <a:schemeClr val="tx1"/>
                </a:solidFill>
                <a:latin typeface="Montserrat" pitchFamily="2" charset="77"/>
              </a:rPr>
              <a:pPr algn="l">
                <a:defRPr/>
              </a:pPr>
              <a:t>‹#›</a:t>
            </a:fld>
            <a:endParaRPr lang="en-US" sz="800">
              <a:solidFill>
                <a:schemeClr val="tx1"/>
              </a:solidFill>
              <a:latin typeface="Montserrat" pitchFamily="2" charset="77"/>
            </a:endParaRPr>
          </a:p>
        </p:txBody>
      </p:sp>
    </p:spTree>
    <p:extLst>
      <p:ext uri="{BB962C8B-B14F-4D97-AF65-F5344CB8AC3E}">
        <p14:creationId xmlns:p14="http://schemas.microsoft.com/office/powerpoint/2010/main" val="3253853270"/>
      </p:ext>
    </p:extLst>
  </p:cSld>
  <p:clrMapOvr>
    <a:masterClrMapping/>
  </p:clrMapOvr>
  <p:transition spd="med"/>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Image Light 2">
    <p:bg>
      <p:bgPr>
        <a:gradFill>
          <a:gsLst>
            <a:gs pos="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D89E86C6-5901-83E3-4F85-7903FAA81CF9}"/>
              </a:ext>
            </a:extLst>
          </p:cNvPr>
          <p:cNvSpPr>
            <a:spLocks noGrp="1"/>
          </p:cNvSpPr>
          <p:nvPr>
            <p:ph type="pic" sz="quarter" idx="27" hasCustomPrompt="1"/>
          </p:nvPr>
        </p:nvSpPr>
        <p:spPr>
          <a:xfrm flipH="1">
            <a:off x="0" y="-13448"/>
            <a:ext cx="4625414" cy="6898341"/>
          </a:xfrm>
          <a:custGeom>
            <a:avLst/>
            <a:gdLst>
              <a:gd name="connsiteX0" fmla="*/ 0 w 7485529"/>
              <a:gd name="connsiteY0" fmla="*/ 0 h 6858000"/>
              <a:gd name="connsiteX1" fmla="*/ 7485529 w 7485529"/>
              <a:gd name="connsiteY1" fmla="*/ 0 h 6858000"/>
              <a:gd name="connsiteX2" fmla="*/ 7485529 w 7485529"/>
              <a:gd name="connsiteY2" fmla="*/ 6858000 h 6858000"/>
              <a:gd name="connsiteX3" fmla="*/ 0 w 7485529"/>
              <a:gd name="connsiteY3" fmla="*/ 6858000 h 6858000"/>
              <a:gd name="connsiteX4" fmla="*/ 0 w 7485529"/>
              <a:gd name="connsiteY4" fmla="*/ 0 h 6858000"/>
              <a:gd name="connsiteX0" fmla="*/ 1842247 w 7485529"/>
              <a:gd name="connsiteY0" fmla="*/ 0 h 6871447"/>
              <a:gd name="connsiteX1" fmla="*/ 7485529 w 7485529"/>
              <a:gd name="connsiteY1" fmla="*/ 13447 h 6871447"/>
              <a:gd name="connsiteX2" fmla="*/ 7485529 w 7485529"/>
              <a:gd name="connsiteY2" fmla="*/ 6871447 h 6871447"/>
              <a:gd name="connsiteX3" fmla="*/ 0 w 7485529"/>
              <a:gd name="connsiteY3" fmla="*/ 6871447 h 6871447"/>
              <a:gd name="connsiteX4" fmla="*/ 1842247 w 7485529"/>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6894 w 5670176"/>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544 w 5670176"/>
              <a:gd name="connsiteY4" fmla="*/ 3415675 h 6871447"/>
              <a:gd name="connsiteX5" fmla="*/ 26894 w 5670176"/>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4248301 w 6614983"/>
              <a:gd name="connsiteY1" fmla="*/ 806824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4597924 w 6614983"/>
              <a:gd name="connsiteY1" fmla="*/ 0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4597924"/>
              <a:gd name="connsiteY0" fmla="*/ 0 h 6871447"/>
              <a:gd name="connsiteX1" fmla="*/ 4597924 w 4597924"/>
              <a:gd name="connsiteY1" fmla="*/ 0 h 6871447"/>
              <a:gd name="connsiteX2" fmla="*/ 3051513 w 4597924"/>
              <a:gd name="connsiteY2" fmla="*/ 6871447 h 6871447"/>
              <a:gd name="connsiteX3" fmla="*/ 944807 w 4597924"/>
              <a:gd name="connsiteY3" fmla="*/ 6871447 h 6871447"/>
              <a:gd name="connsiteX4" fmla="*/ 0 w 4597924"/>
              <a:gd name="connsiteY4" fmla="*/ 3366248 h 6871447"/>
              <a:gd name="connsiteX5" fmla="*/ 971701 w 4597924"/>
              <a:gd name="connsiteY5" fmla="*/ 0 h 6871447"/>
              <a:gd name="connsiteX0" fmla="*/ 971701 w 4611371"/>
              <a:gd name="connsiteY0" fmla="*/ 0 h 6898341"/>
              <a:gd name="connsiteX1" fmla="*/ 4597924 w 4611371"/>
              <a:gd name="connsiteY1" fmla="*/ 0 h 6898341"/>
              <a:gd name="connsiteX2" fmla="*/ 4611371 w 4611371"/>
              <a:gd name="connsiteY2" fmla="*/ 6898341 h 6898341"/>
              <a:gd name="connsiteX3" fmla="*/ 944807 w 4611371"/>
              <a:gd name="connsiteY3" fmla="*/ 6871447 h 6898341"/>
              <a:gd name="connsiteX4" fmla="*/ 0 w 4611371"/>
              <a:gd name="connsiteY4" fmla="*/ 3366248 h 6898341"/>
              <a:gd name="connsiteX5" fmla="*/ 971701 w 4611371"/>
              <a:gd name="connsiteY5" fmla="*/ 0 h 6898341"/>
              <a:gd name="connsiteX0" fmla="*/ 971701 w 4625414"/>
              <a:gd name="connsiteY0" fmla="*/ 0 h 6898341"/>
              <a:gd name="connsiteX1" fmla="*/ 4624818 w 4625414"/>
              <a:gd name="connsiteY1" fmla="*/ 13447 h 6898341"/>
              <a:gd name="connsiteX2" fmla="*/ 4611371 w 4625414"/>
              <a:gd name="connsiteY2" fmla="*/ 6898341 h 6898341"/>
              <a:gd name="connsiteX3" fmla="*/ 944807 w 4625414"/>
              <a:gd name="connsiteY3" fmla="*/ 6871447 h 6898341"/>
              <a:gd name="connsiteX4" fmla="*/ 0 w 4625414"/>
              <a:gd name="connsiteY4" fmla="*/ 3366248 h 6898341"/>
              <a:gd name="connsiteX5" fmla="*/ 971701 w 4625414"/>
              <a:gd name="connsiteY5" fmla="*/ 0 h 68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5414" h="6898341">
                <a:moveTo>
                  <a:pt x="971701" y="0"/>
                </a:moveTo>
                <a:lnTo>
                  <a:pt x="4624818" y="13447"/>
                </a:lnTo>
                <a:cubicBezTo>
                  <a:pt x="4629300" y="2312894"/>
                  <a:pt x="4606889" y="4598894"/>
                  <a:pt x="4611371" y="6898341"/>
                </a:cubicBezTo>
                <a:lnTo>
                  <a:pt x="944807" y="6871447"/>
                </a:lnTo>
                <a:cubicBezTo>
                  <a:pt x="934671" y="6699825"/>
                  <a:pt x="43087" y="5712659"/>
                  <a:pt x="0" y="3366248"/>
                </a:cubicBezTo>
                <a:cubicBezTo>
                  <a:pt x="60289" y="1362716"/>
                  <a:pt x="796082" y="380679"/>
                  <a:pt x="971701" y="0"/>
                </a:cubicBezTo>
                <a:close/>
              </a:path>
            </a:pathLst>
          </a:custGeom>
          <a:solidFill>
            <a:schemeClr val="bg2">
              <a:lumMod val="95000"/>
            </a:schemeClr>
          </a:solidFill>
        </p:spPr>
        <p:txBody>
          <a:bodyPr lIns="365760" anchor="ctr"/>
          <a:lstStyle>
            <a:lvl1pPr marL="0" indent="0" algn="l">
              <a:buNone/>
              <a:defRPr/>
            </a:lvl1pPr>
          </a:lstStyle>
          <a:p>
            <a:r>
              <a:rPr lang="en-US"/>
              <a:t>Click icon </a:t>
            </a:r>
            <a:br>
              <a:rPr lang="en-US"/>
            </a:br>
            <a:r>
              <a:rPr lang="en-US"/>
              <a:t>to add in </a:t>
            </a:r>
            <a:br>
              <a:rPr lang="en-US"/>
            </a:br>
            <a:r>
              <a:rPr lang="en-US"/>
              <a:t>picture or </a:t>
            </a:r>
            <a:br>
              <a:rPr lang="en-US"/>
            </a:br>
            <a:r>
              <a:rPr lang="en-US"/>
              <a:t>drag photo </a:t>
            </a:r>
            <a:br>
              <a:rPr lang="en-US"/>
            </a:br>
            <a:r>
              <a:rPr lang="en-US"/>
              <a:t>into space</a:t>
            </a:r>
          </a:p>
        </p:txBody>
      </p:sp>
      <p:pic>
        <p:nvPicPr>
          <p:cNvPr id="3" name="Picture 2">
            <a:extLst>
              <a:ext uri="{FF2B5EF4-FFF2-40B4-BE49-F238E27FC236}">
                <a16:creationId xmlns:a16="http://schemas.microsoft.com/office/drawing/2014/main" id="{C1AF6050-189D-AFF3-C3A6-7B1E9C4D4C6F}"/>
              </a:ext>
            </a:extLst>
          </p:cNvPr>
          <p:cNvPicPr>
            <a:picLocks noChangeAspect="1"/>
          </p:cNvPicPr>
          <p:nvPr userDrawn="1"/>
        </p:nvPicPr>
        <p:blipFill>
          <a:blip r:embed="rId2">
            <a:extLst>
              <a:ext uri="{28A0092B-C50C-407E-A947-70E740481C1C}">
                <a14:useLocalDpi xmlns:a14="http://schemas.microsoft.com/office/drawing/2010/main" val="0"/>
              </a:ext>
            </a:extLst>
          </a:blip>
          <a:srcRect r="24674"/>
          <a:stretch/>
        </p:blipFill>
        <p:spPr>
          <a:xfrm flipH="1">
            <a:off x="3008243" y="0"/>
            <a:ext cx="9183757" cy="6858000"/>
          </a:xfrm>
          <a:prstGeom prst="rect">
            <a:avLst/>
          </a:prstGeom>
        </p:spPr>
      </p:pic>
      <p:sp>
        <p:nvSpPr>
          <p:cNvPr id="9" name="Title 1">
            <a:extLst>
              <a:ext uri="{FF2B5EF4-FFF2-40B4-BE49-F238E27FC236}">
                <a16:creationId xmlns:a16="http://schemas.microsoft.com/office/drawing/2014/main" id="{F21AE09E-697C-FC45-9E96-2E45E76886AB}"/>
              </a:ext>
            </a:extLst>
          </p:cNvPr>
          <p:cNvSpPr>
            <a:spLocks noGrp="1"/>
          </p:cNvSpPr>
          <p:nvPr>
            <p:ph type="title" hasCustomPrompt="1"/>
          </p:nvPr>
        </p:nvSpPr>
        <p:spPr>
          <a:xfrm>
            <a:off x="5333993" y="393192"/>
            <a:ext cx="6281668" cy="365490"/>
          </a:xfrm>
          <a:prstGeom prst="rect">
            <a:avLst/>
          </a:prstGeom>
        </p:spPr>
        <p:txBody>
          <a:bodyPr lIns="0" tIns="0" rIns="0" bIns="0" anchor="t"/>
          <a:lstStyle>
            <a:lvl1pPr marL="0" marR="0" indent="0" algn="l" defTabSz="412750" rtl="0" latinLnBrk="0">
              <a:lnSpc>
                <a:spcPct val="100000"/>
              </a:lnSpc>
              <a:spcBef>
                <a:spcPts val="0"/>
              </a:spcBef>
              <a:spcAft>
                <a:spcPts val="0"/>
              </a:spcAft>
              <a:buClrTx/>
              <a:buSzTx/>
              <a:buFontTx/>
              <a:buNone/>
              <a:tabLst/>
              <a:defRPr lang="en-US" sz="2800" b="0" i="0" u="none" strike="noStrike" cap="none" spc="0" baseline="0" dirty="0" smtClean="0">
                <a:solidFill>
                  <a:schemeClr val="tx1"/>
                </a:solidFill>
                <a:uFillTx/>
                <a:latin typeface="Montserrat Medium" pitchFamily="2" charset="77"/>
                <a:ea typeface="Montserrat Medium" pitchFamily="2" charset="77"/>
                <a:cs typeface="Montserrat Medium" pitchFamily="2" charset="77"/>
                <a:sym typeface="Montserrat" panose="00000500000000000000" pitchFamily="2" charset="0"/>
              </a:defRPr>
            </a:lvl1pPr>
          </a:lstStyle>
          <a:p>
            <a:r>
              <a:rPr lang="en-US"/>
              <a:t>Headline title</a:t>
            </a:r>
          </a:p>
        </p:txBody>
      </p:sp>
      <p:pic>
        <p:nvPicPr>
          <p:cNvPr id="6" name="Graphic 5">
            <a:extLst>
              <a:ext uri="{FF2B5EF4-FFF2-40B4-BE49-F238E27FC236}">
                <a16:creationId xmlns:a16="http://schemas.microsoft.com/office/drawing/2014/main" id="{CFE05766-B64A-89B6-1D89-E721DCF341B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409275" y="6151030"/>
            <a:ext cx="1216935" cy="396014"/>
          </a:xfrm>
          <a:prstGeom prst="rect">
            <a:avLst/>
          </a:prstGeom>
        </p:spPr>
      </p:pic>
      <p:sp>
        <p:nvSpPr>
          <p:cNvPr id="7" name="Text Placeholder 5">
            <a:extLst>
              <a:ext uri="{FF2B5EF4-FFF2-40B4-BE49-F238E27FC236}">
                <a16:creationId xmlns:a16="http://schemas.microsoft.com/office/drawing/2014/main" id="{ED0C91E5-2F1B-422E-56AB-C06DC491EC5E}"/>
              </a:ext>
            </a:extLst>
          </p:cNvPr>
          <p:cNvSpPr>
            <a:spLocks noGrp="1"/>
          </p:cNvSpPr>
          <p:nvPr>
            <p:ph type="body" sz="quarter" idx="26" hasCustomPrompt="1"/>
          </p:nvPr>
        </p:nvSpPr>
        <p:spPr>
          <a:xfrm>
            <a:off x="5333994" y="1273216"/>
            <a:ext cx="6275285" cy="4566858"/>
          </a:xfrm>
          <a:prstGeom prst="rect">
            <a:avLst/>
          </a:prstGeom>
        </p:spPr>
        <p:txBody>
          <a:bodyPr lIns="0" tIns="0" rIns="0" bIns="0"/>
          <a:lstStyle>
            <a:lvl1pPr marL="0" indent="0" algn="l">
              <a:buNone/>
              <a:defRPr sz="1800" b="0" i="0">
                <a:solidFill>
                  <a:schemeClr val="tx1"/>
                </a:solidFill>
                <a:latin typeface="Montserrat Light" pitchFamily="2" charset="77"/>
                <a:cs typeface="Montserrat Light" pitchFamily="2" charset="77"/>
              </a:defRPr>
            </a:lvl1pPr>
            <a:lvl2pPr marL="174625" indent="-174625" algn="l">
              <a:spcBef>
                <a:spcPts val="1200"/>
              </a:spcBef>
              <a:buFont typeface="Montserrat" pitchFamily="2" charset="0"/>
              <a:buChar char="•"/>
              <a:tabLst/>
              <a:defRPr sz="1800" b="0" i="0">
                <a:solidFill>
                  <a:schemeClr val="tx1"/>
                </a:solidFill>
                <a:latin typeface="Montserrat Light" pitchFamily="2" charset="77"/>
                <a:cs typeface="Montserrat Light" pitchFamily="2" charset="77"/>
              </a:defRPr>
            </a:lvl2pPr>
            <a:lvl3pPr marL="560070" indent="-285750" algn="l">
              <a:spcBef>
                <a:spcPts val="1200"/>
              </a:spcBef>
              <a:buFont typeface="Montserrat" panose="00000500000000000000" pitchFamily="2" charset="0"/>
              <a:buChar char="–"/>
              <a:defRPr sz="1800" b="0" i="0">
                <a:solidFill>
                  <a:schemeClr val="tx1"/>
                </a:solidFill>
                <a:latin typeface="Montserrat Light" pitchFamily="2" charset="77"/>
                <a:cs typeface="Montserrat Light" pitchFamily="2" charset="77"/>
              </a:defRPr>
            </a:lvl3pPr>
            <a:lvl4pPr marL="834390" indent="-285750" algn="l">
              <a:spcBef>
                <a:spcPts val="1200"/>
              </a:spcBef>
              <a:buFont typeface="Montserrat" pitchFamily="2" charset="0"/>
              <a:buChar char="o"/>
              <a:defRPr sz="1600" b="0" i="0">
                <a:solidFill>
                  <a:schemeClr val="tx1"/>
                </a:solidFill>
                <a:latin typeface="Montserrat Light" pitchFamily="2" charset="77"/>
                <a:cs typeface="Montserrat Light" pitchFamily="2" charset="77"/>
              </a:defRPr>
            </a:lvl4pPr>
            <a:lvl5pPr marL="1108710" indent="-285750" algn="l">
              <a:defRPr lang="en-US" sz="1400" b="0" i="0" u="none" strike="noStrike" cap="none" spc="0" baseline="0" dirty="0">
                <a:solidFill>
                  <a:schemeClr val="tx1"/>
                </a:solidFill>
                <a:uFillTx/>
                <a:latin typeface="Montserrat Light" pitchFamily="2" charset="77"/>
                <a:ea typeface="Montserrat" panose="00000500000000000000" pitchFamily="2" charset="0"/>
                <a:cs typeface="Montserrat Light" pitchFamily="2" charset="77"/>
                <a:sym typeface="Montserrat" panose="00000500000000000000" pitchFamily="2" charset="0"/>
              </a:defRPr>
            </a:lvl5pPr>
          </a:lstStyle>
          <a:p>
            <a:pPr lvl="0"/>
            <a:r>
              <a:rPr lang="en-US"/>
              <a:t>Main Body</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04EBFC6-C830-DEE4-2ED3-32E7006F99A1}"/>
              </a:ext>
            </a:extLst>
          </p:cNvPr>
          <p:cNvSpPr txBox="1">
            <a:spLocks/>
          </p:cNvSpPr>
          <p:nvPr userDrawn="1"/>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algn="l">
              <a:defRPr/>
            </a:pPr>
            <a:fld id="{5F05AE8C-CF5F-4A4E-B69B-C9D8FA4EC18A}" type="slidenum">
              <a:rPr lang="en-US" sz="800" smtClean="0">
                <a:solidFill>
                  <a:schemeClr val="tx1"/>
                </a:solidFill>
                <a:latin typeface="Montserrat" pitchFamily="2" charset="77"/>
              </a:rPr>
              <a:pPr algn="l">
                <a:defRPr/>
              </a:pPr>
              <a:t>‹#›</a:t>
            </a:fld>
            <a:endParaRPr lang="en-US" sz="800">
              <a:solidFill>
                <a:schemeClr val="tx1"/>
              </a:solidFill>
              <a:latin typeface="Montserrat" pitchFamily="2" charset="77"/>
            </a:endParaRPr>
          </a:p>
        </p:txBody>
      </p:sp>
    </p:spTree>
    <p:extLst>
      <p:ext uri="{BB962C8B-B14F-4D97-AF65-F5344CB8AC3E}">
        <p14:creationId xmlns:p14="http://schemas.microsoft.com/office/powerpoint/2010/main" val="2234469791"/>
      </p:ext>
    </p:extLst>
  </p:cSld>
  <p:clrMapOvr>
    <a:masterClrMapping/>
  </p:clrMapOvr>
  <p:transition spd="med"/>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Image Light 3">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21AE09E-697C-FC45-9E96-2E45E76886AB}"/>
              </a:ext>
            </a:extLst>
          </p:cNvPr>
          <p:cNvSpPr>
            <a:spLocks noGrp="1"/>
          </p:cNvSpPr>
          <p:nvPr>
            <p:ph type="title" hasCustomPrompt="1"/>
          </p:nvPr>
        </p:nvSpPr>
        <p:spPr>
          <a:xfrm>
            <a:off x="6258650" y="393192"/>
            <a:ext cx="5361850" cy="365490"/>
          </a:xfrm>
          <a:prstGeom prst="rect">
            <a:avLst/>
          </a:prstGeom>
        </p:spPr>
        <p:txBody>
          <a:bodyPr lIns="0" tIns="0" rIns="0" bIns="0" anchor="t"/>
          <a:lstStyle>
            <a:lvl1pPr marL="0" marR="0" indent="0" algn="l" defTabSz="412750" rtl="0" latinLnBrk="0">
              <a:lnSpc>
                <a:spcPct val="100000"/>
              </a:lnSpc>
              <a:spcBef>
                <a:spcPts val="0"/>
              </a:spcBef>
              <a:spcAft>
                <a:spcPts val="0"/>
              </a:spcAft>
              <a:buClrTx/>
              <a:buSzTx/>
              <a:buFontTx/>
              <a:buNone/>
              <a:tabLst/>
              <a:defRPr lang="en-US" sz="2800" b="0" i="0" u="none" strike="noStrike" cap="none" spc="0" baseline="0" dirty="0" smtClean="0">
                <a:solidFill>
                  <a:schemeClr val="tx1"/>
                </a:solidFill>
                <a:uFillTx/>
                <a:latin typeface="Montserrat Medium" pitchFamily="2" charset="77"/>
                <a:ea typeface="Montserrat Medium" pitchFamily="2" charset="77"/>
                <a:cs typeface="Montserrat Medium" pitchFamily="2" charset="77"/>
                <a:sym typeface="Montserrat" panose="00000500000000000000" pitchFamily="2" charset="0"/>
              </a:defRPr>
            </a:lvl1pPr>
          </a:lstStyle>
          <a:p>
            <a:r>
              <a:rPr lang="en-US"/>
              <a:t>Headline title</a:t>
            </a:r>
          </a:p>
        </p:txBody>
      </p:sp>
      <p:sp>
        <p:nvSpPr>
          <p:cNvPr id="4" name="Picture Placeholder 17">
            <a:extLst>
              <a:ext uri="{FF2B5EF4-FFF2-40B4-BE49-F238E27FC236}">
                <a16:creationId xmlns:a16="http://schemas.microsoft.com/office/drawing/2014/main" id="{D3BF4DC0-E4CE-DB10-6002-C85F4EBCA0D8}"/>
              </a:ext>
            </a:extLst>
          </p:cNvPr>
          <p:cNvSpPr>
            <a:spLocks noGrp="1"/>
          </p:cNvSpPr>
          <p:nvPr>
            <p:ph type="pic" sz="quarter" idx="10" hasCustomPrompt="1"/>
          </p:nvPr>
        </p:nvSpPr>
        <p:spPr>
          <a:xfrm>
            <a:off x="594816" y="586488"/>
            <a:ext cx="5084089" cy="5317008"/>
          </a:xfrm>
          <a:prstGeom prst="roundRect">
            <a:avLst>
              <a:gd name="adj" fmla="val 5029"/>
            </a:avLst>
          </a:prstGeom>
          <a:solidFill>
            <a:schemeClr val="bg2">
              <a:lumMod val="95000"/>
            </a:schemeClr>
          </a:solidFill>
        </p:spPr>
        <p:txBody>
          <a:bodyPr lIns="457200" anchor="ctr"/>
          <a:lstStyle>
            <a:lvl1pPr marL="0" indent="0" algn="l">
              <a:buNone/>
              <a:defRPr/>
            </a:lvl1pPr>
          </a:lstStyle>
          <a:p>
            <a:r>
              <a:rPr lang="en-US"/>
              <a:t>Click icon </a:t>
            </a:r>
            <a:br>
              <a:rPr lang="en-US"/>
            </a:br>
            <a:r>
              <a:rPr lang="en-US"/>
              <a:t>to add in </a:t>
            </a:r>
            <a:br>
              <a:rPr lang="en-US"/>
            </a:br>
            <a:r>
              <a:rPr lang="en-US"/>
              <a:t>picture or </a:t>
            </a:r>
            <a:br>
              <a:rPr lang="en-US"/>
            </a:br>
            <a:r>
              <a:rPr lang="en-US"/>
              <a:t>drag photo </a:t>
            </a:r>
            <a:br>
              <a:rPr lang="en-US"/>
            </a:br>
            <a:r>
              <a:rPr lang="en-US"/>
              <a:t>into space</a:t>
            </a:r>
          </a:p>
        </p:txBody>
      </p:sp>
      <p:pic>
        <p:nvPicPr>
          <p:cNvPr id="5" name="Graphic 4">
            <a:extLst>
              <a:ext uri="{FF2B5EF4-FFF2-40B4-BE49-F238E27FC236}">
                <a16:creationId xmlns:a16="http://schemas.microsoft.com/office/drawing/2014/main" id="{10D04A00-C8C8-87BD-7506-D0402812AB2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09275" y="6151030"/>
            <a:ext cx="1216935" cy="396014"/>
          </a:xfrm>
          <a:prstGeom prst="rect">
            <a:avLst/>
          </a:prstGeom>
        </p:spPr>
      </p:pic>
      <p:sp>
        <p:nvSpPr>
          <p:cNvPr id="6" name="Text Placeholder 5">
            <a:extLst>
              <a:ext uri="{FF2B5EF4-FFF2-40B4-BE49-F238E27FC236}">
                <a16:creationId xmlns:a16="http://schemas.microsoft.com/office/drawing/2014/main" id="{AFD81829-BAEA-B717-29C3-F7E8C57A20C6}"/>
              </a:ext>
            </a:extLst>
          </p:cNvPr>
          <p:cNvSpPr>
            <a:spLocks noGrp="1"/>
          </p:cNvSpPr>
          <p:nvPr>
            <p:ph type="body" sz="quarter" idx="26" hasCustomPrompt="1"/>
          </p:nvPr>
        </p:nvSpPr>
        <p:spPr>
          <a:xfrm>
            <a:off x="6252882" y="1273215"/>
            <a:ext cx="5356402" cy="4630282"/>
          </a:xfrm>
          <a:prstGeom prst="rect">
            <a:avLst/>
          </a:prstGeom>
        </p:spPr>
        <p:txBody>
          <a:bodyPr lIns="0" tIns="0" rIns="0" bIns="0"/>
          <a:lstStyle>
            <a:lvl1pPr marL="0" indent="0" algn="l">
              <a:buNone/>
              <a:defRPr sz="1800" b="0" i="0">
                <a:solidFill>
                  <a:schemeClr val="tx1"/>
                </a:solidFill>
                <a:latin typeface="Montserrat Light" pitchFamily="2" charset="77"/>
                <a:cs typeface="Montserrat Light" pitchFamily="2" charset="77"/>
              </a:defRPr>
            </a:lvl1pPr>
            <a:lvl2pPr marL="174625" indent="-174625" algn="l">
              <a:spcBef>
                <a:spcPts val="1200"/>
              </a:spcBef>
              <a:buFont typeface="Montserrat" pitchFamily="2" charset="0"/>
              <a:buChar char="•"/>
              <a:tabLst/>
              <a:defRPr sz="1800" b="0" i="0">
                <a:solidFill>
                  <a:schemeClr val="tx1"/>
                </a:solidFill>
                <a:latin typeface="Montserrat Light" pitchFamily="2" charset="77"/>
                <a:cs typeface="Montserrat Light" pitchFamily="2" charset="77"/>
              </a:defRPr>
            </a:lvl2pPr>
            <a:lvl3pPr marL="560070" indent="-285750" algn="l">
              <a:spcBef>
                <a:spcPts val="1200"/>
              </a:spcBef>
              <a:buFont typeface="Montserrat" panose="00000500000000000000" pitchFamily="2" charset="0"/>
              <a:buChar char="–"/>
              <a:defRPr sz="1800" b="0" i="0">
                <a:solidFill>
                  <a:schemeClr val="tx1"/>
                </a:solidFill>
                <a:latin typeface="Montserrat Light" pitchFamily="2" charset="77"/>
                <a:cs typeface="Montserrat Light" pitchFamily="2" charset="77"/>
              </a:defRPr>
            </a:lvl3pPr>
            <a:lvl4pPr marL="834390" indent="-285750" algn="l">
              <a:spcBef>
                <a:spcPts val="1200"/>
              </a:spcBef>
              <a:buFont typeface="Montserrat" pitchFamily="2" charset="0"/>
              <a:buChar char="o"/>
              <a:defRPr sz="1600" b="0" i="0">
                <a:solidFill>
                  <a:schemeClr val="tx1"/>
                </a:solidFill>
                <a:latin typeface="Montserrat Light" pitchFamily="2" charset="77"/>
                <a:cs typeface="Montserrat Light" pitchFamily="2" charset="77"/>
              </a:defRPr>
            </a:lvl4pPr>
            <a:lvl5pPr marL="1108710" indent="-285750" algn="l">
              <a:defRPr lang="en-US" sz="1400" b="0" i="0" u="none" strike="noStrike" cap="none" spc="0" baseline="0" dirty="0">
                <a:solidFill>
                  <a:schemeClr val="tx1"/>
                </a:solidFill>
                <a:uFillTx/>
                <a:latin typeface="Montserrat Light" pitchFamily="2" charset="77"/>
                <a:ea typeface="Montserrat" panose="00000500000000000000" pitchFamily="2" charset="0"/>
                <a:cs typeface="Montserrat Light" pitchFamily="2" charset="77"/>
                <a:sym typeface="Montserrat" panose="00000500000000000000" pitchFamily="2" charset="0"/>
              </a:defRPr>
            </a:lvl5pPr>
          </a:lstStyle>
          <a:p>
            <a:pPr lvl="0"/>
            <a:r>
              <a:rPr lang="en-US"/>
              <a:t>Main Body</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581E5380-B3D0-E1EE-5D77-238FB12FE92B}"/>
              </a:ext>
            </a:extLst>
          </p:cNvPr>
          <p:cNvSpPr txBox="1">
            <a:spLocks/>
          </p:cNvSpPr>
          <p:nvPr userDrawn="1"/>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algn="l">
              <a:defRPr/>
            </a:pPr>
            <a:fld id="{5F05AE8C-CF5F-4A4E-B69B-C9D8FA4EC18A}" type="slidenum">
              <a:rPr lang="en-US" sz="800" smtClean="0">
                <a:solidFill>
                  <a:schemeClr val="tx1"/>
                </a:solidFill>
                <a:latin typeface="Montserrat" pitchFamily="2" charset="77"/>
              </a:rPr>
              <a:pPr algn="l">
                <a:defRPr/>
              </a:pPr>
              <a:t>‹#›</a:t>
            </a:fld>
            <a:endParaRPr lang="en-US" sz="800">
              <a:solidFill>
                <a:schemeClr val="tx1"/>
              </a:solidFill>
              <a:latin typeface="Montserrat" pitchFamily="2" charset="77"/>
            </a:endParaRPr>
          </a:p>
        </p:txBody>
      </p:sp>
    </p:spTree>
    <p:extLst>
      <p:ext uri="{BB962C8B-B14F-4D97-AF65-F5344CB8AC3E}">
        <p14:creationId xmlns:p14="http://schemas.microsoft.com/office/powerpoint/2010/main" val="1893018324"/>
      </p:ext>
    </p:extLst>
  </p:cSld>
  <p:clrMapOvr>
    <a:masterClrMapping/>
  </p:clrMapOvr>
  <p:transition spd="med"/>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Light 4">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21AE09E-697C-FC45-9E96-2E45E76886AB}"/>
              </a:ext>
            </a:extLst>
          </p:cNvPr>
          <p:cNvSpPr>
            <a:spLocks noGrp="1"/>
          </p:cNvSpPr>
          <p:nvPr>
            <p:ph type="title" hasCustomPrompt="1"/>
          </p:nvPr>
        </p:nvSpPr>
        <p:spPr>
          <a:xfrm>
            <a:off x="600584" y="393192"/>
            <a:ext cx="5361850" cy="365490"/>
          </a:xfrm>
          <a:prstGeom prst="rect">
            <a:avLst/>
          </a:prstGeom>
        </p:spPr>
        <p:txBody>
          <a:bodyPr lIns="0" tIns="0" rIns="0" bIns="0" anchor="t"/>
          <a:lstStyle>
            <a:lvl1pPr marL="0" marR="0" indent="0" algn="l" defTabSz="412750" rtl="0" latinLnBrk="0">
              <a:lnSpc>
                <a:spcPct val="100000"/>
              </a:lnSpc>
              <a:spcBef>
                <a:spcPts val="0"/>
              </a:spcBef>
              <a:spcAft>
                <a:spcPts val="0"/>
              </a:spcAft>
              <a:buClrTx/>
              <a:buSzTx/>
              <a:buFontTx/>
              <a:buNone/>
              <a:tabLst/>
              <a:defRPr lang="en-US" sz="2800" b="0" i="0" u="none" strike="noStrike" cap="none" spc="0" baseline="0" dirty="0" smtClean="0">
                <a:solidFill>
                  <a:schemeClr val="tx1"/>
                </a:solidFill>
                <a:uFillTx/>
                <a:latin typeface="Montserrat Medium" pitchFamily="2" charset="77"/>
                <a:ea typeface="Montserrat Medium" pitchFamily="2" charset="77"/>
                <a:cs typeface="Montserrat Medium" pitchFamily="2" charset="77"/>
                <a:sym typeface="Montserrat" panose="00000500000000000000" pitchFamily="2" charset="0"/>
              </a:defRPr>
            </a:lvl1pPr>
          </a:lstStyle>
          <a:p>
            <a:r>
              <a:rPr lang="en-US"/>
              <a:t>Headline title</a:t>
            </a:r>
          </a:p>
        </p:txBody>
      </p:sp>
      <p:sp>
        <p:nvSpPr>
          <p:cNvPr id="4" name="Picture Placeholder 17">
            <a:extLst>
              <a:ext uri="{FF2B5EF4-FFF2-40B4-BE49-F238E27FC236}">
                <a16:creationId xmlns:a16="http://schemas.microsoft.com/office/drawing/2014/main" id="{D3BF4DC0-E4CE-DB10-6002-C85F4EBCA0D8}"/>
              </a:ext>
            </a:extLst>
          </p:cNvPr>
          <p:cNvSpPr>
            <a:spLocks noGrp="1"/>
          </p:cNvSpPr>
          <p:nvPr>
            <p:ph type="pic" sz="quarter" idx="10" hasCustomPrompt="1"/>
          </p:nvPr>
        </p:nvSpPr>
        <p:spPr>
          <a:xfrm>
            <a:off x="6536411" y="586488"/>
            <a:ext cx="5084089" cy="5317008"/>
          </a:xfrm>
          <a:prstGeom prst="roundRect">
            <a:avLst>
              <a:gd name="adj" fmla="val 5029"/>
            </a:avLst>
          </a:prstGeom>
          <a:solidFill>
            <a:schemeClr val="bg2">
              <a:lumMod val="95000"/>
            </a:schemeClr>
          </a:solidFill>
        </p:spPr>
        <p:txBody>
          <a:bodyPr lIns="457200" anchor="ctr"/>
          <a:lstStyle>
            <a:lvl1pPr marL="0" indent="0" algn="l">
              <a:buNone/>
              <a:defRPr/>
            </a:lvl1pPr>
          </a:lstStyle>
          <a:p>
            <a:r>
              <a:rPr lang="en-US"/>
              <a:t>Click icon </a:t>
            </a:r>
            <a:br>
              <a:rPr lang="en-US"/>
            </a:br>
            <a:r>
              <a:rPr lang="en-US"/>
              <a:t>to add in </a:t>
            </a:r>
            <a:br>
              <a:rPr lang="en-US"/>
            </a:br>
            <a:r>
              <a:rPr lang="en-US"/>
              <a:t>picture or </a:t>
            </a:r>
            <a:br>
              <a:rPr lang="en-US"/>
            </a:br>
            <a:r>
              <a:rPr lang="en-US"/>
              <a:t>drag photo </a:t>
            </a:r>
            <a:br>
              <a:rPr lang="en-US"/>
            </a:br>
            <a:r>
              <a:rPr lang="en-US"/>
              <a:t>into space</a:t>
            </a:r>
          </a:p>
        </p:txBody>
      </p:sp>
      <p:pic>
        <p:nvPicPr>
          <p:cNvPr id="3" name="Graphic 2">
            <a:extLst>
              <a:ext uri="{FF2B5EF4-FFF2-40B4-BE49-F238E27FC236}">
                <a16:creationId xmlns:a16="http://schemas.microsoft.com/office/drawing/2014/main" id="{E1425E32-69A6-EB1A-007F-8DDE63319F7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09275" y="6151030"/>
            <a:ext cx="1216935" cy="396014"/>
          </a:xfrm>
          <a:prstGeom prst="rect">
            <a:avLst/>
          </a:prstGeom>
        </p:spPr>
      </p:pic>
      <p:sp>
        <p:nvSpPr>
          <p:cNvPr id="5" name="Text Placeholder 5">
            <a:extLst>
              <a:ext uri="{FF2B5EF4-FFF2-40B4-BE49-F238E27FC236}">
                <a16:creationId xmlns:a16="http://schemas.microsoft.com/office/drawing/2014/main" id="{3BF7303F-05FF-229C-8A8A-CA3EEA7006A4}"/>
              </a:ext>
            </a:extLst>
          </p:cNvPr>
          <p:cNvSpPr>
            <a:spLocks noGrp="1"/>
          </p:cNvSpPr>
          <p:nvPr>
            <p:ph type="body" sz="quarter" idx="26" hasCustomPrompt="1"/>
          </p:nvPr>
        </p:nvSpPr>
        <p:spPr>
          <a:xfrm>
            <a:off x="594816" y="1319514"/>
            <a:ext cx="5356402" cy="4951997"/>
          </a:xfrm>
          <a:prstGeom prst="rect">
            <a:avLst/>
          </a:prstGeom>
        </p:spPr>
        <p:txBody>
          <a:bodyPr lIns="0" tIns="0" rIns="0" bIns="0"/>
          <a:lstStyle>
            <a:lvl1pPr marL="0" indent="0" algn="l">
              <a:buNone/>
              <a:defRPr sz="1800" b="0" i="0">
                <a:solidFill>
                  <a:schemeClr val="tx1"/>
                </a:solidFill>
                <a:latin typeface="Montserrat Light" pitchFamily="2" charset="77"/>
                <a:cs typeface="Montserrat Light" pitchFamily="2" charset="77"/>
              </a:defRPr>
            </a:lvl1pPr>
            <a:lvl2pPr marL="174625" indent="-174625" algn="l">
              <a:spcBef>
                <a:spcPts val="1200"/>
              </a:spcBef>
              <a:buFont typeface="Montserrat" pitchFamily="2" charset="0"/>
              <a:buChar char="•"/>
              <a:tabLst/>
              <a:defRPr sz="1800" b="0" i="0">
                <a:solidFill>
                  <a:schemeClr val="tx1"/>
                </a:solidFill>
                <a:latin typeface="Montserrat Light" pitchFamily="2" charset="77"/>
                <a:cs typeface="Montserrat Light" pitchFamily="2" charset="77"/>
              </a:defRPr>
            </a:lvl2pPr>
            <a:lvl3pPr marL="560070" indent="-285750" algn="l">
              <a:spcBef>
                <a:spcPts val="1200"/>
              </a:spcBef>
              <a:buFont typeface="Montserrat" panose="00000500000000000000" pitchFamily="2" charset="0"/>
              <a:buChar char="–"/>
              <a:defRPr sz="1800" b="0" i="0">
                <a:solidFill>
                  <a:schemeClr val="tx1"/>
                </a:solidFill>
                <a:latin typeface="Montserrat Light" pitchFamily="2" charset="77"/>
                <a:cs typeface="Montserrat Light" pitchFamily="2" charset="77"/>
              </a:defRPr>
            </a:lvl3pPr>
            <a:lvl4pPr marL="834390" indent="-285750" algn="l">
              <a:spcBef>
                <a:spcPts val="1200"/>
              </a:spcBef>
              <a:buFont typeface="Montserrat" pitchFamily="2" charset="0"/>
              <a:buChar char="o"/>
              <a:defRPr sz="1600" b="0" i="0">
                <a:solidFill>
                  <a:schemeClr val="tx1"/>
                </a:solidFill>
                <a:latin typeface="Montserrat Light" pitchFamily="2" charset="77"/>
                <a:cs typeface="Montserrat Light" pitchFamily="2" charset="77"/>
              </a:defRPr>
            </a:lvl4pPr>
            <a:lvl5pPr marL="1108710" indent="-285750" algn="l">
              <a:defRPr lang="en-US" sz="1400" b="0" i="0" u="none" strike="noStrike" cap="none" spc="0" baseline="0" dirty="0">
                <a:solidFill>
                  <a:schemeClr val="tx1"/>
                </a:solidFill>
                <a:uFillTx/>
                <a:latin typeface="Montserrat Light" pitchFamily="2" charset="77"/>
                <a:ea typeface="Montserrat" panose="00000500000000000000" pitchFamily="2" charset="0"/>
                <a:cs typeface="Montserrat Light" pitchFamily="2" charset="77"/>
                <a:sym typeface="Montserrat" panose="00000500000000000000" pitchFamily="2" charset="0"/>
              </a:defRPr>
            </a:lvl5pPr>
          </a:lstStyle>
          <a:p>
            <a:pPr lvl="0"/>
            <a:r>
              <a:rPr lang="en-US"/>
              <a:t>Main Body</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D0EBF293-53D9-9CF5-C8E6-FD7E49CE827A}"/>
              </a:ext>
            </a:extLst>
          </p:cNvPr>
          <p:cNvSpPr txBox="1">
            <a:spLocks/>
          </p:cNvSpPr>
          <p:nvPr userDrawn="1"/>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algn="l">
              <a:defRPr/>
            </a:pPr>
            <a:fld id="{5F05AE8C-CF5F-4A4E-B69B-C9D8FA4EC18A}" type="slidenum">
              <a:rPr lang="en-US" sz="800" smtClean="0">
                <a:solidFill>
                  <a:schemeClr val="tx1"/>
                </a:solidFill>
                <a:latin typeface="Montserrat" pitchFamily="2" charset="77"/>
              </a:rPr>
              <a:pPr algn="l">
                <a:defRPr/>
              </a:pPr>
              <a:t>‹#›</a:t>
            </a:fld>
            <a:endParaRPr lang="en-US" sz="800">
              <a:solidFill>
                <a:schemeClr val="tx1"/>
              </a:solidFill>
              <a:latin typeface="Montserrat" pitchFamily="2" charset="77"/>
            </a:endParaRPr>
          </a:p>
        </p:txBody>
      </p:sp>
    </p:spTree>
    <p:extLst>
      <p:ext uri="{BB962C8B-B14F-4D97-AF65-F5344CB8AC3E}">
        <p14:creationId xmlns:p14="http://schemas.microsoft.com/office/powerpoint/2010/main" val="1281333581"/>
      </p:ext>
    </p:extLst>
  </p:cSld>
  <p:clrMapOvr>
    <a:masterClrMapping/>
  </p:clrMapOvr>
  <p:transition spd="med"/>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act Light">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C174A-759F-936F-9DBF-919A063F56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1E0DD9-8481-E15A-8755-CAEF526AB990}"/>
              </a:ext>
            </a:extLst>
          </p:cNvPr>
          <p:cNvSpPr>
            <a:spLocks noGrp="1"/>
          </p:cNvSpPr>
          <p:nvPr>
            <p:ph type="title" hasCustomPrompt="1"/>
          </p:nvPr>
        </p:nvSpPr>
        <p:spPr>
          <a:xfrm>
            <a:off x="596552" y="1943100"/>
            <a:ext cx="7290148" cy="2971800"/>
          </a:xfrm>
          <a:prstGeom prst="rect">
            <a:avLst/>
          </a:prstGeom>
        </p:spPr>
        <p:txBody>
          <a:bodyPr lIns="0" tIns="0" rIns="0" bIns="0" anchor="ctr"/>
          <a:lstStyle>
            <a:lvl1pPr marL="0" marR="0" indent="0" algn="l" defTabSz="914400" rtl="0" eaLnBrk="1" fontAlgn="base" latinLnBrk="0" hangingPunct="1">
              <a:lnSpc>
                <a:spcPct val="95000"/>
              </a:lnSpc>
              <a:spcBef>
                <a:spcPct val="0"/>
              </a:spcBef>
              <a:spcAft>
                <a:spcPct val="0"/>
              </a:spcAft>
              <a:buClrTx/>
              <a:buSzTx/>
              <a:buFontTx/>
              <a:buNone/>
              <a:tabLst/>
              <a:defRPr sz="6600" b="0" i="0">
                <a:solidFill>
                  <a:schemeClr val="tx1"/>
                </a:solidFill>
                <a:latin typeface="Montserrat Medium" pitchFamily="2" charset="77"/>
              </a:defRPr>
            </a:lvl1pPr>
          </a:lstStyle>
          <a:p>
            <a:r>
              <a:rPr lang="en-US"/>
              <a:t>This is an​</a:t>
            </a:r>
            <a:br>
              <a:rPr lang="en-US"/>
            </a:br>
            <a:r>
              <a:rPr lang="en-US"/>
              <a:t>impact slide​</a:t>
            </a:r>
          </a:p>
        </p:txBody>
      </p:sp>
    </p:spTree>
    <p:extLst>
      <p:ext uri="{BB962C8B-B14F-4D97-AF65-F5344CB8AC3E}">
        <p14:creationId xmlns:p14="http://schemas.microsoft.com/office/powerpoint/2010/main" val="3786932416"/>
      </p:ext>
    </p:extLst>
  </p:cSld>
  <p:clrMapOvr>
    <a:masterClrMapping/>
  </p:clrMapOvr>
  <p:transition spd="med"/>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Light - Full Width">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21AE09E-697C-FC45-9E96-2E45E76886AB}"/>
              </a:ext>
            </a:extLst>
          </p:cNvPr>
          <p:cNvSpPr>
            <a:spLocks noGrp="1"/>
          </p:cNvSpPr>
          <p:nvPr>
            <p:ph type="title" hasCustomPrompt="1"/>
          </p:nvPr>
        </p:nvSpPr>
        <p:spPr>
          <a:xfrm>
            <a:off x="582715" y="393192"/>
            <a:ext cx="11037786" cy="365490"/>
          </a:xfrm>
          <a:prstGeom prst="rect">
            <a:avLst/>
          </a:prstGeom>
        </p:spPr>
        <p:txBody>
          <a:bodyPr lIns="0" tIns="0" rIns="0" bIns="0" anchor="t"/>
          <a:lstStyle>
            <a:lvl1pPr marL="0" marR="0" indent="0" algn="l" defTabSz="412750" rtl="0" latinLnBrk="0">
              <a:lnSpc>
                <a:spcPct val="100000"/>
              </a:lnSpc>
              <a:spcBef>
                <a:spcPts val="0"/>
              </a:spcBef>
              <a:spcAft>
                <a:spcPts val="0"/>
              </a:spcAft>
              <a:buClrTx/>
              <a:buSzTx/>
              <a:buFontTx/>
              <a:buNone/>
              <a:tabLst/>
              <a:defRPr lang="en-US" sz="2800" b="0" i="0" u="none" strike="noStrike" cap="none" spc="0" baseline="0" dirty="0" smtClean="0">
                <a:solidFill>
                  <a:srgbClr val="000000"/>
                </a:solidFill>
                <a:uFillTx/>
                <a:latin typeface="Montserrat Medium" pitchFamily="2" charset="77"/>
                <a:ea typeface="Montserrat Medium" pitchFamily="2" charset="77"/>
                <a:cs typeface="Montserrat Medium" pitchFamily="2" charset="77"/>
                <a:sym typeface="Montserrat" panose="00000500000000000000" pitchFamily="2" charset="0"/>
              </a:defRPr>
            </a:lvl1pPr>
          </a:lstStyle>
          <a:p>
            <a:r>
              <a:rPr lang="en-US"/>
              <a:t>Headline title</a:t>
            </a:r>
          </a:p>
        </p:txBody>
      </p:sp>
      <p:pic>
        <p:nvPicPr>
          <p:cNvPr id="4" name="Graphic 3">
            <a:extLst>
              <a:ext uri="{FF2B5EF4-FFF2-40B4-BE49-F238E27FC236}">
                <a16:creationId xmlns:a16="http://schemas.microsoft.com/office/drawing/2014/main" id="{6140A4E3-19AE-588C-78A4-11D1E838BC1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09275" y="6151030"/>
            <a:ext cx="1216935" cy="396014"/>
          </a:xfrm>
          <a:prstGeom prst="rect">
            <a:avLst/>
          </a:prstGeom>
        </p:spPr>
      </p:pic>
      <p:sp>
        <p:nvSpPr>
          <p:cNvPr id="2" name="Slide Number Placeholder 5">
            <a:extLst>
              <a:ext uri="{FF2B5EF4-FFF2-40B4-BE49-F238E27FC236}">
                <a16:creationId xmlns:a16="http://schemas.microsoft.com/office/drawing/2014/main" id="{7B67D8CB-C7B0-D5A3-37E1-ACBBA9174588}"/>
              </a:ext>
            </a:extLst>
          </p:cNvPr>
          <p:cNvSpPr txBox="1">
            <a:spLocks/>
          </p:cNvSpPr>
          <p:nvPr userDrawn="1"/>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algn="l">
              <a:defRPr/>
            </a:pPr>
            <a:fld id="{5F05AE8C-CF5F-4A4E-B69B-C9D8FA4EC18A}" type="slidenum">
              <a:rPr lang="en-US" sz="800" smtClean="0">
                <a:solidFill>
                  <a:schemeClr val="tx1"/>
                </a:solidFill>
                <a:latin typeface="Montserrat" pitchFamily="2" charset="77"/>
              </a:rPr>
              <a:pPr algn="l">
                <a:defRPr/>
              </a:pPr>
              <a:t>‹#›</a:t>
            </a:fld>
            <a:endParaRPr lang="en-US" sz="800">
              <a:solidFill>
                <a:schemeClr val="tx1"/>
              </a:solidFill>
              <a:latin typeface="Montserrat" pitchFamily="2" charset="77"/>
            </a:endParaRPr>
          </a:p>
        </p:txBody>
      </p:sp>
      <p:pic>
        <p:nvPicPr>
          <p:cNvPr id="3" name="Picture 2">
            <a:extLst>
              <a:ext uri="{FF2B5EF4-FFF2-40B4-BE49-F238E27FC236}">
                <a16:creationId xmlns:a16="http://schemas.microsoft.com/office/drawing/2014/main" id="{851A3DDC-A4D2-9167-DC95-C57F821999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83227" y="3647313"/>
            <a:ext cx="211605" cy="233495"/>
          </a:xfrm>
          <a:prstGeom prst="rect">
            <a:avLst/>
          </a:prstGeom>
          <a:ln>
            <a:solidFill>
              <a:schemeClr val="bg2">
                <a:lumMod val="85000"/>
              </a:schemeClr>
            </a:solidFill>
          </a:ln>
        </p:spPr>
      </p:pic>
      <p:cxnSp>
        <p:nvCxnSpPr>
          <p:cNvPr id="6" name="Straight Connector 5">
            <a:extLst>
              <a:ext uri="{FF2B5EF4-FFF2-40B4-BE49-F238E27FC236}">
                <a16:creationId xmlns:a16="http://schemas.microsoft.com/office/drawing/2014/main" id="{12034AE1-5BD7-1ABF-1083-1948CB7DAF13}"/>
              </a:ext>
            </a:extLst>
          </p:cNvPr>
          <p:cNvCxnSpPr/>
          <p:nvPr userDrawn="1"/>
        </p:nvCxnSpPr>
        <p:spPr>
          <a:xfrm>
            <a:off x="420749" y="3506357"/>
            <a:ext cx="11277597"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93623AD-13E0-733F-EC22-48DD5EACABB9}"/>
              </a:ext>
            </a:extLst>
          </p:cNvPr>
          <p:cNvGrpSpPr/>
          <p:nvPr userDrawn="1"/>
        </p:nvGrpSpPr>
        <p:grpSpPr>
          <a:xfrm>
            <a:off x="498825" y="3902294"/>
            <a:ext cx="11031143" cy="2039597"/>
            <a:chOff x="368747" y="1138560"/>
            <a:chExt cx="11031143" cy="2039597"/>
          </a:xfrm>
        </p:grpSpPr>
        <p:sp>
          <p:nvSpPr>
            <p:cNvPr id="8" name="TextBox 7">
              <a:extLst>
                <a:ext uri="{FF2B5EF4-FFF2-40B4-BE49-F238E27FC236}">
                  <a16:creationId xmlns:a16="http://schemas.microsoft.com/office/drawing/2014/main" id="{F246C44A-821C-779E-B798-7BA58E6B0F33}"/>
                </a:ext>
              </a:extLst>
            </p:cNvPr>
            <p:cNvSpPr txBox="1"/>
            <p:nvPr userDrawn="1"/>
          </p:nvSpPr>
          <p:spPr>
            <a:xfrm>
              <a:off x="425037" y="1653375"/>
              <a:ext cx="8015932" cy="1387955"/>
            </a:xfrm>
            <a:prstGeom prst="rect">
              <a:avLst/>
            </a:prstGeom>
            <a:noFill/>
          </p:spPr>
          <p:txBody>
            <a:bodyPr wrap="square" lIns="0" tIns="0" rIns="0" bIns="0" rtlCol="0">
              <a:noAutofit/>
            </a:bodyPr>
            <a:lstStyle/>
            <a:p>
              <a:pPr algn="l">
                <a:lnSpc>
                  <a:spcPct val="110000"/>
                </a:lnSpc>
                <a:spcAft>
                  <a:spcPts val="800"/>
                </a:spcAft>
              </a:pPr>
              <a:r>
                <a:rPr lang="en-US" sz="1400" b="0" i="0">
                  <a:solidFill>
                    <a:srgbClr val="000000"/>
                  </a:solidFill>
                  <a:effectLst/>
                  <a:latin typeface="+mj-lt"/>
                </a:rPr>
                <a:t>Lorem ipsum dolor sit amet, consectetur adipiscing elit. </a:t>
              </a:r>
              <a:r>
                <a:rPr lang="en-US" sz="1400" b="1">
                  <a:solidFill>
                    <a:schemeClr val="accent1"/>
                  </a:solidFill>
                  <a:effectLst/>
                  <a:latin typeface="Montserrat" pitchFamily="2" charset="77"/>
                </a:rPr>
                <a:t>Maecenas interdum </a:t>
              </a:r>
              <a:r>
                <a:rPr lang="en-US" sz="1400" b="0" i="0">
                  <a:solidFill>
                    <a:srgbClr val="000000"/>
                  </a:solidFill>
                  <a:effectLst/>
                  <a:latin typeface="+mj-lt"/>
                </a:rPr>
                <a:t>arcu lorem, </a:t>
              </a:r>
              <a:r>
                <a:rPr lang="en-US" sz="1400" b="0" i="0" err="1">
                  <a:solidFill>
                    <a:srgbClr val="000000"/>
                  </a:solidFill>
                  <a:effectLst/>
                  <a:latin typeface="+mj-lt"/>
                </a:rPr>
                <a:t>pellentesque</a:t>
              </a:r>
              <a:r>
                <a:rPr lang="en-US" sz="1400" b="0" i="0">
                  <a:solidFill>
                    <a:srgbClr val="000000"/>
                  </a:solidFill>
                  <a:effectLst/>
                  <a:latin typeface="+mj-lt"/>
                </a:rPr>
                <a:t> libero lacinia a. Ut eu elementum tellus.</a:t>
              </a:r>
            </a:p>
            <a:p>
              <a:pPr marL="176213" indent="-176213">
                <a:lnSpc>
                  <a:spcPct val="110000"/>
                </a:lnSpc>
                <a:spcAft>
                  <a:spcPts val="800"/>
                </a:spcAft>
                <a:buFont typeface="Arial" panose="020B0604020202020204" pitchFamily="34" charset="0"/>
                <a:buChar char="•"/>
              </a:pPr>
              <a:r>
                <a:rPr lang="en-US" sz="1000" b="0" i="0">
                  <a:solidFill>
                    <a:srgbClr val="000000"/>
                  </a:solidFill>
                  <a:effectLst/>
                  <a:latin typeface="+mj-lt"/>
                </a:rPr>
                <a:t>Quisque hendrerit, ante placerat consequat egestas, enim magna condimentum erat, in accumsan </a:t>
              </a:r>
              <a:r>
                <a:rPr lang="en-US" sz="1000" b="0" i="0" err="1">
                  <a:solidFill>
                    <a:srgbClr val="000000"/>
                  </a:solidFill>
                  <a:effectLst/>
                  <a:latin typeface="+mj-lt"/>
                </a:rPr>
                <a:t>odio</a:t>
              </a:r>
              <a:r>
                <a:rPr lang="en-US" sz="1000" b="0" i="0">
                  <a:solidFill>
                    <a:srgbClr val="000000"/>
                  </a:solidFill>
                  <a:effectLst/>
                  <a:latin typeface="+mj-lt"/>
                </a:rPr>
                <a:t> at massa. </a:t>
              </a:r>
            </a:p>
            <a:p>
              <a:pPr marL="176213" indent="-176213">
                <a:lnSpc>
                  <a:spcPct val="110000"/>
                </a:lnSpc>
                <a:spcAft>
                  <a:spcPts val="800"/>
                </a:spcAft>
                <a:buFont typeface="Arial" panose="020B0604020202020204" pitchFamily="34" charset="0"/>
                <a:buChar char="•"/>
              </a:pPr>
              <a:r>
                <a:rPr lang="en-US" sz="1000" err="1">
                  <a:solidFill>
                    <a:srgbClr val="000000"/>
                  </a:solidFill>
                  <a:latin typeface="+mj-lt"/>
                </a:rPr>
                <a:t>T</a:t>
              </a:r>
              <a:r>
                <a:rPr lang="en-US" sz="1000" b="0" i="0" err="1">
                  <a:solidFill>
                    <a:srgbClr val="000000"/>
                  </a:solidFill>
                  <a:effectLst/>
                  <a:latin typeface="+mj-lt"/>
                </a:rPr>
                <a:t>ristique</a:t>
              </a:r>
              <a:r>
                <a:rPr lang="en-US" sz="1000" b="0" i="0">
                  <a:solidFill>
                    <a:srgbClr val="000000"/>
                  </a:solidFill>
                  <a:effectLst/>
                  <a:latin typeface="+mj-lt"/>
                </a:rPr>
                <a:t> senectus et netus et malesuada fames ac turpis egestas. Vivamus rutrum turpis eu sem iaculis, in </a:t>
              </a:r>
              <a:r>
                <a:rPr lang="en-US" sz="1000" b="0" i="0" err="1">
                  <a:solidFill>
                    <a:srgbClr val="000000"/>
                  </a:solidFill>
                  <a:effectLst/>
                  <a:latin typeface="+mj-lt"/>
                </a:rPr>
                <a:t>massa</a:t>
              </a:r>
              <a:r>
                <a:rPr lang="en-US" sz="1000" b="0" i="0">
                  <a:solidFill>
                    <a:srgbClr val="000000"/>
                  </a:solidFill>
                  <a:effectLst/>
                  <a:latin typeface="+mj-lt"/>
                </a:rPr>
                <a:t> iaculis.</a:t>
              </a:r>
            </a:p>
            <a:p>
              <a:pPr marL="176213" indent="-176213">
                <a:lnSpc>
                  <a:spcPct val="110000"/>
                </a:lnSpc>
                <a:spcAft>
                  <a:spcPts val="800"/>
                </a:spcAft>
                <a:buFont typeface="Arial" panose="020B0604020202020204" pitchFamily="34" charset="0"/>
                <a:buChar char="•"/>
              </a:pPr>
              <a:r>
                <a:rPr lang="en-US" sz="1000" b="0" i="0">
                  <a:solidFill>
                    <a:srgbClr val="000000"/>
                  </a:solidFill>
                  <a:effectLst/>
                  <a:latin typeface="+mj-lt"/>
                </a:rPr>
                <a:t>Donec ornare condimentum neque consequat rutrum. Vestibulum faucibus risus leo, vel </a:t>
              </a:r>
              <a:r>
                <a:rPr lang="en-US" sz="1000" b="0" i="0" err="1">
                  <a:solidFill>
                    <a:srgbClr val="000000"/>
                  </a:solidFill>
                  <a:effectLst/>
                  <a:latin typeface="+mj-lt"/>
                </a:rPr>
                <a:t>ullamcorper</a:t>
              </a:r>
              <a:r>
                <a:rPr lang="en-US" sz="1000" b="0" i="0">
                  <a:solidFill>
                    <a:srgbClr val="000000"/>
                  </a:solidFill>
                  <a:effectLst/>
                  <a:latin typeface="+mj-lt"/>
                </a:rPr>
                <a:t> auctor sit amet.</a:t>
              </a:r>
              <a:endParaRPr lang="en-US" sz="1000">
                <a:latin typeface="+mj-lt"/>
              </a:endParaRPr>
            </a:p>
          </p:txBody>
        </p:sp>
        <p:sp>
          <p:nvSpPr>
            <p:cNvPr id="10" name="Right Brace 9">
              <a:extLst>
                <a:ext uri="{FF2B5EF4-FFF2-40B4-BE49-F238E27FC236}">
                  <a16:creationId xmlns:a16="http://schemas.microsoft.com/office/drawing/2014/main" id="{488E7580-B7AB-9C9A-30CB-2DA7B757546F}"/>
                </a:ext>
              </a:extLst>
            </p:cNvPr>
            <p:cNvSpPr/>
            <p:nvPr userDrawn="1"/>
          </p:nvSpPr>
          <p:spPr>
            <a:xfrm>
              <a:off x="8479078" y="1494082"/>
              <a:ext cx="289451" cy="1684075"/>
            </a:xfrm>
            <a:prstGeom prst="rightBrace">
              <a:avLst>
                <a:gd name="adj1" fmla="val 38616"/>
                <a:gd name="adj2" fmla="val 5000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BFF874B6-6231-CF3D-080C-D7993C2F8F21}"/>
                </a:ext>
              </a:extLst>
            </p:cNvPr>
            <p:cNvSpPr txBox="1"/>
            <p:nvPr userDrawn="1"/>
          </p:nvSpPr>
          <p:spPr>
            <a:xfrm>
              <a:off x="8952725" y="1494081"/>
              <a:ext cx="2447165" cy="1684076"/>
            </a:xfrm>
            <a:prstGeom prst="rect">
              <a:avLst/>
            </a:prstGeom>
            <a:noFill/>
          </p:spPr>
          <p:txBody>
            <a:bodyPr wrap="square" lIns="0" tIns="0" rIns="0" bIns="0" rtlCol="0" anchor="ctr">
              <a:noAutofit/>
            </a:bodyPr>
            <a:lstStyle/>
            <a:p>
              <a:pPr>
                <a:lnSpc>
                  <a:spcPct val="110000"/>
                </a:lnSpc>
                <a:spcAft>
                  <a:spcPts val="800"/>
                </a:spcAft>
              </a:pPr>
              <a:r>
                <a:rPr lang="en-US" sz="1400" b="0" i="0">
                  <a:solidFill>
                    <a:srgbClr val="000000"/>
                  </a:solidFill>
                  <a:effectLst/>
                  <a:latin typeface="+mj-lt"/>
                </a:rPr>
                <a:t>Under “</a:t>
              </a:r>
              <a:r>
                <a:rPr lang="en-US" sz="1400" b="1">
                  <a:solidFill>
                    <a:srgbClr val="000000"/>
                  </a:solidFill>
                  <a:latin typeface="Montserrat" pitchFamily="2" charset="77"/>
                </a:rPr>
                <a:t>Home</a:t>
              </a:r>
              <a:r>
                <a:rPr lang="en-US" sz="1400">
                  <a:solidFill>
                    <a:srgbClr val="000000"/>
                  </a:solidFill>
                  <a:latin typeface="Montserrat Light" pitchFamily="2" charset="77"/>
                </a:rPr>
                <a:t>”</a:t>
              </a:r>
              <a:r>
                <a:rPr lang="en-US" sz="1400">
                  <a:solidFill>
                    <a:srgbClr val="000000"/>
                  </a:solidFill>
                  <a:latin typeface="+mj-lt"/>
                </a:rPr>
                <a:t> Tab click the </a:t>
              </a:r>
              <a:r>
                <a:rPr lang="en-US" sz="1400" b="0" i="0">
                  <a:solidFill>
                    <a:srgbClr val="000000"/>
                  </a:solidFill>
                  <a:effectLst/>
                  <a:latin typeface="+mj-lt"/>
                </a:rPr>
                <a:t>“</a:t>
              </a:r>
              <a:r>
                <a:rPr lang="en-US" sz="1400" b="1">
                  <a:solidFill>
                    <a:srgbClr val="000000"/>
                  </a:solidFill>
                  <a:latin typeface="Montserrat" pitchFamily="2" charset="77"/>
                </a:rPr>
                <a:t>Indent More</a:t>
              </a:r>
              <a:r>
                <a:rPr lang="en-US" sz="1400">
                  <a:solidFill>
                    <a:srgbClr val="000000"/>
                  </a:solidFill>
                  <a:latin typeface="Montserrat Light" pitchFamily="2" charset="77"/>
                </a:rPr>
                <a:t>”</a:t>
              </a:r>
              <a:r>
                <a:rPr lang="en-US" sz="1400" b="1">
                  <a:solidFill>
                    <a:srgbClr val="000000"/>
                  </a:solidFill>
                  <a:latin typeface="Montserrat" pitchFamily="2" charset="77"/>
                </a:rPr>
                <a:t> </a:t>
              </a:r>
              <a:r>
                <a:rPr lang="en-US" sz="1400">
                  <a:solidFill>
                    <a:srgbClr val="000000"/>
                  </a:solidFill>
                  <a:latin typeface="+mj-lt"/>
                </a:rPr>
                <a:t>icon once</a:t>
              </a:r>
              <a:endParaRPr lang="en-US" sz="1400" b="0" i="0">
                <a:solidFill>
                  <a:srgbClr val="000000"/>
                </a:solidFill>
                <a:effectLst/>
                <a:latin typeface="+mj-lt"/>
              </a:endParaRPr>
            </a:p>
          </p:txBody>
        </p:sp>
        <p:sp>
          <p:nvSpPr>
            <p:cNvPr id="12" name="TextBox 11">
              <a:extLst>
                <a:ext uri="{FF2B5EF4-FFF2-40B4-BE49-F238E27FC236}">
                  <a16:creationId xmlns:a16="http://schemas.microsoft.com/office/drawing/2014/main" id="{8727BA22-61DB-43DA-DA5A-9254742FF49E}"/>
                </a:ext>
              </a:extLst>
            </p:cNvPr>
            <p:cNvSpPr txBox="1"/>
            <p:nvPr userDrawn="1"/>
          </p:nvSpPr>
          <p:spPr>
            <a:xfrm>
              <a:off x="368747" y="1138560"/>
              <a:ext cx="6095234" cy="307777"/>
            </a:xfrm>
            <a:prstGeom prst="rect">
              <a:avLst/>
            </a:prstGeom>
            <a:noFill/>
          </p:spPr>
          <p:txBody>
            <a:bodyPr wrap="square">
              <a:spAutoFit/>
            </a:bodyPr>
            <a:lstStyle/>
            <a:p>
              <a:r>
                <a:rPr lang="en-US" sz="1400" b="1" i="0">
                  <a:solidFill>
                    <a:schemeClr val="tx2"/>
                  </a:solidFill>
                  <a:effectLst/>
                  <a:latin typeface="+mn-lt"/>
                </a:rPr>
                <a:t>Automatic bullet formatting:</a:t>
              </a:r>
              <a:endParaRPr lang="en-US" sz="1400" b="1">
                <a:solidFill>
                  <a:schemeClr val="tx2"/>
                </a:solidFill>
                <a:latin typeface="+mn-lt"/>
              </a:endParaRPr>
            </a:p>
          </p:txBody>
        </p:sp>
      </p:grpSp>
      <p:grpSp>
        <p:nvGrpSpPr>
          <p:cNvPr id="13" name="Group 12">
            <a:extLst>
              <a:ext uri="{FF2B5EF4-FFF2-40B4-BE49-F238E27FC236}">
                <a16:creationId xmlns:a16="http://schemas.microsoft.com/office/drawing/2014/main" id="{598F192D-0C05-F363-74BB-C102B5279D4E}"/>
              </a:ext>
            </a:extLst>
          </p:cNvPr>
          <p:cNvGrpSpPr/>
          <p:nvPr userDrawn="1"/>
        </p:nvGrpSpPr>
        <p:grpSpPr>
          <a:xfrm>
            <a:off x="498825" y="1380892"/>
            <a:ext cx="11199521" cy="1651310"/>
            <a:chOff x="342437" y="3919607"/>
            <a:chExt cx="11199521" cy="1651310"/>
          </a:xfrm>
        </p:grpSpPr>
        <p:sp>
          <p:nvSpPr>
            <p:cNvPr id="15" name="Right Brace 14">
              <a:extLst>
                <a:ext uri="{FF2B5EF4-FFF2-40B4-BE49-F238E27FC236}">
                  <a16:creationId xmlns:a16="http://schemas.microsoft.com/office/drawing/2014/main" id="{BF70256F-9839-166D-E50A-F12E0F2A268E}"/>
                </a:ext>
              </a:extLst>
            </p:cNvPr>
            <p:cNvSpPr/>
            <p:nvPr userDrawn="1"/>
          </p:nvSpPr>
          <p:spPr>
            <a:xfrm>
              <a:off x="4295708" y="4342743"/>
              <a:ext cx="289451" cy="1049984"/>
            </a:xfrm>
            <a:prstGeom prst="rightBrace">
              <a:avLst>
                <a:gd name="adj1" fmla="val 38616"/>
                <a:gd name="adj2" fmla="val 50000"/>
              </a:avLst>
            </a:pr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E9B81B05-7C07-1443-6891-2FE09E3D5ED3}"/>
                </a:ext>
              </a:extLst>
            </p:cNvPr>
            <p:cNvSpPr txBox="1"/>
            <p:nvPr userDrawn="1"/>
          </p:nvSpPr>
          <p:spPr>
            <a:xfrm>
              <a:off x="4769355" y="4342743"/>
              <a:ext cx="4859557" cy="1049984"/>
            </a:xfrm>
            <a:prstGeom prst="rect">
              <a:avLst/>
            </a:prstGeom>
            <a:noFill/>
          </p:spPr>
          <p:txBody>
            <a:bodyPr wrap="square" lIns="0" tIns="0" rIns="0" bIns="0" rtlCol="0" anchor="ctr">
              <a:noAutofit/>
            </a:bodyPr>
            <a:lstStyle/>
            <a:p>
              <a:pPr marL="176213" indent="-176213">
                <a:lnSpc>
                  <a:spcPct val="110000"/>
                </a:lnSpc>
                <a:spcAft>
                  <a:spcPts val="800"/>
                </a:spcAft>
                <a:buFont typeface="Arial" panose="020B0604020202020204" pitchFamily="34" charset="0"/>
                <a:buChar char="•"/>
              </a:pPr>
              <a:r>
                <a:rPr lang="en-US" sz="1400" b="0" i="0">
                  <a:solidFill>
                    <a:srgbClr val="000000"/>
                  </a:solidFill>
                  <a:effectLst/>
                  <a:latin typeface="+mj-lt"/>
                </a:rPr>
                <a:t>To insert logo double click the image icon        </a:t>
              </a:r>
              <a:endParaRPr lang="en-US" sz="1400">
                <a:solidFill>
                  <a:srgbClr val="000000"/>
                </a:solidFill>
                <a:latin typeface="+mj-lt"/>
              </a:endParaRPr>
            </a:p>
            <a:p>
              <a:pPr marL="176213" indent="-176213">
                <a:lnSpc>
                  <a:spcPct val="110000"/>
                </a:lnSpc>
                <a:spcAft>
                  <a:spcPts val="800"/>
                </a:spcAft>
                <a:buFont typeface="Arial" panose="020B0604020202020204" pitchFamily="34" charset="0"/>
                <a:buChar char="•"/>
              </a:pPr>
              <a:r>
                <a:rPr lang="en-US" sz="1400">
                  <a:solidFill>
                    <a:srgbClr val="000000"/>
                  </a:solidFill>
                  <a:latin typeface="+mj-lt"/>
                </a:rPr>
                <a:t>Navigate to Logo file (either PNG or SVG format).</a:t>
              </a:r>
              <a:br>
                <a:rPr lang="en-US" sz="1400">
                  <a:solidFill>
                    <a:srgbClr val="000000"/>
                  </a:solidFill>
                  <a:latin typeface="+mj-lt"/>
                </a:rPr>
              </a:br>
              <a:r>
                <a:rPr lang="en-US" sz="1400">
                  <a:solidFill>
                    <a:srgbClr val="000000"/>
                  </a:solidFill>
                  <a:latin typeface="+mj-lt"/>
                </a:rPr>
                <a:t>Then select “</a:t>
              </a:r>
              <a:r>
                <a:rPr lang="en-US" sz="1400" b="1">
                  <a:solidFill>
                    <a:srgbClr val="000000"/>
                  </a:solidFill>
                  <a:latin typeface="Montserrat" pitchFamily="2" charset="77"/>
                </a:rPr>
                <a:t>Insert</a:t>
              </a:r>
              <a:r>
                <a:rPr lang="en-US" sz="1400">
                  <a:solidFill>
                    <a:srgbClr val="000000"/>
                  </a:solidFill>
                  <a:latin typeface="Montserrat Light" pitchFamily="2" charset="77"/>
                </a:rPr>
                <a:t>”. An all white knocked out version will work best.</a:t>
              </a:r>
            </a:p>
            <a:p>
              <a:pPr marL="176213" indent="-176213">
                <a:lnSpc>
                  <a:spcPct val="110000"/>
                </a:lnSpc>
                <a:spcAft>
                  <a:spcPts val="800"/>
                </a:spcAft>
                <a:buFont typeface="Arial" panose="020B0604020202020204" pitchFamily="34" charset="0"/>
                <a:buChar char="•"/>
              </a:pPr>
              <a:r>
                <a:rPr lang="en-US" sz="1400">
                  <a:solidFill>
                    <a:srgbClr val="000000"/>
                  </a:solidFill>
                  <a:effectLst/>
                  <a:latin typeface="Montserrat Light" pitchFamily="2" charset="77"/>
                </a:rPr>
                <a:t>With the logo selected, under “</a:t>
              </a:r>
              <a:r>
                <a:rPr lang="en-US" sz="1400" b="1">
                  <a:solidFill>
                    <a:srgbClr val="000000"/>
                  </a:solidFill>
                  <a:effectLst/>
                  <a:latin typeface="Montserrat" pitchFamily="2" charset="77"/>
                </a:rPr>
                <a:t>Picture Format</a:t>
              </a:r>
              <a:r>
                <a:rPr lang="en-US" sz="1400">
                  <a:solidFill>
                    <a:srgbClr val="000000"/>
                  </a:solidFill>
                  <a:effectLst/>
                  <a:latin typeface="Montserrat Light" pitchFamily="2" charset="77"/>
                </a:rPr>
                <a:t>” Tab, Select “</a:t>
              </a:r>
              <a:r>
                <a:rPr lang="en-US" sz="1400" b="1">
                  <a:solidFill>
                    <a:srgbClr val="000000"/>
                  </a:solidFill>
                  <a:effectLst/>
                  <a:latin typeface="Montserrat" pitchFamily="2" charset="77"/>
                </a:rPr>
                <a:t>Crop</a:t>
              </a:r>
              <a:r>
                <a:rPr lang="en-US" sz="1400">
                  <a:solidFill>
                    <a:srgbClr val="000000"/>
                  </a:solidFill>
                  <a:effectLst/>
                  <a:latin typeface="Montserrat Light" pitchFamily="2" charset="77"/>
                </a:rPr>
                <a:t>”. From dropdown select “</a:t>
              </a:r>
              <a:r>
                <a:rPr lang="en-US" sz="1400" b="1">
                  <a:solidFill>
                    <a:srgbClr val="000000"/>
                  </a:solidFill>
                  <a:effectLst/>
                  <a:latin typeface="Montserrat" pitchFamily="2" charset="77"/>
                </a:rPr>
                <a:t>Fit</a:t>
              </a:r>
              <a:r>
                <a:rPr lang="en-US" sz="1400">
                  <a:solidFill>
                    <a:srgbClr val="000000"/>
                  </a:solidFill>
                  <a:effectLst/>
                  <a:latin typeface="Montserrat Light" pitchFamily="2" charset="77"/>
                </a:rPr>
                <a:t>”.</a:t>
              </a:r>
            </a:p>
          </p:txBody>
        </p:sp>
        <p:pic>
          <p:nvPicPr>
            <p:cNvPr id="17" name="Picture 16">
              <a:extLst>
                <a:ext uri="{FF2B5EF4-FFF2-40B4-BE49-F238E27FC236}">
                  <a16:creationId xmlns:a16="http://schemas.microsoft.com/office/drawing/2014/main" id="{8D6C82CE-F884-E2CB-2BAC-AD7635384A4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0316" t="26631" r="28683" b="30660"/>
            <a:stretch/>
          </p:blipFill>
          <p:spPr>
            <a:xfrm>
              <a:off x="8709411" y="4083576"/>
              <a:ext cx="243314" cy="195604"/>
            </a:xfrm>
            <a:prstGeom prst="rect">
              <a:avLst/>
            </a:prstGeom>
            <a:ln>
              <a:solidFill>
                <a:schemeClr val="bg2">
                  <a:lumMod val="85000"/>
                </a:schemeClr>
              </a:solidFill>
            </a:ln>
          </p:spPr>
        </p:pic>
        <p:pic>
          <p:nvPicPr>
            <p:cNvPr id="18" name="Picture 17" descr="Graphical user interface, application&#10;&#10;Description automatically generated">
              <a:extLst>
                <a:ext uri="{FF2B5EF4-FFF2-40B4-BE49-F238E27FC236}">
                  <a16:creationId xmlns:a16="http://schemas.microsoft.com/office/drawing/2014/main" id="{AF462ECA-99E6-0CDC-785B-B57DD6D8BE2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17851" y="4164552"/>
              <a:ext cx="1524107" cy="1406365"/>
            </a:xfrm>
            <a:prstGeom prst="rect">
              <a:avLst/>
            </a:prstGeom>
            <a:ln>
              <a:solidFill>
                <a:schemeClr val="bg2">
                  <a:lumMod val="85000"/>
                </a:schemeClr>
              </a:solidFill>
            </a:ln>
          </p:spPr>
        </p:pic>
        <p:sp>
          <p:nvSpPr>
            <p:cNvPr id="19" name="Triangle 22">
              <a:extLst>
                <a:ext uri="{FF2B5EF4-FFF2-40B4-BE49-F238E27FC236}">
                  <a16:creationId xmlns:a16="http://schemas.microsoft.com/office/drawing/2014/main" id="{E221AC12-289D-0512-44ED-5566B907E6D1}"/>
                </a:ext>
              </a:extLst>
            </p:cNvPr>
            <p:cNvSpPr/>
            <p:nvPr userDrawn="1"/>
          </p:nvSpPr>
          <p:spPr>
            <a:xfrm rot="16200000">
              <a:off x="9753270" y="5373461"/>
              <a:ext cx="140223" cy="8013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908B965-F50C-4A03-D35E-79B79E993756}"/>
                </a:ext>
              </a:extLst>
            </p:cNvPr>
            <p:cNvSpPr txBox="1"/>
            <p:nvPr userDrawn="1"/>
          </p:nvSpPr>
          <p:spPr>
            <a:xfrm>
              <a:off x="342437" y="3919607"/>
              <a:ext cx="6095234" cy="307777"/>
            </a:xfrm>
            <a:prstGeom prst="rect">
              <a:avLst/>
            </a:prstGeom>
            <a:noFill/>
          </p:spPr>
          <p:txBody>
            <a:bodyPr wrap="square">
              <a:spAutoFit/>
            </a:bodyPr>
            <a:lstStyle/>
            <a:p>
              <a:r>
                <a:rPr lang="en-US" sz="1400" b="1" i="0">
                  <a:solidFill>
                    <a:schemeClr val="tx2"/>
                  </a:solidFill>
                  <a:effectLst/>
                  <a:latin typeface="+mn-lt"/>
                </a:rPr>
                <a:t>Logo Insertion:</a:t>
              </a:r>
              <a:endParaRPr lang="en-US" sz="1400" b="1">
                <a:solidFill>
                  <a:schemeClr val="tx2"/>
                </a:solidFill>
                <a:latin typeface="+mn-lt"/>
              </a:endParaRPr>
            </a:p>
          </p:txBody>
        </p:sp>
      </p:grpSp>
      <p:pic>
        <p:nvPicPr>
          <p:cNvPr id="21" name="Picture 20">
            <a:extLst>
              <a:ext uri="{FF2B5EF4-FFF2-40B4-BE49-F238E27FC236}">
                <a16:creationId xmlns:a16="http://schemas.microsoft.com/office/drawing/2014/main" id="{E067FED3-674F-ADF8-DE93-2221A7751B93}"/>
              </a:ext>
            </a:extLst>
          </p:cNvPr>
          <p:cNvPicPr>
            <a:picLocks noChangeAspect="1"/>
          </p:cNvPicPr>
          <p:nvPr userDrawn="1"/>
        </p:nvPicPr>
        <p:blipFill>
          <a:blip r:embed="rId7"/>
          <a:stretch>
            <a:fillRect/>
          </a:stretch>
        </p:blipFill>
        <p:spPr>
          <a:xfrm>
            <a:off x="613590" y="1817536"/>
            <a:ext cx="3588525" cy="976290"/>
          </a:xfrm>
          <a:prstGeom prst="rect">
            <a:avLst/>
          </a:prstGeom>
        </p:spPr>
      </p:pic>
    </p:spTree>
    <p:extLst>
      <p:ext uri="{BB962C8B-B14F-4D97-AF65-F5344CB8AC3E}">
        <p14:creationId xmlns:p14="http://schemas.microsoft.com/office/powerpoint/2010/main" val="2882873"/>
      </p:ext>
    </p:extLst>
  </p:cSld>
  <p:clrMapOvr>
    <a:masterClrMapping/>
  </p:clrMapOvr>
  <p:transition spd="med"/>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Dark with Partner">
    <p:bg>
      <p:bgPr>
        <a:solidFill>
          <a:schemeClr val="bg2"/>
        </a:solidFill>
        <a:effectLst/>
      </p:bgPr>
    </p:bg>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3F126EA6-F260-8451-198C-2365EEA0BD09}"/>
              </a:ext>
            </a:extLst>
          </p:cNvPr>
          <p:cNvSpPr>
            <a:spLocks noGrp="1"/>
          </p:cNvSpPr>
          <p:nvPr>
            <p:ph type="pic" sz="quarter" idx="10" hasCustomPrompt="1"/>
          </p:nvPr>
        </p:nvSpPr>
        <p:spPr>
          <a:xfrm>
            <a:off x="5577016" y="-13448"/>
            <a:ext cx="6614983" cy="6871447"/>
          </a:xfrm>
          <a:custGeom>
            <a:avLst/>
            <a:gdLst>
              <a:gd name="connsiteX0" fmla="*/ 0 w 7485529"/>
              <a:gd name="connsiteY0" fmla="*/ 0 h 6858000"/>
              <a:gd name="connsiteX1" fmla="*/ 7485529 w 7485529"/>
              <a:gd name="connsiteY1" fmla="*/ 0 h 6858000"/>
              <a:gd name="connsiteX2" fmla="*/ 7485529 w 7485529"/>
              <a:gd name="connsiteY2" fmla="*/ 6858000 h 6858000"/>
              <a:gd name="connsiteX3" fmla="*/ 0 w 7485529"/>
              <a:gd name="connsiteY3" fmla="*/ 6858000 h 6858000"/>
              <a:gd name="connsiteX4" fmla="*/ 0 w 7485529"/>
              <a:gd name="connsiteY4" fmla="*/ 0 h 6858000"/>
              <a:gd name="connsiteX0" fmla="*/ 1842247 w 7485529"/>
              <a:gd name="connsiteY0" fmla="*/ 0 h 6871447"/>
              <a:gd name="connsiteX1" fmla="*/ 7485529 w 7485529"/>
              <a:gd name="connsiteY1" fmla="*/ 13447 h 6871447"/>
              <a:gd name="connsiteX2" fmla="*/ 7485529 w 7485529"/>
              <a:gd name="connsiteY2" fmla="*/ 6871447 h 6871447"/>
              <a:gd name="connsiteX3" fmla="*/ 0 w 7485529"/>
              <a:gd name="connsiteY3" fmla="*/ 6871447 h 6871447"/>
              <a:gd name="connsiteX4" fmla="*/ 1842247 w 7485529"/>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6894 w 5670176"/>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544 w 5670176"/>
              <a:gd name="connsiteY4" fmla="*/ 3415675 h 6871447"/>
              <a:gd name="connsiteX5" fmla="*/ 26894 w 5670176"/>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4983" h="6871447">
                <a:moveTo>
                  <a:pt x="971701" y="0"/>
                </a:moveTo>
                <a:lnTo>
                  <a:pt x="6614983" y="13447"/>
                </a:lnTo>
                <a:lnTo>
                  <a:pt x="6614983" y="6871447"/>
                </a:lnTo>
                <a:lnTo>
                  <a:pt x="944807" y="6871447"/>
                </a:lnTo>
                <a:cubicBezTo>
                  <a:pt x="934671" y="6699825"/>
                  <a:pt x="43087" y="5712659"/>
                  <a:pt x="0" y="3366248"/>
                </a:cubicBezTo>
                <a:cubicBezTo>
                  <a:pt x="60289" y="1362716"/>
                  <a:pt x="796082" y="380679"/>
                  <a:pt x="971701" y="0"/>
                </a:cubicBezTo>
                <a:close/>
              </a:path>
            </a:pathLst>
          </a:custGeom>
          <a:solidFill>
            <a:schemeClr val="bg2">
              <a:lumMod val="95000"/>
            </a:schemeClr>
          </a:solidFill>
        </p:spPr>
        <p:txBody>
          <a:bodyPr lIns="4297680" anchor="ctr"/>
          <a:lstStyle>
            <a:lvl1pPr marL="0" indent="0" algn="l">
              <a:buNone/>
              <a:defRPr/>
            </a:lvl1pPr>
          </a:lstStyle>
          <a:p>
            <a:r>
              <a:rPr lang="en-US"/>
              <a:t>Click icon </a:t>
            </a:r>
            <a:br>
              <a:rPr lang="en-US"/>
            </a:br>
            <a:r>
              <a:rPr lang="en-US"/>
              <a:t>to add in </a:t>
            </a:r>
            <a:br>
              <a:rPr lang="en-US"/>
            </a:br>
            <a:r>
              <a:rPr lang="en-US"/>
              <a:t>picture or </a:t>
            </a:r>
            <a:br>
              <a:rPr lang="en-US"/>
            </a:br>
            <a:r>
              <a:rPr lang="en-US"/>
              <a:t>drag photo </a:t>
            </a:r>
            <a:br>
              <a:rPr lang="en-US"/>
            </a:br>
            <a:r>
              <a:rPr lang="en-US"/>
              <a:t>into space</a:t>
            </a:r>
          </a:p>
        </p:txBody>
      </p:sp>
      <p:pic>
        <p:nvPicPr>
          <p:cNvPr id="12" name="Picture 11">
            <a:extLst>
              <a:ext uri="{FF2B5EF4-FFF2-40B4-BE49-F238E27FC236}">
                <a16:creationId xmlns:a16="http://schemas.microsoft.com/office/drawing/2014/main" id="{F38AC259-2539-C229-8FA6-4DCC773313AD}"/>
              </a:ext>
            </a:extLst>
          </p:cNvPr>
          <p:cNvPicPr>
            <a:picLocks noChangeAspect="1"/>
          </p:cNvPicPr>
          <p:nvPr userDrawn="1"/>
        </p:nvPicPr>
        <p:blipFill>
          <a:blip r:embed="rId2">
            <a:extLst>
              <a:ext uri="{28A0092B-C50C-407E-A947-70E740481C1C}">
                <a14:useLocalDpi xmlns:a14="http://schemas.microsoft.com/office/drawing/2010/main" val="0"/>
              </a:ext>
            </a:extLst>
          </a:blip>
          <a:srcRect l="-1" r="42096"/>
          <a:stretch/>
        </p:blipFill>
        <p:spPr>
          <a:xfrm>
            <a:off x="1" y="0"/>
            <a:ext cx="7059706" cy="6858000"/>
          </a:xfrm>
          <a:prstGeom prst="rect">
            <a:avLst/>
          </a:prstGeom>
        </p:spPr>
      </p:pic>
      <p:sp>
        <p:nvSpPr>
          <p:cNvPr id="13" name="Title 1">
            <a:extLst>
              <a:ext uri="{FF2B5EF4-FFF2-40B4-BE49-F238E27FC236}">
                <a16:creationId xmlns:a16="http://schemas.microsoft.com/office/drawing/2014/main" id="{CE1C7CBF-1403-5EA2-0966-757F2B49CA14}"/>
              </a:ext>
            </a:extLst>
          </p:cNvPr>
          <p:cNvSpPr>
            <a:spLocks noGrp="1"/>
          </p:cNvSpPr>
          <p:nvPr>
            <p:ph type="title"/>
          </p:nvPr>
        </p:nvSpPr>
        <p:spPr>
          <a:xfrm>
            <a:off x="592530" y="3389244"/>
            <a:ext cx="4855565" cy="2273189"/>
          </a:xfrm>
          <a:prstGeom prst="rect">
            <a:avLst/>
          </a:prstGeom>
        </p:spPr>
        <p:txBody>
          <a:bodyPr lIns="0" tIns="0" rIns="0" bIns="0" anchor="b"/>
          <a:lstStyle>
            <a:lvl1pPr>
              <a:defRPr lang="en-US" sz="5400" b="0" i="0" dirty="0">
                <a:solidFill>
                  <a:schemeClr val="bg2"/>
                </a:solidFill>
                <a:latin typeface="Montserrat Medium" pitchFamily="2" charset="77"/>
              </a:defRPr>
            </a:lvl1pPr>
          </a:lstStyle>
          <a:p>
            <a:pPr lvl="0">
              <a:lnSpc>
                <a:spcPct val="80000"/>
              </a:lnSpc>
            </a:pPr>
            <a:r>
              <a:rPr lang="en-US" b="0">
                <a:latin typeface="Montserrat Medium" pitchFamily="2" charset="77"/>
              </a:rPr>
              <a:t>Presentation Title with Image</a:t>
            </a:r>
          </a:p>
        </p:txBody>
      </p:sp>
      <p:pic>
        <p:nvPicPr>
          <p:cNvPr id="15" name="Graphic 14">
            <a:extLst>
              <a:ext uri="{FF2B5EF4-FFF2-40B4-BE49-F238E27FC236}">
                <a16:creationId xmlns:a16="http://schemas.microsoft.com/office/drawing/2014/main" id="{29C5BA87-639A-0A9A-617C-1A34038FB7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7583" y="596998"/>
            <a:ext cx="1975146" cy="642751"/>
          </a:xfrm>
          <a:prstGeom prst="rect">
            <a:avLst/>
          </a:prstGeom>
        </p:spPr>
      </p:pic>
      <p:sp>
        <p:nvSpPr>
          <p:cNvPr id="3" name="Text Placeholder 2">
            <a:extLst>
              <a:ext uri="{FF2B5EF4-FFF2-40B4-BE49-F238E27FC236}">
                <a16:creationId xmlns:a16="http://schemas.microsoft.com/office/drawing/2014/main" id="{827CD5EC-6AC1-EF58-99CF-753AA2EF080D}"/>
              </a:ext>
            </a:extLst>
          </p:cNvPr>
          <p:cNvSpPr>
            <a:spLocks noGrp="1"/>
          </p:cNvSpPr>
          <p:nvPr>
            <p:ph type="body" sz="quarter" idx="12" hasCustomPrompt="1"/>
          </p:nvPr>
        </p:nvSpPr>
        <p:spPr>
          <a:xfrm>
            <a:off x="592138" y="5900738"/>
            <a:ext cx="4856162" cy="587375"/>
          </a:xfrm>
          <a:prstGeom prst="rect">
            <a:avLst/>
          </a:prstGeom>
        </p:spPr>
        <p:txBody>
          <a:bodyPr lIns="0" tIns="0" rIns="0" bIns="0"/>
          <a:lstStyle>
            <a:lvl1pPr marL="0" indent="0">
              <a:buNone/>
              <a:defRPr sz="1800">
                <a:solidFill>
                  <a:schemeClr val="bg1"/>
                </a:solidFill>
              </a:defRPr>
            </a:lvl1pPr>
            <a:lvl2pPr marL="228600" indent="0">
              <a:buNone/>
              <a:defRPr sz="1800"/>
            </a:lvl2pPr>
            <a:lvl3pPr marL="428625" indent="0">
              <a:buNone/>
              <a:defRPr sz="1800"/>
            </a:lvl3pPr>
            <a:lvl4pPr marL="639762" indent="0">
              <a:buNone/>
              <a:defRPr sz="1800"/>
            </a:lvl4pPr>
            <a:lvl5pPr marL="0" indent="0">
              <a:buFont typeface="Arial" panose="020B0604020202020204" pitchFamily="34" charset="0"/>
              <a:buNone/>
              <a:defRPr sz="1800"/>
            </a:lvl5pPr>
          </a:lstStyle>
          <a:p>
            <a:pPr lvl="0"/>
            <a:r>
              <a:rPr lang="en-US"/>
              <a:t>Subhead / Speaker Name</a:t>
            </a:r>
          </a:p>
        </p:txBody>
      </p:sp>
      <p:cxnSp>
        <p:nvCxnSpPr>
          <p:cNvPr id="2" name="Straight Connector 1">
            <a:extLst>
              <a:ext uri="{FF2B5EF4-FFF2-40B4-BE49-F238E27FC236}">
                <a16:creationId xmlns:a16="http://schemas.microsoft.com/office/drawing/2014/main" id="{0EE402AB-AD32-5BD0-66B9-C9582EB55012}"/>
              </a:ext>
            </a:extLst>
          </p:cNvPr>
          <p:cNvCxnSpPr/>
          <p:nvPr userDrawn="1"/>
        </p:nvCxnSpPr>
        <p:spPr>
          <a:xfrm>
            <a:off x="2844800" y="246543"/>
            <a:ext cx="0" cy="130048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5A6504F0-8A53-9951-3D42-C5D2617F6361}"/>
              </a:ext>
            </a:extLst>
          </p:cNvPr>
          <p:cNvSpPr>
            <a:spLocks noGrp="1"/>
          </p:cNvSpPr>
          <p:nvPr>
            <p:ph type="pic" sz="quarter" idx="13" hasCustomPrompt="1"/>
          </p:nvPr>
        </p:nvSpPr>
        <p:spPr>
          <a:xfrm>
            <a:off x="3176588" y="246063"/>
            <a:ext cx="2149475" cy="1301750"/>
          </a:xfrm>
          <a:prstGeom prst="rect">
            <a:avLst/>
          </a:prstGeom>
        </p:spPr>
        <p:txBody>
          <a:bodyPr anchor="b"/>
          <a:lstStyle>
            <a:lvl1pPr marL="0" indent="0" algn="ctr">
              <a:buNone/>
              <a:defRPr sz="1400">
                <a:solidFill>
                  <a:schemeClr val="bg1"/>
                </a:solidFill>
              </a:defRPr>
            </a:lvl1pPr>
          </a:lstStyle>
          <a:p>
            <a:r>
              <a:rPr lang="en-US"/>
              <a:t>Insert partner </a:t>
            </a:r>
            <a:br>
              <a:rPr lang="en-US"/>
            </a:br>
            <a:r>
              <a:rPr lang="en-US"/>
              <a:t>logo here</a:t>
            </a:r>
          </a:p>
        </p:txBody>
      </p:sp>
    </p:spTree>
    <p:extLst>
      <p:ext uri="{BB962C8B-B14F-4D97-AF65-F5344CB8AC3E}">
        <p14:creationId xmlns:p14="http://schemas.microsoft.com/office/powerpoint/2010/main" val="1883099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Dark - Full Width">
    <p:bg>
      <p:bgPr>
        <a:gradFill>
          <a:gsLst>
            <a:gs pos="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9" name="Text Placeholder 5">
            <a:extLst>
              <a:ext uri="{FF2B5EF4-FFF2-40B4-BE49-F238E27FC236}">
                <a16:creationId xmlns:a16="http://schemas.microsoft.com/office/drawing/2014/main" id="{3F686C8C-E081-5242-90B9-38796068D595}"/>
              </a:ext>
            </a:extLst>
          </p:cNvPr>
          <p:cNvSpPr>
            <a:spLocks noGrp="1"/>
          </p:cNvSpPr>
          <p:nvPr>
            <p:ph type="body" sz="quarter" idx="26" hasCustomPrompt="1"/>
          </p:nvPr>
        </p:nvSpPr>
        <p:spPr>
          <a:xfrm>
            <a:off x="582715" y="1273216"/>
            <a:ext cx="11026570" cy="4522466"/>
          </a:xfrm>
          <a:prstGeom prst="rect">
            <a:avLst/>
          </a:prstGeom>
        </p:spPr>
        <p:txBody>
          <a:bodyPr lIns="0" tIns="0" rIns="0" bIns="0"/>
          <a:lstStyle>
            <a:lvl1pPr marL="0" indent="0" algn="l">
              <a:buNone/>
              <a:defRPr sz="1800" b="0" i="0">
                <a:solidFill>
                  <a:schemeClr val="bg1"/>
                </a:solidFill>
                <a:latin typeface="Montserrat Light" pitchFamily="2" charset="77"/>
                <a:cs typeface="Montserrat Light" pitchFamily="2" charset="77"/>
              </a:defRPr>
            </a:lvl1pPr>
            <a:lvl2pPr marL="174625" indent="-174625" algn="l">
              <a:spcBef>
                <a:spcPts val="1200"/>
              </a:spcBef>
              <a:buFont typeface="Montserrat" pitchFamily="2" charset="0"/>
              <a:buChar char="•"/>
              <a:tabLst/>
              <a:defRPr sz="1800" b="0" i="0">
                <a:solidFill>
                  <a:schemeClr val="bg1"/>
                </a:solidFill>
                <a:latin typeface="Montserrat Light" pitchFamily="2" charset="77"/>
                <a:cs typeface="Montserrat Light" pitchFamily="2" charset="77"/>
              </a:defRPr>
            </a:lvl2pPr>
            <a:lvl3pPr marL="560070" indent="-285750" algn="l">
              <a:spcBef>
                <a:spcPts val="1200"/>
              </a:spcBef>
              <a:buFont typeface="Montserrat" panose="00000500000000000000" pitchFamily="2" charset="0"/>
              <a:buChar char="–"/>
              <a:defRPr sz="1800" b="0" i="0">
                <a:solidFill>
                  <a:schemeClr val="bg1"/>
                </a:solidFill>
                <a:latin typeface="Montserrat Light" pitchFamily="2" charset="77"/>
                <a:cs typeface="Montserrat Light" pitchFamily="2" charset="77"/>
              </a:defRPr>
            </a:lvl3pPr>
            <a:lvl4pPr marL="834390" indent="-285750" algn="l">
              <a:spcBef>
                <a:spcPts val="1200"/>
              </a:spcBef>
              <a:buFont typeface="Montserrat" pitchFamily="2" charset="0"/>
              <a:buChar char="o"/>
              <a:defRPr sz="1600" b="0" i="0">
                <a:solidFill>
                  <a:schemeClr val="bg1"/>
                </a:solidFill>
                <a:latin typeface="Montserrat Light" pitchFamily="2" charset="77"/>
                <a:cs typeface="Montserrat Light" pitchFamily="2" charset="77"/>
              </a:defRPr>
            </a:lvl4pPr>
            <a:lvl5pPr marL="1108710" indent="-285750" algn="l">
              <a:defRPr lang="en-US" sz="1400" b="0" i="0" u="none" strike="noStrike" cap="none" spc="0" baseline="0" dirty="0">
                <a:solidFill>
                  <a:schemeClr val="bg1"/>
                </a:solidFill>
                <a:uFillTx/>
                <a:latin typeface="Montserrat Light" pitchFamily="2" charset="77"/>
                <a:ea typeface="Montserrat" panose="00000500000000000000" pitchFamily="2" charset="0"/>
                <a:cs typeface="Montserrat Light" pitchFamily="2" charset="77"/>
                <a:sym typeface="Montserrat" panose="00000500000000000000" pitchFamily="2" charset="0"/>
              </a:defRPr>
            </a:lvl5pPr>
          </a:lstStyle>
          <a:p>
            <a:pPr lvl="0"/>
            <a:r>
              <a:rPr lang="en-US"/>
              <a:t>Main Body</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21AE09E-697C-FC45-9E96-2E45E76886AB}"/>
              </a:ext>
            </a:extLst>
          </p:cNvPr>
          <p:cNvSpPr>
            <a:spLocks noGrp="1"/>
          </p:cNvSpPr>
          <p:nvPr>
            <p:ph type="title" hasCustomPrompt="1"/>
          </p:nvPr>
        </p:nvSpPr>
        <p:spPr>
          <a:xfrm>
            <a:off x="582714" y="393192"/>
            <a:ext cx="11037786" cy="365490"/>
          </a:xfrm>
          <a:prstGeom prst="rect">
            <a:avLst/>
          </a:prstGeom>
        </p:spPr>
        <p:txBody>
          <a:bodyPr lIns="0" tIns="0" rIns="0" bIns="0" anchor="t"/>
          <a:lstStyle>
            <a:lvl1pPr marL="0" marR="0" indent="0" algn="l" defTabSz="412750" rtl="0" latinLnBrk="0">
              <a:lnSpc>
                <a:spcPct val="100000"/>
              </a:lnSpc>
              <a:spcBef>
                <a:spcPts val="0"/>
              </a:spcBef>
              <a:spcAft>
                <a:spcPts val="0"/>
              </a:spcAft>
              <a:buClrTx/>
              <a:buSzTx/>
              <a:buFontTx/>
              <a:buNone/>
              <a:tabLst/>
              <a:defRPr lang="en-US" sz="2800" b="0" i="0" u="none" strike="noStrike" cap="none" spc="0" baseline="0" dirty="0" smtClean="0">
                <a:solidFill>
                  <a:schemeClr val="bg1"/>
                </a:solidFill>
                <a:uFillTx/>
                <a:latin typeface="Montserrat Medium" pitchFamily="2" charset="77"/>
                <a:ea typeface="Montserrat Medium" pitchFamily="2" charset="77"/>
                <a:cs typeface="Montserrat Medium" pitchFamily="2" charset="77"/>
                <a:sym typeface="Montserrat" panose="00000500000000000000" pitchFamily="2" charset="0"/>
              </a:defRPr>
            </a:lvl1pPr>
          </a:lstStyle>
          <a:p>
            <a:r>
              <a:rPr lang="en-US"/>
              <a:t>Headline title</a:t>
            </a:r>
          </a:p>
        </p:txBody>
      </p:sp>
      <p:pic>
        <p:nvPicPr>
          <p:cNvPr id="2" name="Graphic 1">
            <a:extLst>
              <a:ext uri="{FF2B5EF4-FFF2-40B4-BE49-F238E27FC236}">
                <a16:creationId xmlns:a16="http://schemas.microsoft.com/office/drawing/2014/main" id="{5E4EDD71-4B61-8018-86F6-30E85F6145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09274" y="6151030"/>
            <a:ext cx="1216938" cy="396014"/>
          </a:xfrm>
          <a:prstGeom prst="rect">
            <a:avLst/>
          </a:prstGeom>
        </p:spPr>
      </p:pic>
      <p:sp>
        <p:nvSpPr>
          <p:cNvPr id="3" name="Slide Number Placeholder 5">
            <a:extLst>
              <a:ext uri="{FF2B5EF4-FFF2-40B4-BE49-F238E27FC236}">
                <a16:creationId xmlns:a16="http://schemas.microsoft.com/office/drawing/2014/main" id="{24FA422F-A1F5-AC48-CE41-C0A249AADEAF}"/>
              </a:ext>
            </a:extLst>
          </p:cNvPr>
          <p:cNvSpPr txBox="1">
            <a:spLocks/>
          </p:cNvSpPr>
          <p:nvPr userDrawn="1"/>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algn="l">
              <a:defRPr/>
            </a:pPr>
            <a:fld id="{9E6799C2-E638-6A43-9773-5919D5FB0C06}" type="slidenum">
              <a:rPr lang="en-US" sz="800" smtClean="0">
                <a:solidFill>
                  <a:schemeClr val="bg1"/>
                </a:solidFill>
                <a:latin typeface="Montserrat" pitchFamily="2" charset="77"/>
              </a:rPr>
              <a:t>‹#›</a:t>
            </a:fld>
            <a:endParaRPr lang="en-US" sz="800">
              <a:solidFill>
                <a:schemeClr val="bg1"/>
              </a:solidFill>
              <a:latin typeface="Montserrat" pitchFamily="2" charset="77"/>
            </a:endParaRPr>
          </a:p>
        </p:txBody>
      </p:sp>
    </p:spTree>
    <p:extLst>
      <p:ext uri="{BB962C8B-B14F-4D97-AF65-F5344CB8AC3E}">
        <p14:creationId xmlns:p14="http://schemas.microsoft.com/office/powerpoint/2010/main" val="194106149"/>
      </p:ext>
    </p:extLst>
  </p:cSld>
  <p:clrMapOvr>
    <a:masterClrMapping/>
  </p:clrMapOvr>
  <p:transition spd="med"/>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Image Dark 1">
    <p:bg>
      <p:bgPr>
        <a:gradFill>
          <a:gsLst>
            <a:gs pos="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9FC1EB53-D4D6-5ED6-BD4D-7E06400A896B}"/>
              </a:ext>
            </a:extLst>
          </p:cNvPr>
          <p:cNvSpPr>
            <a:spLocks noGrp="1"/>
          </p:cNvSpPr>
          <p:nvPr>
            <p:ph type="pic" sz="quarter" idx="10" hasCustomPrompt="1"/>
          </p:nvPr>
        </p:nvSpPr>
        <p:spPr>
          <a:xfrm>
            <a:off x="7576537" y="-13448"/>
            <a:ext cx="4625414" cy="6898341"/>
          </a:xfrm>
          <a:custGeom>
            <a:avLst/>
            <a:gdLst>
              <a:gd name="connsiteX0" fmla="*/ 0 w 7485529"/>
              <a:gd name="connsiteY0" fmla="*/ 0 h 6858000"/>
              <a:gd name="connsiteX1" fmla="*/ 7485529 w 7485529"/>
              <a:gd name="connsiteY1" fmla="*/ 0 h 6858000"/>
              <a:gd name="connsiteX2" fmla="*/ 7485529 w 7485529"/>
              <a:gd name="connsiteY2" fmla="*/ 6858000 h 6858000"/>
              <a:gd name="connsiteX3" fmla="*/ 0 w 7485529"/>
              <a:gd name="connsiteY3" fmla="*/ 6858000 h 6858000"/>
              <a:gd name="connsiteX4" fmla="*/ 0 w 7485529"/>
              <a:gd name="connsiteY4" fmla="*/ 0 h 6858000"/>
              <a:gd name="connsiteX0" fmla="*/ 1842247 w 7485529"/>
              <a:gd name="connsiteY0" fmla="*/ 0 h 6871447"/>
              <a:gd name="connsiteX1" fmla="*/ 7485529 w 7485529"/>
              <a:gd name="connsiteY1" fmla="*/ 13447 h 6871447"/>
              <a:gd name="connsiteX2" fmla="*/ 7485529 w 7485529"/>
              <a:gd name="connsiteY2" fmla="*/ 6871447 h 6871447"/>
              <a:gd name="connsiteX3" fmla="*/ 0 w 7485529"/>
              <a:gd name="connsiteY3" fmla="*/ 6871447 h 6871447"/>
              <a:gd name="connsiteX4" fmla="*/ 1842247 w 7485529"/>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6894 w 5670176"/>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544 w 5670176"/>
              <a:gd name="connsiteY4" fmla="*/ 3415675 h 6871447"/>
              <a:gd name="connsiteX5" fmla="*/ 26894 w 5670176"/>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4248301 w 6614983"/>
              <a:gd name="connsiteY1" fmla="*/ 806824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4597924 w 6614983"/>
              <a:gd name="connsiteY1" fmla="*/ 0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4597924"/>
              <a:gd name="connsiteY0" fmla="*/ 0 h 6871447"/>
              <a:gd name="connsiteX1" fmla="*/ 4597924 w 4597924"/>
              <a:gd name="connsiteY1" fmla="*/ 0 h 6871447"/>
              <a:gd name="connsiteX2" fmla="*/ 3051513 w 4597924"/>
              <a:gd name="connsiteY2" fmla="*/ 6871447 h 6871447"/>
              <a:gd name="connsiteX3" fmla="*/ 944807 w 4597924"/>
              <a:gd name="connsiteY3" fmla="*/ 6871447 h 6871447"/>
              <a:gd name="connsiteX4" fmla="*/ 0 w 4597924"/>
              <a:gd name="connsiteY4" fmla="*/ 3366248 h 6871447"/>
              <a:gd name="connsiteX5" fmla="*/ 971701 w 4597924"/>
              <a:gd name="connsiteY5" fmla="*/ 0 h 6871447"/>
              <a:gd name="connsiteX0" fmla="*/ 971701 w 4611371"/>
              <a:gd name="connsiteY0" fmla="*/ 0 h 6898341"/>
              <a:gd name="connsiteX1" fmla="*/ 4597924 w 4611371"/>
              <a:gd name="connsiteY1" fmla="*/ 0 h 6898341"/>
              <a:gd name="connsiteX2" fmla="*/ 4611371 w 4611371"/>
              <a:gd name="connsiteY2" fmla="*/ 6898341 h 6898341"/>
              <a:gd name="connsiteX3" fmla="*/ 944807 w 4611371"/>
              <a:gd name="connsiteY3" fmla="*/ 6871447 h 6898341"/>
              <a:gd name="connsiteX4" fmla="*/ 0 w 4611371"/>
              <a:gd name="connsiteY4" fmla="*/ 3366248 h 6898341"/>
              <a:gd name="connsiteX5" fmla="*/ 971701 w 4611371"/>
              <a:gd name="connsiteY5" fmla="*/ 0 h 6898341"/>
              <a:gd name="connsiteX0" fmla="*/ 971701 w 4625414"/>
              <a:gd name="connsiteY0" fmla="*/ 0 h 6898341"/>
              <a:gd name="connsiteX1" fmla="*/ 4624818 w 4625414"/>
              <a:gd name="connsiteY1" fmla="*/ 13447 h 6898341"/>
              <a:gd name="connsiteX2" fmla="*/ 4611371 w 4625414"/>
              <a:gd name="connsiteY2" fmla="*/ 6898341 h 6898341"/>
              <a:gd name="connsiteX3" fmla="*/ 944807 w 4625414"/>
              <a:gd name="connsiteY3" fmla="*/ 6871447 h 6898341"/>
              <a:gd name="connsiteX4" fmla="*/ 0 w 4625414"/>
              <a:gd name="connsiteY4" fmla="*/ 3366248 h 6898341"/>
              <a:gd name="connsiteX5" fmla="*/ 971701 w 4625414"/>
              <a:gd name="connsiteY5" fmla="*/ 0 h 68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5414" h="6898341">
                <a:moveTo>
                  <a:pt x="971701" y="0"/>
                </a:moveTo>
                <a:lnTo>
                  <a:pt x="4624818" y="13447"/>
                </a:lnTo>
                <a:cubicBezTo>
                  <a:pt x="4629300" y="2312894"/>
                  <a:pt x="4606889" y="4598894"/>
                  <a:pt x="4611371" y="6898341"/>
                </a:cubicBezTo>
                <a:lnTo>
                  <a:pt x="944807" y="6871447"/>
                </a:lnTo>
                <a:cubicBezTo>
                  <a:pt x="934671" y="6699825"/>
                  <a:pt x="43087" y="5712659"/>
                  <a:pt x="0" y="3366248"/>
                </a:cubicBezTo>
                <a:cubicBezTo>
                  <a:pt x="60289" y="1362716"/>
                  <a:pt x="796082" y="380679"/>
                  <a:pt x="971701" y="0"/>
                </a:cubicBezTo>
                <a:close/>
              </a:path>
            </a:pathLst>
          </a:custGeom>
          <a:solidFill>
            <a:schemeClr val="bg2">
              <a:lumMod val="95000"/>
            </a:schemeClr>
          </a:solidFill>
        </p:spPr>
        <p:txBody>
          <a:bodyPr lIns="2743200" anchor="ctr"/>
          <a:lstStyle>
            <a:lvl1pPr marL="0" indent="0" algn="l">
              <a:buNone/>
              <a:defRPr/>
            </a:lvl1pPr>
          </a:lstStyle>
          <a:p>
            <a:r>
              <a:rPr lang="en-US"/>
              <a:t>Click icon </a:t>
            </a:r>
            <a:br>
              <a:rPr lang="en-US"/>
            </a:br>
            <a:r>
              <a:rPr lang="en-US"/>
              <a:t>to add in </a:t>
            </a:r>
            <a:br>
              <a:rPr lang="en-US"/>
            </a:br>
            <a:r>
              <a:rPr lang="en-US"/>
              <a:t>picture or </a:t>
            </a:r>
            <a:br>
              <a:rPr lang="en-US"/>
            </a:br>
            <a:r>
              <a:rPr lang="en-US"/>
              <a:t>drag photo </a:t>
            </a:r>
            <a:br>
              <a:rPr lang="en-US"/>
            </a:br>
            <a:r>
              <a:rPr lang="en-US"/>
              <a:t>into space</a:t>
            </a:r>
          </a:p>
        </p:txBody>
      </p:sp>
      <p:pic>
        <p:nvPicPr>
          <p:cNvPr id="3" name="Picture 2">
            <a:extLst>
              <a:ext uri="{FF2B5EF4-FFF2-40B4-BE49-F238E27FC236}">
                <a16:creationId xmlns:a16="http://schemas.microsoft.com/office/drawing/2014/main" id="{9431C6B9-5E6A-DCBB-6A8E-3E4E0D599F3B}"/>
              </a:ext>
            </a:extLst>
          </p:cNvPr>
          <p:cNvPicPr>
            <a:picLocks noChangeAspect="1"/>
          </p:cNvPicPr>
          <p:nvPr userDrawn="1"/>
        </p:nvPicPr>
        <p:blipFill>
          <a:blip r:embed="rId2">
            <a:extLst>
              <a:ext uri="{28A0092B-C50C-407E-A947-70E740481C1C}">
                <a14:useLocalDpi xmlns:a14="http://schemas.microsoft.com/office/drawing/2010/main" val="0"/>
              </a:ext>
            </a:extLst>
          </a:blip>
          <a:srcRect r="23421"/>
          <a:stretch/>
        </p:blipFill>
        <p:spPr>
          <a:xfrm>
            <a:off x="0" y="0"/>
            <a:ext cx="9336505" cy="6858000"/>
          </a:xfrm>
          <a:prstGeom prst="rect">
            <a:avLst/>
          </a:prstGeom>
        </p:spPr>
      </p:pic>
      <p:sp>
        <p:nvSpPr>
          <p:cNvPr id="9" name="Title 1">
            <a:extLst>
              <a:ext uri="{FF2B5EF4-FFF2-40B4-BE49-F238E27FC236}">
                <a16:creationId xmlns:a16="http://schemas.microsoft.com/office/drawing/2014/main" id="{F21AE09E-697C-FC45-9E96-2E45E76886AB}"/>
              </a:ext>
            </a:extLst>
          </p:cNvPr>
          <p:cNvSpPr>
            <a:spLocks noGrp="1"/>
          </p:cNvSpPr>
          <p:nvPr>
            <p:ph type="title" hasCustomPrompt="1"/>
          </p:nvPr>
        </p:nvSpPr>
        <p:spPr>
          <a:xfrm>
            <a:off x="582714" y="394464"/>
            <a:ext cx="6281668" cy="365490"/>
          </a:xfrm>
          <a:prstGeom prst="rect">
            <a:avLst/>
          </a:prstGeom>
        </p:spPr>
        <p:txBody>
          <a:bodyPr lIns="0" tIns="0" rIns="0" bIns="0" anchor="t"/>
          <a:lstStyle>
            <a:lvl1pPr marL="0" marR="0" indent="0" algn="l" defTabSz="412750" rtl="0" latinLnBrk="0">
              <a:lnSpc>
                <a:spcPct val="100000"/>
              </a:lnSpc>
              <a:spcBef>
                <a:spcPts val="0"/>
              </a:spcBef>
              <a:spcAft>
                <a:spcPts val="0"/>
              </a:spcAft>
              <a:buClrTx/>
              <a:buSzTx/>
              <a:buFontTx/>
              <a:buNone/>
              <a:tabLst/>
              <a:defRPr lang="en-US" sz="2800" b="0" i="0" u="none" strike="noStrike" cap="none" spc="0" baseline="0" dirty="0" smtClean="0">
                <a:solidFill>
                  <a:schemeClr val="bg1"/>
                </a:solidFill>
                <a:uFillTx/>
                <a:latin typeface="Montserrat Medium" pitchFamily="2" charset="77"/>
                <a:ea typeface="Montserrat Medium" pitchFamily="2" charset="77"/>
                <a:cs typeface="Montserrat Medium" pitchFamily="2" charset="77"/>
                <a:sym typeface="Montserrat" panose="00000500000000000000" pitchFamily="2" charset="0"/>
              </a:defRPr>
            </a:lvl1pPr>
          </a:lstStyle>
          <a:p>
            <a:r>
              <a:rPr lang="en-US"/>
              <a:t>Headline title</a:t>
            </a:r>
          </a:p>
        </p:txBody>
      </p:sp>
      <p:sp>
        <p:nvSpPr>
          <p:cNvPr id="5" name="Text Placeholder 5">
            <a:extLst>
              <a:ext uri="{FF2B5EF4-FFF2-40B4-BE49-F238E27FC236}">
                <a16:creationId xmlns:a16="http://schemas.microsoft.com/office/drawing/2014/main" id="{920766AC-43B5-9C86-89AE-B34545424FFC}"/>
              </a:ext>
            </a:extLst>
          </p:cNvPr>
          <p:cNvSpPr>
            <a:spLocks noGrp="1"/>
          </p:cNvSpPr>
          <p:nvPr>
            <p:ph type="body" sz="quarter" idx="26" hasCustomPrompt="1"/>
          </p:nvPr>
        </p:nvSpPr>
        <p:spPr>
          <a:xfrm>
            <a:off x="582715" y="1296366"/>
            <a:ext cx="6275285" cy="4665571"/>
          </a:xfrm>
          <a:prstGeom prst="rect">
            <a:avLst/>
          </a:prstGeom>
        </p:spPr>
        <p:txBody>
          <a:bodyPr lIns="0" tIns="0" rIns="0" bIns="0"/>
          <a:lstStyle>
            <a:lvl1pPr marL="0" indent="0" algn="l">
              <a:buNone/>
              <a:defRPr sz="1800" b="0" i="0">
                <a:solidFill>
                  <a:schemeClr val="bg1"/>
                </a:solidFill>
                <a:latin typeface="Montserrat Light" pitchFamily="2" charset="77"/>
                <a:cs typeface="Montserrat Light" pitchFamily="2" charset="77"/>
              </a:defRPr>
            </a:lvl1pPr>
            <a:lvl2pPr marL="174625" indent="-174625" algn="l">
              <a:spcBef>
                <a:spcPts val="1200"/>
              </a:spcBef>
              <a:buFont typeface="Montserrat" pitchFamily="2" charset="0"/>
              <a:buChar char="•"/>
              <a:tabLst/>
              <a:defRPr sz="1800" b="0" i="0">
                <a:solidFill>
                  <a:schemeClr val="bg1"/>
                </a:solidFill>
                <a:latin typeface="Montserrat Light" pitchFamily="2" charset="77"/>
                <a:cs typeface="Montserrat Light" pitchFamily="2" charset="77"/>
              </a:defRPr>
            </a:lvl2pPr>
            <a:lvl3pPr marL="560070" indent="-285750" algn="l">
              <a:spcBef>
                <a:spcPts val="1200"/>
              </a:spcBef>
              <a:buFont typeface="Montserrat" panose="00000500000000000000" pitchFamily="2" charset="0"/>
              <a:buChar char="–"/>
              <a:defRPr sz="1800" b="0" i="0">
                <a:solidFill>
                  <a:schemeClr val="bg1"/>
                </a:solidFill>
                <a:latin typeface="Montserrat Light" pitchFamily="2" charset="77"/>
                <a:cs typeface="Montserrat Light" pitchFamily="2" charset="77"/>
              </a:defRPr>
            </a:lvl3pPr>
            <a:lvl4pPr marL="834390" indent="-285750" algn="l">
              <a:spcBef>
                <a:spcPts val="1200"/>
              </a:spcBef>
              <a:buFont typeface="Montserrat" pitchFamily="2" charset="0"/>
              <a:buChar char="o"/>
              <a:defRPr sz="1600" b="0" i="0">
                <a:solidFill>
                  <a:schemeClr val="bg1"/>
                </a:solidFill>
                <a:latin typeface="Montserrat Light" pitchFamily="2" charset="77"/>
                <a:cs typeface="Montserrat Light" pitchFamily="2" charset="77"/>
              </a:defRPr>
            </a:lvl4pPr>
            <a:lvl5pPr marL="1108710" indent="-285750" algn="l">
              <a:defRPr lang="en-US" sz="1400" b="0" i="0" u="none" strike="noStrike" cap="none" spc="0" baseline="0" dirty="0">
                <a:solidFill>
                  <a:schemeClr val="bg1"/>
                </a:solidFill>
                <a:uFillTx/>
                <a:latin typeface="Montserrat Light" pitchFamily="2" charset="77"/>
                <a:ea typeface="Montserrat" panose="00000500000000000000" pitchFamily="2" charset="0"/>
                <a:cs typeface="Montserrat Light" pitchFamily="2" charset="77"/>
                <a:sym typeface="Montserrat" panose="00000500000000000000" pitchFamily="2" charset="0"/>
              </a:defRPr>
            </a:lvl5pPr>
          </a:lstStyle>
          <a:p>
            <a:pPr lvl="0"/>
            <a:r>
              <a:rPr lang="en-US"/>
              <a:t>Main Body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DB3135-C9CC-BD8B-0576-C5D21C96AB3D}"/>
              </a:ext>
            </a:extLst>
          </p:cNvPr>
          <p:cNvSpPr txBox="1">
            <a:spLocks/>
          </p:cNvSpPr>
          <p:nvPr userDrawn="1"/>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algn="l">
              <a:defRPr/>
            </a:pPr>
            <a:fld id="{5F05AE8C-CF5F-4A4E-B69B-C9D8FA4EC18A}" type="slidenum">
              <a:rPr lang="en-US" sz="800" smtClean="0">
                <a:solidFill>
                  <a:schemeClr val="bg1"/>
                </a:solidFill>
                <a:latin typeface="Montserrat" pitchFamily="2" charset="77"/>
              </a:rPr>
              <a:pPr algn="l">
                <a:defRPr/>
              </a:pPr>
              <a:t>‹#›</a:t>
            </a:fld>
            <a:endParaRPr lang="en-US" sz="800">
              <a:solidFill>
                <a:schemeClr val="bg1"/>
              </a:solidFill>
              <a:latin typeface="Montserrat" pitchFamily="2" charset="77"/>
            </a:endParaRPr>
          </a:p>
        </p:txBody>
      </p:sp>
    </p:spTree>
    <p:extLst>
      <p:ext uri="{BB962C8B-B14F-4D97-AF65-F5344CB8AC3E}">
        <p14:creationId xmlns:p14="http://schemas.microsoft.com/office/powerpoint/2010/main" val="327491127"/>
      </p:ext>
    </p:extLst>
  </p:cSld>
  <p:clrMapOvr>
    <a:masterClrMapping/>
  </p:clrMapOvr>
  <p:transition spd="med"/>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Image Dark 2">
    <p:bg>
      <p:bgPr>
        <a:gradFill>
          <a:gsLst>
            <a:gs pos="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5" name="Picture Placeholder 17">
            <a:extLst>
              <a:ext uri="{FF2B5EF4-FFF2-40B4-BE49-F238E27FC236}">
                <a16:creationId xmlns:a16="http://schemas.microsoft.com/office/drawing/2014/main" id="{4AF4BEE2-018C-C2A0-AF16-7A81BD4B857D}"/>
              </a:ext>
            </a:extLst>
          </p:cNvPr>
          <p:cNvSpPr>
            <a:spLocks noGrp="1"/>
          </p:cNvSpPr>
          <p:nvPr>
            <p:ph type="pic" sz="quarter" idx="27" hasCustomPrompt="1"/>
          </p:nvPr>
        </p:nvSpPr>
        <p:spPr>
          <a:xfrm flipH="1">
            <a:off x="0" y="-13448"/>
            <a:ext cx="4625414" cy="6898341"/>
          </a:xfrm>
          <a:custGeom>
            <a:avLst/>
            <a:gdLst>
              <a:gd name="connsiteX0" fmla="*/ 0 w 7485529"/>
              <a:gd name="connsiteY0" fmla="*/ 0 h 6858000"/>
              <a:gd name="connsiteX1" fmla="*/ 7485529 w 7485529"/>
              <a:gd name="connsiteY1" fmla="*/ 0 h 6858000"/>
              <a:gd name="connsiteX2" fmla="*/ 7485529 w 7485529"/>
              <a:gd name="connsiteY2" fmla="*/ 6858000 h 6858000"/>
              <a:gd name="connsiteX3" fmla="*/ 0 w 7485529"/>
              <a:gd name="connsiteY3" fmla="*/ 6858000 h 6858000"/>
              <a:gd name="connsiteX4" fmla="*/ 0 w 7485529"/>
              <a:gd name="connsiteY4" fmla="*/ 0 h 6858000"/>
              <a:gd name="connsiteX0" fmla="*/ 1842247 w 7485529"/>
              <a:gd name="connsiteY0" fmla="*/ 0 h 6871447"/>
              <a:gd name="connsiteX1" fmla="*/ 7485529 w 7485529"/>
              <a:gd name="connsiteY1" fmla="*/ 13447 h 6871447"/>
              <a:gd name="connsiteX2" fmla="*/ 7485529 w 7485529"/>
              <a:gd name="connsiteY2" fmla="*/ 6871447 h 6871447"/>
              <a:gd name="connsiteX3" fmla="*/ 0 w 7485529"/>
              <a:gd name="connsiteY3" fmla="*/ 6871447 h 6871447"/>
              <a:gd name="connsiteX4" fmla="*/ 1842247 w 7485529"/>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6894 w 5670176"/>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544 w 5670176"/>
              <a:gd name="connsiteY4" fmla="*/ 3415675 h 6871447"/>
              <a:gd name="connsiteX5" fmla="*/ 26894 w 5670176"/>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4248301 w 6614983"/>
              <a:gd name="connsiteY1" fmla="*/ 806824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4597924 w 6614983"/>
              <a:gd name="connsiteY1" fmla="*/ 0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4597924"/>
              <a:gd name="connsiteY0" fmla="*/ 0 h 6871447"/>
              <a:gd name="connsiteX1" fmla="*/ 4597924 w 4597924"/>
              <a:gd name="connsiteY1" fmla="*/ 0 h 6871447"/>
              <a:gd name="connsiteX2" fmla="*/ 3051513 w 4597924"/>
              <a:gd name="connsiteY2" fmla="*/ 6871447 h 6871447"/>
              <a:gd name="connsiteX3" fmla="*/ 944807 w 4597924"/>
              <a:gd name="connsiteY3" fmla="*/ 6871447 h 6871447"/>
              <a:gd name="connsiteX4" fmla="*/ 0 w 4597924"/>
              <a:gd name="connsiteY4" fmla="*/ 3366248 h 6871447"/>
              <a:gd name="connsiteX5" fmla="*/ 971701 w 4597924"/>
              <a:gd name="connsiteY5" fmla="*/ 0 h 6871447"/>
              <a:gd name="connsiteX0" fmla="*/ 971701 w 4611371"/>
              <a:gd name="connsiteY0" fmla="*/ 0 h 6898341"/>
              <a:gd name="connsiteX1" fmla="*/ 4597924 w 4611371"/>
              <a:gd name="connsiteY1" fmla="*/ 0 h 6898341"/>
              <a:gd name="connsiteX2" fmla="*/ 4611371 w 4611371"/>
              <a:gd name="connsiteY2" fmla="*/ 6898341 h 6898341"/>
              <a:gd name="connsiteX3" fmla="*/ 944807 w 4611371"/>
              <a:gd name="connsiteY3" fmla="*/ 6871447 h 6898341"/>
              <a:gd name="connsiteX4" fmla="*/ 0 w 4611371"/>
              <a:gd name="connsiteY4" fmla="*/ 3366248 h 6898341"/>
              <a:gd name="connsiteX5" fmla="*/ 971701 w 4611371"/>
              <a:gd name="connsiteY5" fmla="*/ 0 h 6898341"/>
              <a:gd name="connsiteX0" fmla="*/ 971701 w 4625414"/>
              <a:gd name="connsiteY0" fmla="*/ 0 h 6898341"/>
              <a:gd name="connsiteX1" fmla="*/ 4624818 w 4625414"/>
              <a:gd name="connsiteY1" fmla="*/ 13447 h 6898341"/>
              <a:gd name="connsiteX2" fmla="*/ 4611371 w 4625414"/>
              <a:gd name="connsiteY2" fmla="*/ 6898341 h 6898341"/>
              <a:gd name="connsiteX3" fmla="*/ 944807 w 4625414"/>
              <a:gd name="connsiteY3" fmla="*/ 6871447 h 6898341"/>
              <a:gd name="connsiteX4" fmla="*/ 0 w 4625414"/>
              <a:gd name="connsiteY4" fmla="*/ 3366248 h 6898341"/>
              <a:gd name="connsiteX5" fmla="*/ 971701 w 4625414"/>
              <a:gd name="connsiteY5" fmla="*/ 0 h 68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5414" h="6898341">
                <a:moveTo>
                  <a:pt x="971701" y="0"/>
                </a:moveTo>
                <a:lnTo>
                  <a:pt x="4624818" y="13447"/>
                </a:lnTo>
                <a:cubicBezTo>
                  <a:pt x="4629300" y="2312894"/>
                  <a:pt x="4606889" y="4598894"/>
                  <a:pt x="4611371" y="6898341"/>
                </a:cubicBezTo>
                <a:lnTo>
                  <a:pt x="944807" y="6871447"/>
                </a:lnTo>
                <a:cubicBezTo>
                  <a:pt x="934671" y="6699825"/>
                  <a:pt x="43087" y="5712659"/>
                  <a:pt x="0" y="3366248"/>
                </a:cubicBezTo>
                <a:cubicBezTo>
                  <a:pt x="60289" y="1362716"/>
                  <a:pt x="796082" y="380679"/>
                  <a:pt x="971701" y="0"/>
                </a:cubicBezTo>
                <a:close/>
              </a:path>
            </a:pathLst>
          </a:custGeom>
          <a:solidFill>
            <a:schemeClr val="bg2">
              <a:lumMod val="95000"/>
            </a:schemeClr>
          </a:solidFill>
        </p:spPr>
        <p:txBody>
          <a:bodyPr lIns="365760" anchor="ctr"/>
          <a:lstStyle>
            <a:lvl1pPr marL="0" indent="0" algn="l">
              <a:buNone/>
              <a:defRPr/>
            </a:lvl1pPr>
          </a:lstStyle>
          <a:p>
            <a:r>
              <a:rPr lang="en-US"/>
              <a:t>Click icon </a:t>
            </a:r>
            <a:br>
              <a:rPr lang="en-US"/>
            </a:br>
            <a:r>
              <a:rPr lang="en-US"/>
              <a:t>to add in </a:t>
            </a:r>
            <a:br>
              <a:rPr lang="en-US"/>
            </a:br>
            <a:r>
              <a:rPr lang="en-US"/>
              <a:t>picture or </a:t>
            </a:r>
            <a:br>
              <a:rPr lang="en-US"/>
            </a:br>
            <a:r>
              <a:rPr lang="en-US"/>
              <a:t>drag photo </a:t>
            </a:r>
            <a:br>
              <a:rPr lang="en-US"/>
            </a:br>
            <a:r>
              <a:rPr lang="en-US"/>
              <a:t>into space</a:t>
            </a:r>
          </a:p>
        </p:txBody>
      </p:sp>
      <p:pic>
        <p:nvPicPr>
          <p:cNvPr id="4" name="Picture 3">
            <a:extLst>
              <a:ext uri="{FF2B5EF4-FFF2-40B4-BE49-F238E27FC236}">
                <a16:creationId xmlns:a16="http://schemas.microsoft.com/office/drawing/2014/main" id="{3243EFC6-4B67-68CB-191F-62053D63A1B6}"/>
              </a:ext>
            </a:extLst>
          </p:cNvPr>
          <p:cNvPicPr>
            <a:picLocks noChangeAspect="1"/>
          </p:cNvPicPr>
          <p:nvPr userDrawn="1"/>
        </p:nvPicPr>
        <p:blipFill>
          <a:blip r:embed="rId2">
            <a:extLst>
              <a:ext uri="{28A0092B-C50C-407E-A947-70E740481C1C}">
                <a14:useLocalDpi xmlns:a14="http://schemas.microsoft.com/office/drawing/2010/main" val="0"/>
              </a:ext>
            </a:extLst>
          </a:blip>
          <a:srcRect r="23421"/>
          <a:stretch/>
        </p:blipFill>
        <p:spPr>
          <a:xfrm flipH="1">
            <a:off x="2855495" y="0"/>
            <a:ext cx="9336505" cy="6858000"/>
          </a:xfrm>
          <a:prstGeom prst="rect">
            <a:avLst/>
          </a:prstGeom>
        </p:spPr>
      </p:pic>
      <p:sp>
        <p:nvSpPr>
          <p:cNvPr id="19" name="Text Placeholder 5">
            <a:extLst>
              <a:ext uri="{FF2B5EF4-FFF2-40B4-BE49-F238E27FC236}">
                <a16:creationId xmlns:a16="http://schemas.microsoft.com/office/drawing/2014/main" id="{3F686C8C-E081-5242-90B9-38796068D595}"/>
              </a:ext>
            </a:extLst>
          </p:cNvPr>
          <p:cNvSpPr>
            <a:spLocks noGrp="1"/>
          </p:cNvSpPr>
          <p:nvPr>
            <p:ph type="body" sz="quarter" idx="26" hasCustomPrompt="1"/>
          </p:nvPr>
        </p:nvSpPr>
        <p:spPr>
          <a:xfrm>
            <a:off x="5333994" y="1273216"/>
            <a:ext cx="6275285" cy="4566858"/>
          </a:xfrm>
          <a:prstGeom prst="rect">
            <a:avLst/>
          </a:prstGeom>
        </p:spPr>
        <p:txBody>
          <a:bodyPr lIns="0" tIns="0" rIns="0" bIns="0"/>
          <a:lstStyle>
            <a:lvl1pPr marL="0" indent="0" algn="l">
              <a:buNone/>
              <a:defRPr sz="1800" b="0" i="0">
                <a:solidFill>
                  <a:schemeClr val="bg1"/>
                </a:solidFill>
                <a:latin typeface="Montserrat Light" pitchFamily="2" charset="77"/>
                <a:cs typeface="Montserrat Light" pitchFamily="2" charset="77"/>
              </a:defRPr>
            </a:lvl1pPr>
            <a:lvl2pPr marL="174625" indent="-174625" algn="l">
              <a:spcBef>
                <a:spcPts val="1200"/>
              </a:spcBef>
              <a:buFont typeface="Montserrat" pitchFamily="2" charset="0"/>
              <a:buChar char="•"/>
              <a:tabLst/>
              <a:defRPr sz="1800" b="0" i="0">
                <a:solidFill>
                  <a:schemeClr val="bg1"/>
                </a:solidFill>
                <a:latin typeface="Montserrat Light" pitchFamily="2" charset="77"/>
                <a:cs typeface="Montserrat Light" pitchFamily="2" charset="77"/>
              </a:defRPr>
            </a:lvl2pPr>
            <a:lvl3pPr marL="560070" indent="-285750" algn="l">
              <a:spcBef>
                <a:spcPts val="1200"/>
              </a:spcBef>
              <a:buFont typeface="Montserrat" panose="00000500000000000000" pitchFamily="2" charset="0"/>
              <a:buChar char="–"/>
              <a:defRPr sz="1800" b="0" i="0">
                <a:solidFill>
                  <a:schemeClr val="bg1"/>
                </a:solidFill>
                <a:latin typeface="Montserrat Light" pitchFamily="2" charset="77"/>
                <a:cs typeface="Montserrat Light" pitchFamily="2" charset="77"/>
              </a:defRPr>
            </a:lvl3pPr>
            <a:lvl4pPr marL="834390" indent="-285750" algn="l">
              <a:spcBef>
                <a:spcPts val="1200"/>
              </a:spcBef>
              <a:buFont typeface="Montserrat" pitchFamily="2" charset="0"/>
              <a:buChar char="o"/>
              <a:defRPr sz="1600" b="0" i="0">
                <a:solidFill>
                  <a:schemeClr val="bg1"/>
                </a:solidFill>
                <a:latin typeface="Montserrat Light" pitchFamily="2" charset="77"/>
                <a:cs typeface="Montserrat Light" pitchFamily="2" charset="77"/>
              </a:defRPr>
            </a:lvl4pPr>
            <a:lvl5pPr marL="1108710" indent="-285750" algn="l">
              <a:defRPr lang="en-US" sz="1400" b="0" i="0" u="none" strike="noStrike" cap="none" spc="0" baseline="0" dirty="0">
                <a:solidFill>
                  <a:schemeClr val="bg1"/>
                </a:solidFill>
                <a:uFillTx/>
                <a:latin typeface="Montserrat Light" pitchFamily="2" charset="77"/>
                <a:ea typeface="Montserrat" panose="00000500000000000000" pitchFamily="2" charset="0"/>
                <a:cs typeface="Montserrat Light" pitchFamily="2" charset="77"/>
                <a:sym typeface="Montserrat" panose="00000500000000000000" pitchFamily="2" charset="0"/>
              </a:defRPr>
            </a:lvl5pPr>
          </a:lstStyle>
          <a:p>
            <a:pPr lvl="0"/>
            <a:r>
              <a:rPr lang="en-US"/>
              <a:t>Main Body</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21AE09E-697C-FC45-9E96-2E45E76886AB}"/>
              </a:ext>
            </a:extLst>
          </p:cNvPr>
          <p:cNvSpPr>
            <a:spLocks noGrp="1"/>
          </p:cNvSpPr>
          <p:nvPr>
            <p:ph type="title" hasCustomPrompt="1"/>
          </p:nvPr>
        </p:nvSpPr>
        <p:spPr>
          <a:xfrm>
            <a:off x="5333993" y="393192"/>
            <a:ext cx="6281668" cy="365490"/>
          </a:xfrm>
          <a:prstGeom prst="rect">
            <a:avLst/>
          </a:prstGeom>
        </p:spPr>
        <p:txBody>
          <a:bodyPr lIns="0" tIns="0" rIns="0" bIns="0" anchor="t"/>
          <a:lstStyle>
            <a:lvl1pPr marL="0" marR="0" indent="0" algn="l" defTabSz="412750" rtl="0" latinLnBrk="0">
              <a:lnSpc>
                <a:spcPct val="100000"/>
              </a:lnSpc>
              <a:spcBef>
                <a:spcPts val="0"/>
              </a:spcBef>
              <a:spcAft>
                <a:spcPts val="0"/>
              </a:spcAft>
              <a:buClrTx/>
              <a:buSzTx/>
              <a:buFontTx/>
              <a:buNone/>
              <a:tabLst/>
              <a:defRPr lang="en-US" sz="2800" b="0" i="0" u="none" strike="noStrike" cap="none" spc="0" baseline="0" dirty="0" smtClean="0">
                <a:solidFill>
                  <a:schemeClr val="bg1"/>
                </a:solidFill>
                <a:uFillTx/>
                <a:latin typeface="Montserrat Medium" pitchFamily="2" charset="77"/>
                <a:ea typeface="Montserrat Medium" pitchFamily="2" charset="77"/>
                <a:cs typeface="Montserrat Medium" pitchFamily="2" charset="77"/>
                <a:sym typeface="Montserrat" panose="00000500000000000000" pitchFamily="2" charset="0"/>
              </a:defRPr>
            </a:lvl1pPr>
          </a:lstStyle>
          <a:p>
            <a:r>
              <a:rPr lang="en-US"/>
              <a:t>Headline title</a:t>
            </a:r>
          </a:p>
        </p:txBody>
      </p:sp>
      <p:pic>
        <p:nvPicPr>
          <p:cNvPr id="3" name="Graphic 2">
            <a:extLst>
              <a:ext uri="{FF2B5EF4-FFF2-40B4-BE49-F238E27FC236}">
                <a16:creationId xmlns:a16="http://schemas.microsoft.com/office/drawing/2014/main" id="{BB5F46BB-F334-F043-7D17-C59237351F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09274" y="6151030"/>
            <a:ext cx="1216938" cy="396014"/>
          </a:xfrm>
          <a:prstGeom prst="rect">
            <a:avLst/>
          </a:prstGeom>
        </p:spPr>
      </p:pic>
      <p:sp>
        <p:nvSpPr>
          <p:cNvPr id="6" name="Slide Number Placeholder 5">
            <a:extLst>
              <a:ext uri="{FF2B5EF4-FFF2-40B4-BE49-F238E27FC236}">
                <a16:creationId xmlns:a16="http://schemas.microsoft.com/office/drawing/2014/main" id="{DC155AD4-3586-D960-6D20-B38B30E82D4A}"/>
              </a:ext>
            </a:extLst>
          </p:cNvPr>
          <p:cNvSpPr txBox="1">
            <a:spLocks/>
          </p:cNvSpPr>
          <p:nvPr userDrawn="1"/>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algn="l">
              <a:defRPr/>
            </a:pPr>
            <a:fld id="{5F05AE8C-CF5F-4A4E-B69B-C9D8FA4EC18A}" type="slidenum">
              <a:rPr lang="en-US" sz="800" smtClean="0">
                <a:solidFill>
                  <a:schemeClr val="bg1"/>
                </a:solidFill>
                <a:latin typeface="Montserrat" pitchFamily="2" charset="77"/>
              </a:rPr>
              <a:pPr algn="l">
                <a:defRPr/>
              </a:pPr>
              <a:t>‹#›</a:t>
            </a:fld>
            <a:endParaRPr lang="en-US" sz="800">
              <a:solidFill>
                <a:schemeClr val="bg1"/>
              </a:solidFill>
              <a:latin typeface="Montserrat" pitchFamily="2" charset="77"/>
            </a:endParaRPr>
          </a:p>
        </p:txBody>
      </p:sp>
    </p:spTree>
    <p:extLst>
      <p:ext uri="{BB962C8B-B14F-4D97-AF65-F5344CB8AC3E}">
        <p14:creationId xmlns:p14="http://schemas.microsoft.com/office/powerpoint/2010/main" val="3926569388"/>
      </p:ext>
    </p:extLst>
  </p:cSld>
  <p:clrMapOvr>
    <a:masterClrMapping/>
  </p:clrMapOvr>
  <p:transition spd="med"/>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Image Dark 3">
    <p:bg>
      <p:bgPr>
        <a:gradFill>
          <a:gsLst>
            <a:gs pos="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9" name="Text Placeholder 5">
            <a:extLst>
              <a:ext uri="{FF2B5EF4-FFF2-40B4-BE49-F238E27FC236}">
                <a16:creationId xmlns:a16="http://schemas.microsoft.com/office/drawing/2014/main" id="{3F686C8C-E081-5242-90B9-38796068D595}"/>
              </a:ext>
            </a:extLst>
          </p:cNvPr>
          <p:cNvSpPr>
            <a:spLocks noGrp="1"/>
          </p:cNvSpPr>
          <p:nvPr>
            <p:ph type="body" sz="quarter" idx="26" hasCustomPrompt="1"/>
          </p:nvPr>
        </p:nvSpPr>
        <p:spPr>
          <a:xfrm>
            <a:off x="6252882" y="1273215"/>
            <a:ext cx="5356402" cy="4630282"/>
          </a:xfrm>
          <a:prstGeom prst="rect">
            <a:avLst/>
          </a:prstGeom>
        </p:spPr>
        <p:txBody>
          <a:bodyPr lIns="0" tIns="0" rIns="0" bIns="0"/>
          <a:lstStyle>
            <a:lvl1pPr marL="0" indent="0" algn="l">
              <a:buNone/>
              <a:defRPr sz="1800" b="0" i="0">
                <a:solidFill>
                  <a:schemeClr val="bg1"/>
                </a:solidFill>
                <a:latin typeface="Montserrat Light" pitchFamily="2" charset="77"/>
                <a:cs typeface="Montserrat Light" pitchFamily="2" charset="77"/>
              </a:defRPr>
            </a:lvl1pPr>
            <a:lvl2pPr marL="174625" indent="-174625" algn="l">
              <a:spcBef>
                <a:spcPts val="1200"/>
              </a:spcBef>
              <a:buFont typeface="Montserrat" pitchFamily="2" charset="0"/>
              <a:buChar char="•"/>
              <a:tabLst/>
              <a:defRPr sz="1800" b="0" i="0">
                <a:solidFill>
                  <a:schemeClr val="bg1"/>
                </a:solidFill>
                <a:latin typeface="Montserrat Light" pitchFamily="2" charset="77"/>
                <a:cs typeface="Montserrat Light" pitchFamily="2" charset="77"/>
              </a:defRPr>
            </a:lvl2pPr>
            <a:lvl3pPr marL="560070" indent="-285750" algn="l">
              <a:spcBef>
                <a:spcPts val="1200"/>
              </a:spcBef>
              <a:buFont typeface="Montserrat" panose="00000500000000000000" pitchFamily="2" charset="0"/>
              <a:buChar char="–"/>
              <a:defRPr sz="1800" b="0" i="0">
                <a:solidFill>
                  <a:schemeClr val="bg1"/>
                </a:solidFill>
                <a:latin typeface="Montserrat Light" pitchFamily="2" charset="77"/>
                <a:cs typeface="Montserrat Light" pitchFamily="2" charset="77"/>
              </a:defRPr>
            </a:lvl3pPr>
            <a:lvl4pPr marL="834390" indent="-285750" algn="l">
              <a:spcBef>
                <a:spcPts val="1200"/>
              </a:spcBef>
              <a:buFont typeface="Montserrat" pitchFamily="2" charset="0"/>
              <a:buChar char="o"/>
              <a:defRPr sz="1600" b="0" i="0">
                <a:solidFill>
                  <a:schemeClr val="bg1"/>
                </a:solidFill>
                <a:latin typeface="Montserrat Light" pitchFamily="2" charset="77"/>
                <a:cs typeface="Montserrat Light" pitchFamily="2" charset="77"/>
              </a:defRPr>
            </a:lvl4pPr>
            <a:lvl5pPr marL="1108710" indent="-285750" algn="l">
              <a:defRPr lang="en-US" sz="1400" b="0" i="0" u="none" strike="noStrike" cap="none" spc="0" baseline="0" dirty="0">
                <a:solidFill>
                  <a:schemeClr val="bg1"/>
                </a:solidFill>
                <a:uFillTx/>
                <a:latin typeface="Montserrat Light" pitchFamily="2" charset="77"/>
                <a:ea typeface="Montserrat" panose="00000500000000000000" pitchFamily="2" charset="0"/>
                <a:cs typeface="Montserrat Light" pitchFamily="2" charset="77"/>
                <a:sym typeface="Montserrat" panose="00000500000000000000" pitchFamily="2" charset="0"/>
              </a:defRPr>
            </a:lvl5pPr>
          </a:lstStyle>
          <a:p>
            <a:pPr lvl="0"/>
            <a:r>
              <a:rPr lang="en-US"/>
              <a:t>Main Body</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21AE09E-697C-FC45-9E96-2E45E76886AB}"/>
              </a:ext>
            </a:extLst>
          </p:cNvPr>
          <p:cNvSpPr>
            <a:spLocks noGrp="1"/>
          </p:cNvSpPr>
          <p:nvPr>
            <p:ph type="title" hasCustomPrompt="1"/>
          </p:nvPr>
        </p:nvSpPr>
        <p:spPr>
          <a:xfrm>
            <a:off x="6258650" y="393192"/>
            <a:ext cx="5361850" cy="365490"/>
          </a:xfrm>
          <a:prstGeom prst="rect">
            <a:avLst/>
          </a:prstGeom>
        </p:spPr>
        <p:txBody>
          <a:bodyPr lIns="0" tIns="0" rIns="0" bIns="0" anchor="t"/>
          <a:lstStyle>
            <a:lvl1pPr marL="0" marR="0" indent="0" algn="l" defTabSz="412750" rtl="0" latinLnBrk="0">
              <a:lnSpc>
                <a:spcPct val="100000"/>
              </a:lnSpc>
              <a:spcBef>
                <a:spcPts val="0"/>
              </a:spcBef>
              <a:spcAft>
                <a:spcPts val="0"/>
              </a:spcAft>
              <a:buClrTx/>
              <a:buSzTx/>
              <a:buFontTx/>
              <a:buNone/>
              <a:tabLst/>
              <a:defRPr lang="en-US" sz="2800" b="0" i="0" u="none" strike="noStrike" cap="none" spc="0" baseline="0" dirty="0" smtClean="0">
                <a:solidFill>
                  <a:schemeClr val="bg1"/>
                </a:solidFill>
                <a:uFillTx/>
                <a:latin typeface="Montserrat Medium" pitchFamily="2" charset="77"/>
                <a:ea typeface="Montserrat Medium" pitchFamily="2" charset="77"/>
                <a:cs typeface="Montserrat Medium" pitchFamily="2" charset="77"/>
                <a:sym typeface="Montserrat" panose="00000500000000000000" pitchFamily="2" charset="0"/>
              </a:defRPr>
            </a:lvl1pPr>
          </a:lstStyle>
          <a:p>
            <a:r>
              <a:rPr lang="en-US"/>
              <a:t>Headline title</a:t>
            </a:r>
          </a:p>
        </p:txBody>
      </p:sp>
      <p:sp>
        <p:nvSpPr>
          <p:cNvPr id="4" name="Picture Placeholder 17">
            <a:extLst>
              <a:ext uri="{FF2B5EF4-FFF2-40B4-BE49-F238E27FC236}">
                <a16:creationId xmlns:a16="http://schemas.microsoft.com/office/drawing/2014/main" id="{D3BF4DC0-E4CE-DB10-6002-C85F4EBCA0D8}"/>
              </a:ext>
            </a:extLst>
          </p:cNvPr>
          <p:cNvSpPr>
            <a:spLocks noGrp="1"/>
          </p:cNvSpPr>
          <p:nvPr>
            <p:ph type="pic" sz="quarter" idx="10" hasCustomPrompt="1"/>
          </p:nvPr>
        </p:nvSpPr>
        <p:spPr>
          <a:xfrm>
            <a:off x="594816" y="586488"/>
            <a:ext cx="5084089" cy="5317008"/>
          </a:xfrm>
          <a:prstGeom prst="roundRect">
            <a:avLst>
              <a:gd name="adj" fmla="val 5029"/>
            </a:avLst>
          </a:prstGeom>
          <a:solidFill>
            <a:schemeClr val="bg2">
              <a:lumMod val="95000"/>
            </a:schemeClr>
          </a:solidFill>
        </p:spPr>
        <p:txBody>
          <a:bodyPr lIns="457200" anchor="ctr"/>
          <a:lstStyle>
            <a:lvl1pPr marL="0" indent="0" algn="l">
              <a:buNone/>
              <a:defRPr/>
            </a:lvl1pPr>
          </a:lstStyle>
          <a:p>
            <a:r>
              <a:rPr lang="en-US"/>
              <a:t>Click icon </a:t>
            </a:r>
            <a:br>
              <a:rPr lang="en-US"/>
            </a:br>
            <a:r>
              <a:rPr lang="en-US"/>
              <a:t>to add in </a:t>
            </a:r>
            <a:br>
              <a:rPr lang="en-US"/>
            </a:br>
            <a:r>
              <a:rPr lang="en-US"/>
              <a:t>picture or </a:t>
            </a:r>
            <a:br>
              <a:rPr lang="en-US"/>
            </a:br>
            <a:r>
              <a:rPr lang="en-US"/>
              <a:t>drag photo </a:t>
            </a:r>
            <a:br>
              <a:rPr lang="en-US"/>
            </a:br>
            <a:r>
              <a:rPr lang="en-US"/>
              <a:t>into space</a:t>
            </a:r>
          </a:p>
        </p:txBody>
      </p:sp>
      <p:pic>
        <p:nvPicPr>
          <p:cNvPr id="2" name="Graphic 1">
            <a:extLst>
              <a:ext uri="{FF2B5EF4-FFF2-40B4-BE49-F238E27FC236}">
                <a16:creationId xmlns:a16="http://schemas.microsoft.com/office/drawing/2014/main" id="{3440D9B4-4DB3-B076-AE41-1FF9BEE713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09274" y="6151030"/>
            <a:ext cx="1216938" cy="396014"/>
          </a:xfrm>
          <a:prstGeom prst="rect">
            <a:avLst/>
          </a:prstGeom>
        </p:spPr>
      </p:pic>
      <p:sp>
        <p:nvSpPr>
          <p:cNvPr id="3" name="Slide Number Placeholder 5">
            <a:extLst>
              <a:ext uri="{FF2B5EF4-FFF2-40B4-BE49-F238E27FC236}">
                <a16:creationId xmlns:a16="http://schemas.microsoft.com/office/drawing/2014/main" id="{9E3672A1-F90A-81F8-2AF6-B306DE18799F}"/>
              </a:ext>
            </a:extLst>
          </p:cNvPr>
          <p:cNvSpPr txBox="1">
            <a:spLocks/>
          </p:cNvSpPr>
          <p:nvPr userDrawn="1"/>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algn="l">
              <a:defRPr/>
            </a:pPr>
            <a:fld id="{5F05AE8C-CF5F-4A4E-B69B-C9D8FA4EC18A}" type="slidenum">
              <a:rPr lang="en-US" sz="800" smtClean="0">
                <a:solidFill>
                  <a:schemeClr val="bg1"/>
                </a:solidFill>
                <a:latin typeface="Montserrat" pitchFamily="2" charset="77"/>
              </a:rPr>
              <a:pPr algn="l">
                <a:defRPr/>
              </a:pPr>
              <a:t>‹#›</a:t>
            </a:fld>
            <a:endParaRPr lang="en-US" sz="800">
              <a:solidFill>
                <a:schemeClr val="bg1"/>
              </a:solidFill>
              <a:latin typeface="Montserrat" pitchFamily="2" charset="77"/>
            </a:endParaRPr>
          </a:p>
        </p:txBody>
      </p:sp>
    </p:spTree>
    <p:extLst>
      <p:ext uri="{BB962C8B-B14F-4D97-AF65-F5344CB8AC3E}">
        <p14:creationId xmlns:p14="http://schemas.microsoft.com/office/powerpoint/2010/main" val="1292692438"/>
      </p:ext>
    </p:extLst>
  </p:cSld>
  <p:clrMapOvr>
    <a:masterClrMapping/>
  </p:clrMapOvr>
  <p:transition spd="med"/>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Image Dark 4">
    <p:bg>
      <p:bgPr>
        <a:gradFill>
          <a:gsLst>
            <a:gs pos="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19" name="Text Placeholder 5">
            <a:extLst>
              <a:ext uri="{FF2B5EF4-FFF2-40B4-BE49-F238E27FC236}">
                <a16:creationId xmlns:a16="http://schemas.microsoft.com/office/drawing/2014/main" id="{3F686C8C-E081-5242-90B9-38796068D595}"/>
              </a:ext>
            </a:extLst>
          </p:cNvPr>
          <p:cNvSpPr>
            <a:spLocks noGrp="1"/>
          </p:cNvSpPr>
          <p:nvPr>
            <p:ph type="body" sz="quarter" idx="26" hasCustomPrompt="1"/>
          </p:nvPr>
        </p:nvSpPr>
        <p:spPr>
          <a:xfrm>
            <a:off x="594816" y="1319514"/>
            <a:ext cx="5356402" cy="4951997"/>
          </a:xfrm>
          <a:prstGeom prst="rect">
            <a:avLst/>
          </a:prstGeom>
        </p:spPr>
        <p:txBody>
          <a:bodyPr lIns="0" tIns="0" rIns="0" bIns="0"/>
          <a:lstStyle>
            <a:lvl1pPr marL="0" indent="0" algn="l">
              <a:buNone/>
              <a:defRPr sz="1800" b="0" i="0">
                <a:solidFill>
                  <a:schemeClr val="bg1"/>
                </a:solidFill>
                <a:latin typeface="Montserrat Light" pitchFamily="2" charset="77"/>
                <a:cs typeface="Montserrat Light" pitchFamily="2" charset="77"/>
              </a:defRPr>
            </a:lvl1pPr>
            <a:lvl2pPr marL="174625" indent="-174625" algn="l">
              <a:spcBef>
                <a:spcPts val="1200"/>
              </a:spcBef>
              <a:buFont typeface="Montserrat" pitchFamily="2" charset="0"/>
              <a:buChar char="•"/>
              <a:tabLst/>
              <a:defRPr sz="1800" b="0" i="0">
                <a:solidFill>
                  <a:schemeClr val="bg1"/>
                </a:solidFill>
                <a:latin typeface="Montserrat Light" pitchFamily="2" charset="77"/>
                <a:cs typeface="Montserrat Light" pitchFamily="2" charset="77"/>
              </a:defRPr>
            </a:lvl2pPr>
            <a:lvl3pPr marL="560070" indent="-285750" algn="l">
              <a:spcBef>
                <a:spcPts val="1200"/>
              </a:spcBef>
              <a:buFont typeface="Montserrat" panose="00000500000000000000" pitchFamily="2" charset="0"/>
              <a:buChar char="–"/>
              <a:defRPr sz="1800" b="0" i="0">
                <a:solidFill>
                  <a:schemeClr val="bg1"/>
                </a:solidFill>
                <a:latin typeface="Montserrat Light" pitchFamily="2" charset="77"/>
                <a:cs typeface="Montserrat Light" pitchFamily="2" charset="77"/>
              </a:defRPr>
            </a:lvl3pPr>
            <a:lvl4pPr marL="834390" indent="-285750" algn="l">
              <a:spcBef>
                <a:spcPts val="1200"/>
              </a:spcBef>
              <a:buFont typeface="Montserrat" pitchFamily="2" charset="0"/>
              <a:buChar char="o"/>
              <a:defRPr sz="1600" b="0" i="0">
                <a:solidFill>
                  <a:schemeClr val="bg1"/>
                </a:solidFill>
                <a:latin typeface="Montserrat Light" pitchFamily="2" charset="77"/>
                <a:cs typeface="Montserrat Light" pitchFamily="2" charset="77"/>
              </a:defRPr>
            </a:lvl4pPr>
            <a:lvl5pPr marL="1108710" indent="-285750" algn="l">
              <a:defRPr lang="en-US" sz="1400" b="0" i="0" u="none" strike="noStrike" cap="none" spc="0" baseline="0" dirty="0">
                <a:solidFill>
                  <a:schemeClr val="bg1"/>
                </a:solidFill>
                <a:uFillTx/>
                <a:latin typeface="Montserrat Light" pitchFamily="2" charset="77"/>
                <a:ea typeface="Montserrat" panose="00000500000000000000" pitchFamily="2" charset="0"/>
                <a:cs typeface="Montserrat Light" pitchFamily="2" charset="77"/>
                <a:sym typeface="Montserrat" panose="00000500000000000000" pitchFamily="2" charset="0"/>
              </a:defRPr>
            </a:lvl5pPr>
          </a:lstStyle>
          <a:p>
            <a:pPr lvl="0"/>
            <a:r>
              <a:rPr lang="en-US"/>
              <a:t>Main Body</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21AE09E-697C-FC45-9E96-2E45E76886AB}"/>
              </a:ext>
            </a:extLst>
          </p:cNvPr>
          <p:cNvSpPr>
            <a:spLocks noGrp="1"/>
          </p:cNvSpPr>
          <p:nvPr>
            <p:ph type="title" hasCustomPrompt="1"/>
          </p:nvPr>
        </p:nvSpPr>
        <p:spPr>
          <a:xfrm>
            <a:off x="600584" y="393192"/>
            <a:ext cx="5361850" cy="365490"/>
          </a:xfrm>
          <a:prstGeom prst="rect">
            <a:avLst/>
          </a:prstGeom>
        </p:spPr>
        <p:txBody>
          <a:bodyPr lIns="0" tIns="0" rIns="0" bIns="0" anchor="t"/>
          <a:lstStyle>
            <a:lvl1pPr marL="0" marR="0" indent="0" algn="l" defTabSz="412750" rtl="0" latinLnBrk="0">
              <a:lnSpc>
                <a:spcPct val="100000"/>
              </a:lnSpc>
              <a:spcBef>
                <a:spcPts val="0"/>
              </a:spcBef>
              <a:spcAft>
                <a:spcPts val="0"/>
              </a:spcAft>
              <a:buClrTx/>
              <a:buSzTx/>
              <a:buFontTx/>
              <a:buNone/>
              <a:tabLst/>
              <a:defRPr lang="en-US" sz="2800" b="0" i="0" u="none" strike="noStrike" cap="none" spc="0" baseline="0" dirty="0" smtClean="0">
                <a:solidFill>
                  <a:schemeClr val="bg1"/>
                </a:solidFill>
                <a:uFillTx/>
                <a:latin typeface="Montserrat Medium" pitchFamily="2" charset="77"/>
                <a:ea typeface="Montserrat Medium" pitchFamily="2" charset="77"/>
                <a:cs typeface="Montserrat Medium" pitchFamily="2" charset="77"/>
                <a:sym typeface="Montserrat" panose="00000500000000000000" pitchFamily="2" charset="0"/>
              </a:defRPr>
            </a:lvl1pPr>
          </a:lstStyle>
          <a:p>
            <a:r>
              <a:rPr lang="en-US"/>
              <a:t>Headline title</a:t>
            </a:r>
          </a:p>
        </p:txBody>
      </p:sp>
      <p:sp>
        <p:nvSpPr>
          <p:cNvPr id="4" name="Picture Placeholder 17">
            <a:extLst>
              <a:ext uri="{FF2B5EF4-FFF2-40B4-BE49-F238E27FC236}">
                <a16:creationId xmlns:a16="http://schemas.microsoft.com/office/drawing/2014/main" id="{D3BF4DC0-E4CE-DB10-6002-C85F4EBCA0D8}"/>
              </a:ext>
            </a:extLst>
          </p:cNvPr>
          <p:cNvSpPr>
            <a:spLocks noGrp="1"/>
          </p:cNvSpPr>
          <p:nvPr>
            <p:ph type="pic" sz="quarter" idx="10" hasCustomPrompt="1"/>
          </p:nvPr>
        </p:nvSpPr>
        <p:spPr>
          <a:xfrm>
            <a:off x="6536411" y="586488"/>
            <a:ext cx="5084089" cy="5182941"/>
          </a:xfrm>
          <a:prstGeom prst="roundRect">
            <a:avLst>
              <a:gd name="adj" fmla="val 5029"/>
            </a:avLst>
          </a:prstGeom>
          <a:solidFill>
            <a:schemeClr val="bg2">
              <a:lumMod val="95000"/>
            </a:schemeClr>
          </a:solidFill>
        </p:spPr>
        <p:txBody>
          <a:bodyPr lIns="457200" anchor="ctr"/>
          <a:lstStyle>
            <a:lvl1pPr marL="0" indent="0" algn="l">
              <a:buNone/>
              <a:defRPr/>
            </a:lvl1pPr>
          </a:lstStyle>
          <a:p>
            <a:r>
              <a:rPr lang="en-US"/>
              <a:t>Click icon </a:t>
            </a:r>
            <a:br>
              <a:rPr lang="en-US"/>
            </a:br>
            <a:r>
              <a:rPr lang="en-US"/>
              <a:t>to add in </a:t>
            </a:r>
            <a:br>
              <a:rPr lang="en-US"/>
            </a:br>
            <a:r>
              <a:rPr lang="en-US"/>
              <a:t>picture or </a:t>
            </a:r>
            <a:br>
              <a:rPr lang="en-US"/>
            </a:br>
            <a:r>
              <a:rPr lang="en-US"/>
              <a:t>drag photo </a:t>
            </a:r>
            <a:br>
              <a:rPr lang="en-US"/>
            </a:br>
            <a:r>
              <a:rPr lang="en-US"/>
              <a:t>into space</a:t>
            </a:r>
          </a:p>
        </p:txBody>
      </p:sp>
      <p:pic>
        <p:nvPicPr>
          <p:cNvPr id="2" name="Graphic 1">
            <a:extLst>
              <a:ext uri="{FF2B5EF4-FFF2-40B4-BE49-F238E27FC236}">
                <a16:creationId xmlns:a16="http://schemas.microsoft.com/office/drawing/2014/main" id="{494183F3-0BE0-2256-475B-FE278A14A6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09274" y="6151030"/>
            <a:ext cx="1216938" cy="396014"/>
          </a:xfrm>
          <a:prstGeom prst="rect">
            <a:avLst/>
          </a:prstGeom>
        </p:spPr>
      </p:pic>
      <p:sp>
        <p:nvSpPr>
          <p:cNvPr id="3" name="Slide Number Placeholder 5">
            <a:extLst>
              <a:ext uri="{FF2B5EF4-FFF2-40B4-BE49-F238E27FC236}">
                <a16:creationId xmlns:a16="http://schemas.microsoft.com/office/drawing/2014/main" id="{4CA605A0-5097-EA75-C6AD-2130DBD2B85B}"/>
              </a:ext>
            </a:extLst>
          </p:cNvPr>
          <p:cNvSpPr txBox="1">
            <a:spLocks/>
          </p:cNvSpPr>
          <p:nvPr userDrawn="1"/>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algn="l">
              <a:defRPr/>
            </a:pPr>
            <a:fld id="{5F05AE8C-CF5F-4A4E-B69B-C9D8FA4EC18A}" type="slidenum">
              <a:rPr lang="en-US" sz="800" smtClean="0">
                <a:solidFill>
                  <a:schemeClr val="bg1"/>
                </a:solidFill>
                <a:latin typeface="Montserrat" pitchFamily="2" charset="77"/>
              </a:rPr>
              <a:pPr algn="l">
                <a:defRPr/>
              </a:pPr>
              <a:t>‹#›</a:t>
            </a:fld>
            <a:endParaRPr lang="en-US" sz="800">
              <a:solidFill>
                <a:schemeClr val="bg1"/>
              </a:solidFill>
              <a:latin typeface="Montserrat" pitchFamily="2" charset="77"/>
            </a:endParaRPr>
          </a:p>
        </p:txBody>
      </p:sp>
    </p:spTree>
    <p:extLst>
      <p:ext uri="{BB962C8B-B14F-4D97-AF65-F5344CB8AC3E}">
        <p14:creationId xmlns:p14="http://schemas.microsoft.com/office/powerpoint/2010/main" val="3323897981"/>
      </p:ext>
    </p:extLst>
  </p:cSld>
  <p:clrMapOvr>
    <a:masterClrMapping/>
  </p:clrMapOvr>
  <p:transition spd="med"/>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pact Dark">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06EC89-1525-329A-8B41-8075A6CA2B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1E0DD9-8481-E15A-8755-CAEF526AB990}"/>
              </a:ext>
            </a:extLst>
          </p:cNvPr>
          <p:cNvSpPr>
            <a:spLocks noGrp="1"/>
          </p:cNvSpPr>
          <p:nvPr>
            <p:ph type="title" hasCustomPrompt="1"/>
          </p:nvPr>
        </p:nvSpPr>
        <p:spPr>
          <a:xfrm>
            <a:off x="596552" y="1943100"/>
            <a:ext cx="7290148" cy="2971800"/>
          </a:xfrm>
          <a:prstGeom prst="rect">
            <a:avLst/>
          </a:prstGeom>
        </p:spPr>
        <p:txBody>
          <a:bodyPr lIns="0" tIns="0" rIns="0" bIns="0" anchor="ctr"/>
          <a:lstStyle>
            <a:lvl1pPr marL="0" marR="0" indent="0" algn="l" defTabSz="914400" rtl="0" eaLnBrk="1" fontAlgn="base" latinLnBrk="0" hangingPunct="1">
              <a:lnSpc>
                <a:spcPct val="95000"/>
              </a:lnSpc>
              <a:spcBef>
                <a:spcPct val="0"/>
              </a:spcBef>
              <a:spcAft>
                <a:spcPct val="0"/>
              </a:spcAft>
              <a:buClrTx/>
              <a:buSzTx/>
              <a:buFontTx/>
              <a:buNone/>
              <a:tabLst/>
              <a:defRPr sz="6600" b="0" i="0">
                <a:solidFill>
                  <a:schemeClr val="bg2"/>
                </a:solidFill>
                <a:latin typeface="Montserrat Medium" pitchFamily="2" charset="77"/>
              </a:defRPr>
            </a:lvl1pPr>
          </a:lstStyle>
          <a:p>
            <a:r>
              <a:rPr lang="en-US"/>
              <a:t>This is an​</a:t>
            </a:r>
            <a:br>
              <a:rPr lang="en-US"/>
            </a:br>
            <a:r>
              <a:rPr lang="en-US"/>
              <a:t>impact slide​</a:t>
            </a:r>
          </a:p>
        </p:txBody>
      </p:sp>
      <p:pic>
        <p:nvPicPr>
          <p:cNvPr id="4" name="Graphic 3">
            <a:extLst>
              <a:ext uri="{FF2B5EF4-FFF2-40B4-BE49-F238E27FC236}">
                <a16:creationId xmlns:a16="http://schemas.microsoft.com/office/drawing/2014/main" id="{8E490A85-15C7-2278-A4B1-CD9EC6BF7A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53367" y="5994851"/>
            <a:ext cx="1696864" cy="552193"/>
          </a:xfrm>
          <a:prstGeom prst="rect">
            <a:avLst/>
          </a:prstGeom>
        </p:spPr>
      </p:pic>
      <p:sp>
        <p:nvSpPr>
          <p:cNvPr id="5" name="Slide Number Placeholder 5">
            <a:extLst>
              <a:ext uri="{FF2B5EF4-FFF2-40B4-BE49-F238E27FC236}">
                <a16:creationId xmlns:a16="http://schemas.microsoft.com/office/drawing/2014/main" id="{05606917-417E-7704-9A1C-71978817BCCF}"/>
              </a:ext>
            </a:extLst>
          </p:cNvPr>
          <p:cNvSpPr txBox="1">
            <a:spLocks/>
          </p:cNvSpPr>
          <p:nvPr userDrawn="1"/>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algn="l">
              <a:defRPr/>
            </a:pPr>
            <a:fld id="{5F05AE8C-CF5F-4A4E-B69B-C9D8FA4EC18A}" type="slidenum">
              <a:rPr lang="en-US" sz="800" smtClean="0">
                <a:solidFill>
                  <a:schemeClr val="bg1"/>
                </a:solidFill>
                <a:latin typeface="Montserrat" pitchFamily="2" charset="77"/>
              </a:rPr>
              <a:pPr algn="l">
                <a:defRPr/>
              </a:pPr>
              <a:t>‹#›</a:t>
            </a:fld>
            <a:endParaRPr lang="en-US" sz="800">
              <a:solidFill>
                <a:schemeClr val="bg1"/>
              </a:solidFill>
              <a:latin typeface="Montserrat" pitchFamily="2" charset="77"/>
            </a:endParaRPr>
          </a:p>
        </p:txBody>
      </p:sp>
    </p:spTree>
    <p:extLst>
      <p:ext uri="{BB962C8B-B14F-4D97-AF65-F5344CB8AC3E}">
        <p14:creationId xmlns:p14="http://schemas.microsoft.com/office/powerpoint/2010/main" val="2150843281"/>
      </p:ext>
    </p:extLst>
  </p:cSld>
  <p:clrMapOvr>
    <a:masterClrMapping/>
  </p:clrMapOvr>
  <p:transition spd="med"/>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Light">
    <p:bg>
      <p:bgPr>
        <a:solidFill>
          <a:schemeClr val="bg2"/>
        </a:solidFill>
        <a:effectLst/>
      </p:bgPr>
    </p:bg>
    <p:spTree>
      <p:nvGrpSpPr>
        <p:cNvPr id="1" name=""/>
        <p:cNvGrpSpPr/>
        <p:nvPr/>
      </p:nvGrpSpPr>
      <p:grpSpPr>
        <a:xfrm>
          <a:off x="0" y="0"/>
          <a:ext cx="0" cy="0"/>
          <a:chOff x="0" y="0"/>
          <a:chExt cx="0" cy="0"/>
        </a:xfrm>
      </p:grpSpPr>
      <p:sp>
        <p:nvSpPr>
          <p:cNvPr id="5" name="Picture Placeholder 17">
            <a:extLst>
              <a:ext uri="{FF2B5EF4-FFF2-40B4-BE49-F238E27FC236}">
                <a16:creationId xmlns:a16="http://schemas.microsoft.com/office/drawing/2014/main" id="{EAFCB3B0-E864-0DC5-E9F1-E1BBE47CC636}"/>
              </a:ext>
            </a:extLst>
          </p:cNvPr>
          <p:cNvSpPr>
            <a:spLocks noGrp="1"/>
          </p:cNvSpPr>
          <p:nvPr>
            <p:ph type="pic" sz="quarter" idx="10" hasCustomPrompt="1"/>
          </p:nvPr>
        </p:nvSpPr>
        <p:spPr>
          <a:xfrm>
            <a:off x="5577016" y="-13448"/>
            <a:ext cx="6614983" cy="6871447"/>
          </a:xfrm>
          <a:custGeom>
            <a:avLst/>
            <a:gdLst>
              <a:gd name="connsiteX0" fmla="*/ 0 w 7485529"/>
              <a:gd name="connsiteY0" fmla="*/ 0 h 6858000"/>
              <a:gd name="connsiteX1" fmla="*/ 7485529 w 7485529"/>
              <a:gd name="connsiteY1" fmla="*/ 0 h 6858000"/>
              <a:gd name="connsiteX2" fmla="*/ 7485529 w 7485529"/>
              <a:gd name="connsiteY2" fmla="*/ 6858000 h 6858000"/>
              <a:gd name="connsiteX3" fmla="*/ 0 w 7485529"/>
              <a:gd name="connsiteY3" fmla="*/ 6858000 h 6858000"/>
              <a:gd name="connsiteX4" fmla="*/ 0 w 7485529"/>
              <a:gd name="connsiteY4" fmla="*/ 0 h 6858000"/>
              <a:gd name="connsiteX0" fmla="*/ 1842247 w 7485529"/>
              <a:gd name="connsiteY0" fmla="*/ 0 h 6871447"/>
              <a:gd name="connsiteX1" fmla="*/ 7485529 w 7485529"/>
              <a:gd name="connsiteY1" fmla="*/ 13447 h 6871447"/>
              <a:gd name="connsiteX2" fmla="*/ 7485529 w 7485529"/>
              <a:gd name="connsiteY2" fmla="*/ 6871447 h 6871447"/>
              <a:gd name="connsiteX3" fmla="*/ 0 w 7485529"/>
              <a:gd name="connsiteY3" fmla="*/ 6871447 h 6871447"/>
              <a:gd name="connsiteX4" fmla="*/ 1842247 w 7485529"/>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6894 w 5670176"/>
              <a:gd name="connsiteY4" fmla="*/ 0 h 6871447"/>
              <a:gd name="connsiteX0" fmla="*/ 26894 w 5670176"/>
              <a:gd name="connsiteY0" fmla="*/ 0 h 6871447"/>
              <a:gd name="connsiteX1" fmla="*/ 5670176 w 5670176"/>
              <a:gd name="connsiteY1" fmla="*/ 13447 h 6871447"/>
              <a:gd name="connsiteX2" fmla="*/ 5670176 w 5670176"/>
              <a:gd name="connsiteY2" fmla="*/ 6871447 h 6871447"/>
              <a:gd name="connsiteX3" fmla="*/ 0 w 5670176"/>
              <a:gd name="connsiteY3" fmla="*/ 6871447 h 6871447"/>
              <a:gd name="connsiteX4" fmla="*/ 2544 w 5670176"/>
              <a:gd name="connsiteY4" fmla="*/ 3415675 h 6871447"/>
              <a:gd name="connsiteX5" fmla="*/ 26894 w 5670176"/>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 name="connsiteX0" fmla="*/ 971701 w 6614983"/>
              <a:gd name="connsiteY0" fmla="*/ 0 h 6871447"/>
              <a:gd name="connsiteX1" fmla="*/ 6614983 w 6614983"/>
              <a:gd name="connsiteY1" fmla="*/ 13447 h 6871447"/>
              <a:gd name="connsiteX2" fmla="*/ 6614983 w 6614983"/>
              <a:gd name="connsiteY2" fmla="*/ 6871447 h 6871447"/>
              <a:gd name="connsiteX3" fmla="*/ 944807 w 6614983"/>
              <a:gd name="connsiteY3" fmla="*/ 6871447 h 6871447"/>
              <a:gd name="connsiteX4" fmla="*/ 0 w 6614983"/>
              <a:gd name="connsiteY4" fmla="*/ 3366248 h 6871447"/>
              <a:gd name="connsiteX5" fmla="*/ 971701 w 6614983"/>
              <a:gd name="connsiteY5" fmla="*/ 0 h 687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4983" h="6871447">
                <a:moveTo>
                  <a:pt x="971701" y="0"/>
                </a:moveTo>
                <a:lnTo>
                  <a:pt x="6614983" y="13447"/>
                </a:lnTo>
                <a:lnTo>
                  <a:pt x="6614983" y="6871447"/>
                </a:lnTo>
                <a:lnTo>
                  <a:pt x="944807" y="6871447"/>
                </a:lnTo>
                <a:cubicBezTo>
                  <a:pt x="934671" y="6699825"/>
                  <a:pt x="43087" y="5712659"/>
                  <a:pt x="0" y="3366248"/>
                </a:cubicBezTo>
                <a:cubicBezTo>
                  <a:pt x="60289" y="1362716"/>
                  <a:pt x="796082" y="380679"/>
                  <a:pt x="971701" y="0"/>
                </a:cubicBezTo>
                <a:close/>
              </a:path>
            </a:pathLst>
          </a:custGeom>
          <a:solidFill>
            <a:schemeClr val="bg2">
              <a:lumMod val="95000"/>
            </a:schemeClr>
          </a:solidFill>
        </p:spPr>
        <p:txBody>
          <a:bodyPr lIns="4297680" anchor="ctr"/>
          <a:lstStyle>
            <a:lvl1pPr marL="0" indent="0" algn="l">
              <a:buNone/>
              <a:defRPr/>
            </a:lvl1pPr>
          </a:lstStyle>
          <a:p>
            <a:r>
              <a:rPr lang="en-US"/>
              <a:t>Click icon </a:t>
            </a:r>
            <a:br>
              <a:rPr lang="en-US"/>
            </a:br>
            <a:r>
              <a:rPr lang="en-US"/>
              <a:t>to add in </a:t>
            </a:r>
            <a:br>
              <a:rPr lang="en-US"/>
            </a:br>
            <a:r>
              <a:rPr lang="en-US"/>
              <a:t>picture or </a:t>
            </a:r>
            <a:br>
              <a:rPr lang="en-US"/>
            </a:br>
            <a:r>
              <a:rPr lang="en-US"/>
              <a:t>drag photo </a:t>
            </a:r>
            <a:br>
              <a:rPr lang="en-US"/>
            </a:br>
            <a:r>
              <a:rPr lang="en-US"/>
              <a:t>into space</a:t>
            </a:r>
          </a:p>
        </p:txBody>
      </p:sp>
      <p:pic>
        <p:nvPicPr>
          <p:cNvPr id="2" name="Picture 1">
            <a:extLst>
              <a:ext uri="{FF2B5EF4-FFF2-40B4-BE49-F238E27FC236}">
                <a16:creationId xmlns:a16="http://schemas.microsoft.com/office/drawing/2014/main" id="{CEDAB5BE-D84E-4653-1F08-B75CA4F3D626}"/>
              </a:ext>
            </a:extLst>
          </p:cNvPr>
          <p:cNvPicPr>
            <a:picLocks noChangeAspect="1"/>
          </p:cNvPicPr>
          <p:nvPr userDrawn="1"/>
        </p:nvPicPr>
        <p:blipFill>
          <a:blip r:embed="rId2">
            <a:extLst>
              <a:ext uri="{28A0092B-C50C-407E-A947-70E740481C1C}">
                <a14:useLocalDpi xmlns:a14="http://schemas.microsoft.com/office/drawing/2010/main" val="0"/>
              </a:ext>
            </a:extLst>
          </a:blip>
          <a:srcRect r="33553"/>
          <a:stretch/>
        </p:blipFill>
        <p:spPr>
          <a:xfrm>
            <a:off x="0" y="0"/>
            <a:ext cx="8101263" cy="6858000"/>
          </a:xfrm>
          <a:prstGeom prst="rect">
            <a:avLst/>
          </a:prstGeom>
        </p:spPr>
      </p:pic>
      <p:pic>
        <p:nvPicPr>
          <p:cNvPr id="3" name="Graphic 2">
            <a:extLst>
              <a:ext uri="{FF2B5EF4-FFF2-40B4-BE49-F238E27FC236}">
                <a16:creationId xmlns:a16="http://schemas.microsoft.com/office/drawing/2014/main" id="{B7DB1E43-BDB3-AF2D-6850-8FDAF1826A6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17583" y="596998"/>
            <a:ext cx="1975146" cy="642750"/>
          </a:xfrm>
          <a:prstGeom prst="rect">
            <a:avLst/>
          </a:prstGeom>
        </p:spPr>
      </p:pic>
      <p:sp>
        <p:nvSpPr>
          <p:cNvPr id="13" name="Title 1">
            <a:extLst>
              <a:ext uri="{FF2B5EF4-FFF2-40B4-BE49-F238E27FC236}">
                <a16:creationId xmlns:a16="http://schemas.microsoft.com/office/drawing/2014/main" id="{CE1C7CBF-1403-5EA2-0966-757F2B49CA14}"/>
              </a:ext>
            </a:extLst>
          </p:cNvPr>
          <p:cNvSpPr>
            <a:spLocks noGrp="1"/>
          </p:cNvSpPr>
          <p:nvPr>
            <p:ph type="title"/>
          </p:nvPr>
        </p:nvSpPr>
        <p:spPr>
          <a:xfrm>
            <a:off x="592530" y="3389244"/>
            <a:ext cx="4855565" cy="2273189"/>
          </a:xfrm>
          <a:prstGeom prst="rect">
            <a:avLst/>
          </a:prstGeom>
        </p:spPr>
        <p:txBody>
          <a:bodyPr lIns="0" tIns="0" rIns="0" bIns="0" anchor="b"/>
          <a:lstStyle>
            <a:lvl1pPr>
              <a:defRPr lang="en-US" sz="5400" b="0" i="0" dirty="0">
                <a:solidFill>
                  <a:schemeClr val="accent1"/>
                </a:solidFill>
                <a:latin typeface="Montserrat Medium" pitchFamily="2" charset="77"/>
              </a:defRPr>
            </a:lvl1pPr>
          </a:lstStyle>
          <a:p>
            <a:pPr lvl="0">
              <a:lnSpc>
                <a:spcPct val="80000"/>
              </a:lnSpc>
            </a:pPr>
            <a:r>
              <a:rPr lang="en-US" b="0">
                <a:latin typeface="Montserrat Medium" pitchFamily="2" charset="77"/>
              </a:rPr>
              <a:t>Presentation Title with Image</a:t>
            </a:r>
          </a:p>
        </p:txBody>
      </p:sp>
      <p:sp>
        <p:nvSpPr>
          <p:cNvPr id="4" name="Text Placeholder 2">
            <a:extLst>
              <a:ext uri="{FF2B5EF4-FFF2-40B4-BE49-F238E27FC236}">
                <a16:creationId xmlns:a16="http://schemas.microsoft.com/office/drawing/2014/main" id="{8937762F-96A8-94E2-A10C-6BAD4637EDC1}"/>
              </a:ext>
            </a:extLst>
          </p:cNvPr>
          <p:cNvSpPr>
            <a:spLocks noGrp="1"/>
          </p:cNvSpPr>
          <p:nvPr>
            <p:ph type="body" sz="quarter" idx="12" hasCustomPrompt="1"/>
          </p:nvPr>
        </p:nvSpPr>
        <p:spPr>
          <a:xfrm>
            <a:off x="592138" y="5900738"/>
            <a:ext cx="4856162" cy="587375"/>
          </a:xfrm>
          <a:prstGeom prst="rect">
            <a:avLst/>
          </a:prstGeom>
        </p:spPr>
        <p:txBody>
          <a:bodyPr lIns="0" tIns="0" rIns="0" bIns="0"/>
          <a:lstStyle>
            <a:lvl1pPr marL="0" indent="0">
              <a:buNone/>
              <a:defRPr sz="1800">
                <a:solidFill>
                  <a:schemeClr val="tx1"/>
                </a:solidFill>
              </a:defRPr>
            </a:lvl1pPr>
            <a:lvl2pPr marL="228600" indent="0">
              <a:buNone/>
              <a:defRPr sz="1800"/>
            </a:lvl2pPr>
            <a:lvl3pPr marL="428625" indent="0">
              <a:buNone/>
              <a:defRPr sz="1800"/>
            </a:lvl3pPr>
            <a:lvl4pPr marL="639762" indent="0">
              <a:buNone/>
              <a:defRPr sz="1800"/>
            </a:lvl4pPr>
            <a:lvl5pPr marL="0" indent="0">
              <a:buFont typeface="Arial" panose="020B0604020202020204" pitchFamily="34" charset="0"/>
              <a:buNone/>
              <a:defRPr sz="1800"/>
            </a:lvl5pPr>
          </a:lstStyle>
          <a:p>
            <a:pPr lvl="0"/>
            <a:r>
              <a:rPr lang="en-US"/>
              <a:t>Subhead / Speaker Name</a:t>
            </a:r>
          </a:p>
        </p:txBody>
      </p:sp>
    </p:spTree>
    <p:extLst>
      <p:ext uri="{BB962C8B-B14F-4D97-AF65-F5344CB8AC3E}">
        <p14:creationId xmlns:p14="http://schemas.microsoft.com/office/powerpoint/2010/main" val="417806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97569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Lst>
  <p:hf hdr="0" dt="0"/>
  <p:txStyles>
    <p:titleStyle>
      <a:lvl1pPr algn="l" rtl="0" eaLnBrk="1" fontAlgn="base" hangingPunct="1">
        <a:lnSpc>
          <a:spcPct val="95000"/>
        </a:lnSpc>
        <a:spcBef>
          <a:spcPct val="0"/>
        </a:spcBef>
        <a:spcAft>
          <a:spcPct val="0"/>
        </a:spcAft>
        <a:defRPr sz="3200" kern="1200">
          <a:solidFill>
            <a:schemeClr val="accent1"/>
          </a:solidFill>
          <a:latin typeface="+mj-lt"/>
          <a:ea typeface="+mj-ea"/>
          <a:cs typeface="+mj-cs"/>
        </a:defRPr>
      </a:lvl1pPr>
      <a:lvl2pPr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2pPr>
      <a:lvl3pPr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3pPr>
      <a:lvl4pPr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4pPr>
      <a:lvl5pPr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5pPr>
      <a:lvl6pPr marL="457200"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6pPr>
      <a:lvl7pPr marL="914400"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7pPr>
      <a:lvl8pPr marL="1371600"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8pPr>
      <a:lvl9pPr marL="1828800"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9pPr>
    </p:titleStyle>
    <p:bodyStyle>
      <a:lvl1pPr marL="182563" indent="-182563" algn="l" rtl="0" eaLnBrk="1" fontAlgn="base" hangingPunct="1">
        <a:lnSpc>
          <a:spcPct val="95000"/>
        </a:lnSpc>
        <a:spcBef>
          <a:spcPts val="1000"/>
        </a:spcBef>
        <a:spcAft>
          <a:spcPct val="0"/>
        </a:spcAft>
        <a:buFont typeface="Montserrat" pitchFamily="2" charset="0"/>
        <a:buChar char="•"/>
        <a:defRPr sz="2000" kern="1200">
          <a:solidFill>
            <a:schemeClr val="tx1"/>
          </a:solidFill>
          <a:latin typeface="+mn-lt"/>
          <a:ea typeface="+mn-ea"/>
          <a:cs typeface="+mn-cs"/>
        </a:defRPr>
      </a:lvl1pPr>
      <a:lvl2pPr marL="411163" indent="-182563" algn="l" rtl="0" eaLnBrk="1" fontAlgn="base" hangingPunct="1">
        <a:lnSpc>
          <a:spcPct val="90000"/>
        </a:lnSpc>
        <a:spcBef>
          <a:spcPts val="500"/>
        </a:spcBef>
        <a:spcAft>
          <a:spcPct val="0"/>
        </a:spcAft>
        <a:buFont typeface="Montserrat" panose="00000500000000000000" pitchFamily="2" charset="0"/>
        <a:buChar char="–"/>
        <a:defRPr kern="1200">
          <a:solidFill>
            <a:schemeClr val="tx1"/>
          </a:solidFill>
          <a:latin typeface="+mn-lt"/>
          <a:ea typeface="+mn-ea"/>
          <a:cs typeface="+mn-cs"/>
        </a:defRPr>
      </a:lvl2pPr>
      <a:lvl3pPr marL="611188" indent="-182563" algn="l" rtl="0" eaLnBrk="1" fontAlgn="base" hangingPunct="1">
        <a:lnSpc>
          <a:spcPct val="90000"/>
        </a:lnSpc>
        <a:spcBef>
          <a:spcPts val="500"/>
        </a:spcBef>
        <a:spcAft>
          <a:spcPct val="0"/>
        </a:spcAft>
        <a:buFont typeface="Montserrat" pitchFamily="2" charset="0"/>
        <a:buChar char="•"/>
        <a:defRPr sz="1600" kern="1200">
          <a:solidFill>
            <a:schemeClr val="tx1"/>
          </a:solidFill>
          <a:latin typeface="+mn-lt"/>
          <a:ea typeface="+mn-ea"/>
          <a:cs typeface="+mn-cs"/>
        </a:defRPr>
      </a:lvl3pPr>
      <a:lvl4pPr marL="822325" indent="-182563" algn="l" rtl="0" eaLnBrk="1" fontAlgn="base" hangingPunct="1">
        <a:lnSpc>
          <a:spcPct val="90000"/>
        </a:lnSpc>
        <a:spcBef>
          <a:spcPts val="500"/>
        </a:spcBef>
        <a:spcAft>
          <a:spcPct val="0"/>
        </a:spcAft>
        <a:buFont typeface="Montserrat" panose="00000500000000000000" pitchFamily="2" charset="0"/>
        <a:buChar char="–"/>
        <a:defRPr sz="1400" kern="1200">
          <a:solidFill>
            <a:schemeClr val="tx1"/>
          </a:solidFill>
          <a:latin typeface="+mn-lt"/>
          <a:ea typeface="+mn-ea"/>
          <a:cs typeface="+mn-cs"/>
        </a:defRPr>
      </a:lvl4pPr>
      <a:lvl5pPr algn="l" rtl="0" eaLnBrk="1" fontAlgn="base" hangingPunct="1">
        <a:lnSpc>
          <a:spcPct val="90000"/>
        </a:lnSpc>
        <a:spcBef>
          <a:spcPts val="500"/>
        </a:spcBef>
        <a:spcAft>
          <a:spcPct val="0"/>
        </a:spcAft>
        <a:buFont typeface="Montserrat" pitchFamily="2" charset="0"/>
        <a:defRPr sz="1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Montserrat"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pos="360">
          <p15:clr>
            <a:srgbClr val="F26B43"/>
          </p15:clr>
        </p15:guide>
        <p15:guide id="3" pos="7320">
          <p15:clr>
            <a:srgbClr val="F26B43"/>
          </p15:clr>
        </p15:guide>
        <p15:guide id="4" orient="horz" pos="39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svg"/><Relationship Id="rId1" Type="http://schemas.openxmlformats.org/officeDocument/2006/relationships/slideLayout" Target="../slideLayouts/slideLayout1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slide" Target="slide16.xml"/><Relationship Id="rId9" Type="http://schemas.openxmlformats.org/officeDocument/2006/relationships/image" Target="../media/image22.png"/><Relationship Id="rId14" Type="http://schemas.openxmlformats.org/officeDocument/2006/relationships/image" Target="../media/image27.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svg"/><Relationship Id="rId18" Type="http://schemas.openxmlformats.org/officeDocument/2006/relationships/image" Target="../media/image76.png"/><Relationship Id="rId3" Type="http://schemas.openxmlformats.org/officeDocument/2006/relationships/image" Target="../media/image67.svg"/><Relationship Id="rId21" Type="http://schemas.openxmlformats.org/officeDocument/2006/relationships/image" Target="../media/image29.svg"/><Relationship Id="rId7" Type="http://schemas.openxmlformats.org/officeDocument/2006/relationships/image" Target="../media/image71.svg"/><Relationship Id="rId12" Type="http://schemas.openxmlformats.org/officeDocument/2006/relationships/image" Target="../media/image74.png"/><Relationship Id="rId17" Type="http://schemas.openxmlformats.org/officeDocument/2006/relationships/image" Target="../media/image53.svg"/><Relationship Id="rId2" Type="http://schemas.openxmlformats.org/officeDocument/2006/relationships/image" Target="../media/image66.png"/><Relationship Id="rId16" Type="http://schemas.openxmlformats.org/officeDocument/2006/relationships/image" Target="../media/image52.png"/><Relationship Id="rId20"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70.png"/><Relationship Id="rId11" Type="http://schemas.openxmlformats.org/officeDocument/2006/relationships/image" Target="../media/image23.svg"/><Relationship Id="rId5" Type="http://schemas.openxmlformats.org/officeDocument/2006/relationships/image" Target="../media/image69.svg"/><Relationship Id="rId15" Type="http://schemas.openxmlformats.org/officeDocument/2006/relationships/image" Target="../media/image33.svg"/><Relationship Id="rId23" Type="http://schemas.openxmlformats.org/officeDocument/2006/relationships/image" Target="../media/image79.svg"/><Relationship Id="rId10" Type="http://schemas.openxmlformats.org/officeDocument/2006/relationships/image" Target="../media/image22.png"/><Relationship Id="rId19" Type="http://schemas.openxmlformats.org/officeDocument/2006/relationships/image" Target="../media/image77.sv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32.png"/><Relationship Id="rId22" Type="http://schemas.openxmlformats.org/officeDocument/2006/relationships/image" Target="../media/image7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www.hipaajournal.com/healthcare-cybersecurity/"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3.svg"/><Relationship Id="rId3" Type="http://schemas.openxmlformats.org/officeDocument/2006/relationships/image" Target="../media/image19.svg"/><Relationship Id="rId7" Type="http://schemas.openxmlformats.org/officeDocument/2006/relationships/image" Target="../media/image35.svg"/><Relationship Id="rId12"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83.jpeg"/><Relationship Id="rId5" Type="http://schemas.openxmlformats.org/officeDocument/2006/relationships/hyperlink" Target="https://business.comcast.com/community/browse-all/details/sdn-powering-the-next-generation-of-healthcare-networks" TargetMode="External"/><Relationship Id="rId4" Type="http://schemas.openxmlformats.org/officeDocument/2006/relationships/hyperlink" Target="https://business.comcast.com/community/browse-all/details/creating-the-tech-teams-of-tomorro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4.emf"/><Relationship Id="rId7" Type="http://schemas.openxmlformats.org/officeDocument/2006/relationships/image" Target="../media/image88.sv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emf"/><Relationship Id="rId4" Type="http://schemas.openxmlformats.org/officeDocument/2006/relationships/image" Target="../media/image85.emf"/></Relationships>
</file>

<file path=ppt/slides/_rels/slide22.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89.png"/><Relationship Id="rId7" Type="http://schemas.openxmlformats.org/officeDocument/2006/relationships/image" Target="../media/image93.em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92.emf"/><Relationship Id="rId11" Type="http://schemas.openxmlformats.org/officeDocument/2006/relationships/image" Target="../media/image3.svg"/><Relationship Id="rId5" Type="http://schemas.openxmlformats.org/officeDocument/2006/relationships/image" Target="../media/image91.emf"/><Relationship Id="rId10" Type="http://schemas.openxmlformats.org/officeDocument/2006/relationships/image" Target="../media/image2.png"/><Relationship Id="rId4" Type="http://schemas.openxmlformats.org/officeDocument/2006/relationships/image" Target="../media/image90.emf"/><Relationship Id="rId9" Type="http://schemas.openxmlformats.org/officeDocument/2006/relationships/image" Target="../media/image95.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3.sv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8.svg"/><Relationship Id="rId2" Type="http://schemas.openxmlformats.org/officeDocument/2006/relationships/image" Target="../media/image102.emf"/><Relationship Id="rId16"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06.emf"/><Relationship Id="rId11" Type="http://schemas.openxmlformats.org/officeDocument/2006/relationships/image" Target="../media/image111.svg"/><Relationship Id="rId5" Type="http://schemas.openxmlformats.org/officeDocument/2006/relationships/image" Target="../media/image105.emf"/><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svg"/><Relationship Id="rId9" Type="http://schemas.openxmlformats.org/officeDocument/2006/relationships/image" Target="../media/image109.emf"/><Relationship Id="rId14" Type="http://schemas.openxmlformats.org/officeDocument/2006/relationships/image" Target="../media/image114.emf"/></Relationships>
</file>

<file path=ppt/slides/_rels/slide27.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120.tiff"/><Relationship Id="rId13" Type="http://schemas.openxmlformats.org/officeDocument/2006/relationships/image" Target="../media/image125.png"/><Relationship Id="rId3" Type="http://schemas.openxmlformats.org/officeDocument/2006/relationships/image" Target="../media/image9.png"/><Relationship Id="rId7" Type="http://schemas.openxmlformats.org/officeDocument/2006/relationships/image" Target="../media/image119.tiff"/><Relationship Id="rId12" Type="http://schemas.openxmlformats.org/officeDocument/2006/relationships/image" Target="../media/image124.sv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18.tiff"/><Relationship Id="rId11" Type="http://schemas.openxmlformats.org/officeDocument/2006/relationships/image" Target="../media/image123.png"/><Relationship Id="rId5" Type="http://schemas.microsoft.com/office/2007/relationships/hdphoto" Target="../media/hdphoto1.wdp"/><Relationship Id="rId10" Type="http://schemas.openxmlformats.org/officeDocument/2006/relationships/image" Target="../media/image122.svg"/><Relationship Id="rId4" Type="http://schemas.openxmlformats.org/officeDocument/2006/relationships/image" Target="../media/image117.png"/><Relationship Id="rId9" Type="http://schemas.openxmlformats.org/officeDocument/2006/relationships/image" Target="../media/image121.png"/><Relationship Id="rId14" Type="http://schemas.openxmlformats.org/officeDocument/2006/relationships/image" Target="../media/image126.svg"/></Relationships>
</file>

<file path=ppt/slides/_rels/slide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28.png"/><Relationship Id="rId18" Type="http://schemas.openxmlformats.org/officeDocument/2006/relationships/image" Target="../media/image51.sv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50.png"/><Relationship Id="rId2" Type="http://schemas.openxmlformats.org/officeDocument/2006/relationships/notesSlide" Target="../notesSlides/notesSlide2.xml"/><Relationship Id="rId16" Type="http://schemas.openxmlformats.org/officeDocument/2006/relationships/image" Target="../media/image49.svg"/><Relationship Id="rId20" Type="http://schemas.openxmlformats.org/officeDocument/2006/relationships/image" Target="../media/image3.svg"/><Relationship Id="rId1" Type="http://schemas.openxmlformats.org/officeDocument/2006/relationships/slideLayout" Target="../slideLayouts/slideLayout3.xml"/><Relationship Id="rId6" Type="http://schemas.openxmlformats.org/officeDocument/2006/relationships/image" Target="../media/image19.svg"/><Relationship Id="rId11" Type="http://schemas.openxmlformats.org/officeDocument/2006/relationships/image" Target="../media/image46.png"/><Relationship Id="rId5" Type="http://schemas.openxmlformats.org/officeDocument/2006/relationships/image" Target="../media/image18.png"/><Relationship Id="rId15" Type="http://schemas.openxmlformats.org/officeDocument/2006/relationships/image" Target="../media/image48.png"/><Relationship Id="rId10" Type="http://schemas.openxmlformats.org/officeDocument/2006/relationships/image" Target="../media/image45.svg"/><Relationship Id="rId19" Type="http://schemas.openxmlformats.org/officeDocument/2006/relationships/image" Target="../media/image2.png"/><Relationship Id="rId4" Type="http://schemas.openxmlformats.org/officeDocument/2006/relationships/image" Target="../media/image41.svg"/><Relationship Id="rId9" Type="http://schemas.openxmlformats.org/officeDocument/2006/relationships/image" Target="../media/image44.png"/><Relationship Id="rId14" Type="http://schemas.openxmlformats.org/officeDocument/2006/relationships/image" Target="../media/image29.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38.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39.svg"/></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7.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55804AA6-0540-9760-792A-5F8B97D337AA}"/>
              </a:ext>
            </a:extLst>
          </p:cNvPr>
          <p:cNvGrpSpPr/>
          <p:nvPr/>
        </p:nvGrpSpPr>
        <p:grpSpPr>
          <a:xfrm>
            <a:off x="333413" y="1251284"/>
            <a:ext cx="6909629" cy="5097249"/>
            <a:chOff x="333413" y="1251284"/>
            <a:chExt cx="6909629" cy="5097249"/>
          </a:xfrm>
        </p:grpSpPr>
        <p:pic>
          <p:nvPicPr>
            <p:cNvPr id="2" name="Picture 1" descr="A diagram of a medical center&#10;&#10;Description automatically generated">
              <a:extLst>
                <a:ext uri="{FF2B5EF4-FFF2-40B4-BE49-F238E27FC236}">
                  <a16:creationId xmlns:a16="http://schemas.microsoft.com/office/drawing/2014/main" id="{1E8F9618-1AC7-35F2-45B2-0B1C08B37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13" y="1251284"/>
              <a:ext cx="6909629" cy="5006082"/>
            </a:xfrm>
            <a:prstGeom prst="rect">
              <a:avLst/>
            </a:prstGeom>
          </p:spPr>
        </p:pic>
        <p:sp>
          <p:nvSpPr>
            <p:cNvPr id="40" name="Oval 39">
              <a:extLst>
                <a:ext uri="{FF2B5EF4-FFF2-40B4-BE49-F238E27FC236}">
                  <a16:creationId xmlns:a16="http://schemas.microsoft.com/office/drawing/2014/main" id="{3DF2D5F9-C7F4-74C7-9364-DC1B692ED012}"/>
                </a:ext>
              </a:extLst>
            </p:cNvPr>
            <p:cNvSpPr/>
            <p:nvPr/>
          </p:nvSpPr>
          <p:spPr>
            <a:xfrm>
              <a:off x="5205928" y="5652793"/>
              <a:ext cx="350170" cy="35016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1" name="Oval 40">
              <a:extLst>
                <a:ext uri="{FF2B5EF4-FFF2-40B4-BE49-F238E27FC236}">
                  <a16:creationId xmlns:a16="http://schemas.microsoft.com/office/drawing/2014/main" id="{196E10FE-6070-E41A-DE4F-DC6F2CEB9CE4}"/>
                </a:ext>
              </a:extLst>
            </p:cNvPr>
            <p:cNvSpPr/>
            <p:nvPr/>
          </p:nvSpPr>
          <p:spPr>
            <a:xfrm>
              <a:off x="811267" y="5677210"/>
              <a:ext cx="350170" cy="35016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2" name="Oval 41">
              <a:extLst>
                <a:ext uri="{FF2B5EF4-FFF2-40B4-BE49-F238E27FC236}">
                  <a16:creationId xmlns:a16="http://schemas.microsoft.com/office/drawing/2014/main" id="{55F5CCF6-2171-15A7-FF54-EB2386B2C676}"/>
                </a:ext>
              </a:extLst>
            </p:cNvPr>
            <p:cNvSpPr/>
            <p:nvPr/>
          </p:nvSpPr>
          <p:spPr>
            <a:xfrm>
              <a:off x="811267" y="5998365"/>
              <a:ext cx="350170" cy="35016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3" name="Oval 42">
              <a:extLst>
                <a:ext uri="{FF2B5EF4-FFF2-40B4-BE49-F238E27FC236}">
                  <a16:creationId xmlns:a16="http://schemas.microsoft.com/office/drawing/2014/main" id="{5F9B4637-9591-087A-1A93-ABEFCA3FC6C3}"/>
                </a:ext>
              </a:extLst>
            </p:cNvPr>
            <p:cNvSpPr/>
            <p:nvPr/>
          </p:nvSpPr>
          <p:spPr>
            <a:xfrm>
              <a:off x="396442" y="2643164"/>
              <a:ext cx="350170" cy="35016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4" name="Oval 43">
              <a:extLst>
                <a:ext uri="{FF2B5EF4-FFF2-40B4-BE49-F238E27FC236}">
                  <a16:creationId xmlns:a16="http://schemas.microsoft.com/office/drawing/2014/main" id="{D2978E19-0C25-80DD-5A4E-F9A82E8690D3}"/>
                </a:ext>
              </a:extLst>
            </p:cNvPr>
            <p:cNvSpPr/>
            <p:nvPr/>
          </p:nvSpPr>
          <p:spPr>
            <a:xfrm>
              <a:off x="811267" y="1666920"/>
              <a:ext cx="350170" cy="35016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0A514627-8F09-1BFD-6DB0-CB04B016384B}"/>
                </a:ext>
              </a:extLst>
            </p:cNvPr>
            <p:cNvSpPr/>
            <p:nvPr/>
          </p:nvSpPr>
          <p:spPr>
            <a:xfrm>
              <a:off x="4716414" y="1695730"/>
              <a:ext cx="350170" cy="35016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 name="Rectangle 4">
            <a:hlinkClick r:id="rId4" action="ppaction://hlinksldjump"/>
            <a:extLst>
              <a:ext uri="{FF2B5EF4-FFF2-40B4-BE49-F238E27FC236}">
                <a16:creationId xmlns:a16="http://schemas.microsoft.com/office/drawing/2014/main" id="{83443ADC-1807-7D69-17A4-1912A4F02345}"/>
              </a:ext>
            </a:extLst>
          </p:cNvPr>
          <p:cNvSpPr/>
          <p:nvPr/>
        </p:nvSpPr>
        <p:spPr>
          <a:xfrm>
            <a:off x="1221325" y="5958469"/>
            <a:ext cx="2566903" cy="524108"/>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a:ea typeface="+mn-ea"/>
              <a:cs typeface="+mn-cs"/>
            </a:endParaRPr>
          </a:p>
        </p:txBody>
      </p:sp>
      <p:sp>
        <p:nvSpPr>
          <p:cNvPr id="15" name="Title 1">
            <a:extLst>
              <a:ext uri="{FF2B5EF4-FFF2-40B4-BE49-F238E27FC236}">
                <a16:creationId xmlns:a16="http://schemas.microsoft.com/office/drawing/2014/main" id="{1514A292-3218-7F01-AF06-51A0C0036C5E}"/>
              </a:ext>
            </a:extLst>
          </p:cNvPr>
          <p:cNvSpPr>
            <a:spLocks noGrp="1"/>
          </p:cNvSpPr>
          <p:nvPr>
            <p:ph type="title"/>
          </p:nvPr>
        </p:nvSpPr>
        <p:spPr/>
        <p:txBody>
          <a:bodyPr/>
          <a:lstStyle/>
          <a:p>
            <a:r>
              <a:rPr lang="en-US"/>
              <a:t>How Do You Imagine…the Future of Healthcare?</a:t>
            </a:r>
          </a:p>
        </p:txBody>
      </p:sp>
      <p:sp>
        <p:nvSpPr>
          <p:cNvPr id="3" name="Rounded Rectangle 2">
            <a:extLst>
              <a:ext uri="{FF2B5EF4-FFF2-40B4-BE49-F238E27FC236}">
                <a16:creationId xmlns:a16="http://schemas.microsoft.com/office/drawing/2014/main" id="{BC8719FE-AFA8-3B01-04C9-DDDA4EFF0A0C}"/>
              </a:ext>
            </a:extLst>
          </p:cNvPr>
          <p:cNvSpPr/>
          <p:nvPr/>
        </p:nvSpPr>
        <p:spPr>
          <a:xfrm>
            <a:off x="7355768" y="1365906"/>
            <a:ext cx="4603621" cy="4585299"/>
          </a:xfrm>
          <a:prstGeom prst="roundRect">
            <a:avLst>
              <a:gd name="adj" fmla="val 3323"/>
            </a:avLst>
          </a:prstGeom>
          <a:solidFill>
            <a:srgbClr val="E8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ame Side Corner Rectangle 3">
            <a:extLst>
              <a:ext uri="{FF2B5EF4-FFF2-40B4-BE49-F238E27FC236}">
                <a16:creationId xmlns:a16="http://schemas.microsoft.com/office/drawing/2014/main" id="{1C705219-5818-0524-5CF2-F6FBED1912E6}"/>
              </a:ext>
            </a:extLst>
          </p:cNvPr>
          <p:cNvSpPr/>
          <p:nvPr/>
        </p:nvSpPr>
        <p:spPr>
          <a:xfrm>
            <a:off x="9468853" y="901943"/>
            <a:ext cx="2490536" cy="463963"/>
          </a:xfrm>
          <a:prstGeom prst="round2SameRect">
            <a:avLst>
              <a:gd name="adj1" fmla="val 34401"/>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C1829D4-4936-3437-226D-15F8A55CDF02}"/>
              </a:ext>
            </a:extLst>
          </p:cNvPr>
          <p:cNvSpPr/>
          <p:nvPr/>
        </p:nvSpPr>
        <p:spPr>
          <a:xfrm>
            <a:off x="9685421" y="1365906"/>
            <a:ext cx="2273968" cy="1547735"/>
          </a:xfrm>
          <a:prstGeom prst="roundRect">
            <a:avLst>
              <a:gd name="adj" fmla="val 0"/>
            </a:avLst>
          </a:prstGeom>
          <a:solidFill>
            <a:srgbClr val="E8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93E3941-DC8B-BFAB-A94C-D93778A37276}"/>
              </a:ext>
            </a:extLst>
          </p:cNvPr>
          <p:cNvSpPr txBox="1"/>
          <p:nvPr/>
        </p:nvSpPr>
        <p:spPr>
          <a:xfrm>
            <a:off x="9216189" y="1021786"/>
            <a:ext cx="2995863" cy="310822"/>
          </a:xfrm>
          <a:prstGeom prst="rect">
            <a:avLst/>
          </a:prstGeom>
          <a:noFill/>
        </p:spPr>
        <p:txBody>
          <a:bodyPr wrap="square" lIns="0" tIns="0" rIns="0" bIns="0" rtlCol="0">
            <a:noAutofit/>
          </a:bodyPr>
          <a:lstStyle/>
          <a:p>
            <a:pPr algn="ctr"/>
            <a:r>
              <a:rPr lang="en-US" sz="1600" b="1">
                <a:solidFill>
                  <a:schemeClr val="bg1"/>
                </a:solidFill>
              </a:rPr>
              <a:t>SOLUTIONS KEY</a:t>
            </a:r>
          </a:p>
        </p:txBody>
      </p:sp>
      <p:pic>
        <p:nvPicPr>
          <p:cNvPr id="26" name="Graphic 25">
            <a:extLst>
              <a:ext uri="{FF2B5EF4-FFF2-40B4-BE49-F238E27FC236}">
                <a16:creationId xmlns:a16="http://schemas.microsoft.com/office/drawing/2014/main" id="{B7CEBD9D-27E4-C0CE-798C-084741178D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18980" y="5697826"/>
            <a:ext cx="198916" cy="246655"/>
          </a:xfrm>
          <a:prstGeom prst="rect">
            <a:avLst/>
          </a:prstGeom>
        </p:spPr>
      </p:pic>
      <p:pic>
        <p:nvPicPr>
          <p:cNvPr id="27" name="Graphic 26">
            <a:extLst>
              <a:ext uri="{FF2B5EF4-FFF2-40B4-BE49-F238E27FC236}">
                <a16:creationId xmlns:a16="http://schemas.microsoft.com/office/drawing/2014/main" id="{4295CDFE-B186-A34C-1E5C-D32F7E52BB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36480" y="1729969"/>
            <a:ext cx="219471" cy="196369"/>
          </a:xfrm>
          <a:prstGeom prst="rect">
            <a:avLst/>
          </a:prstGeom>
        </p:spPr>
      </p:pic>
      <p:pic>
        <p:nvPicPr>
          <p:cNvPr id="28" name="Graphic 27">
            <a:extLst>
              <a:ext uri="{FF2B5EF4-FFF2-40B4-BE49-F238E27FC236}">
                <a16:creationId xmlns:a16="http://schemas.microsoft.com/office/drawing/2014/main" id="{3DC85084-2306-B765-4649-16AF7489EC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3816" y="6082852"/>
            <a:ext cx="210750" cy="158063"/>
          </a:xfrm>
          <a:prstGeom prst="rect">
            <a:avLst/>
          </a:prstGeom>
        </p:spPr>
      </p:pic>
      <p:pic>
        <p:nvPicPr>
          <p:cNvPr id="29" name="Graphic 28">
            <a:extLst>
              <a:ext uri="{FF2B5EF4-FFF2-40B4-BE49-F238E27FC236}">
                <a16:creationId xmlns:a16="http://schemas.microsoft.com/office/drawing/2014/main" id="{461B36CD-749E-CD48-3598-AFE742E661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4065" y="2722856"/>
            <a:ext cx="190785" cy="190785"/>
          </a:xfrm>
          <a:prstGeom prst="rect">
            <a:avLst/>
          </a:prstGeom>
        </p:spPr>
      </p:pic>
      <p:pic>
        <p:nvPicPr>
          <p:cNvPr id="30" name="Graphic 29">
            <a:extLst>
              <a:ext uri="{FF2B5EF4-FFF2-40B4-BE49-F238E27FC236}">
                <a16:creationId xmlns:a16="http://schemas.microsoft.com/office/drawing/2014/main" id="{CB4989E9-4ECE-A6CB-EF70-69979301C2E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9919" y="5728688"/>
            <a:ext cx="198916" cy="222517"/>
          </a:xfrm>
          <a:prstGeom prst="rect">
            <a:avLst/>
          </a:prstGeom>
        </p:spPr>
      </p:pic>
      <p:pic>
        <p:nvPicPr>
          <p:cNvPr id="31" name="Graphic 30">
            <a:extLst>
              <a:ext uri="{FF2B5EF4-FFF2-40B4-BE49-F238E27FC236}">
                <a16:creationId xmlns:a16="http://schemas.microsoft.com/office/drawing/2014/main" id="{C89ED69B-01B6-2980-D4FA-0A239299A1C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9951" y="1757671"/>
            <a:ext cx="179376" cy="168667"/>
          </a:xfrm>
          <a:prstGeom prst="rect">
            <a:avLst/>
          </a:prstGeom>
        </p:spPr>
      </p:pic>
      <p:grpSp>
        <p:nvGrpSpPr>
          <p:cNvPr id="39" name="Group 38">
            <a:extLst>
              <a:ext uri="{FF2B5EF4-FFF2-40B4-BE49-F238E27FC236}">
                <a16:creationId xmlns:a16="http://schemas.microsoft.com/office/drawing/2014/main" id="{16FEC304-3D04-E179-449D-16F8537F2AA0}"/>
              </a:ext>
            </a:extLst>
          </p:cNvPr>
          <p:cNvGrpSpPr/>
          <p:nvPr/>
        </p:nvGrpSpPr>
        <p:grpSpPr>
          <a:xfrm>
            <a:off x="7453218" y="1532112"/>
            <a:ext cx="4348374" cy="4159222"/>
            <a:chOff x="7453218" y="1532112"/>
            <a:chExt cx="4348374" cy="4159222"/>
          </a:xfrm>
        </p:grpSpPr>
        <p:pic>
          <p:nvPicPr>
            <p:cNvPr id="19" name="Picture 18" descr="A close-up of a screen&#10;&#10;Description automatically generated">
              <a:extLst>
                <a:ext uri="{FF2B5EF4-FFF2-40B4-BE49-F238E27FC236}">
                  <a16:creationId xmlns:a16="http://schemas.microsoft.com/office/drawing/2014/main" id="{B65DFD7D-F0E7-6ACF-B40B-0D46BA2D25F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53218" y="1532112"/>
              <a:ext cx="4289460" cy="2152979"/>
            </a:xfrm>
            <a:prstGeom prst="rect">
              <a:avLst/>
            </a:prstGeom>
            <a:solidFill>
              <a:schemeClr val="accent5">
                <a:lumMod val="20000"/>
                <a:lumOff val="80000"/>
              </a:schemeClr>
            </a:solidFill>
            <a:ln>
              <a:noFill/>
            </a:ln>
          </p:spPr>
        </p:pic>
        <p:pic>
          <p:nvPicPr>
            <p:cNvPr id="25" name="Picture 24" descr="A close-up of a computer screen&#10;&#10;Description automatically generated">
              <a:extLst>
                <a:ext uri="{FF2B5EF4-FFF2-40B4-BE49-F238E27FC236}">
                  <a16:creationId xmlns:a16="http://schemas.microsoft.com/office/drawing/2014/main" id="{01E0BFD1-D563-0F78-2A1B-E97F1A9B6B3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95634" y="3637343"/>
              <a:ext cx="4305958" cy="2053991"/>
            </a:xfrm>
            <a:prstGeom prst="rect">
              <a:avLst/>
            </a:prstGeom>
            <a:solidFill>
              <a:schemeClr val="accent5">
                <a:lumMod val="20000"/>
                <a:lumOff val="80000"/>
              </a:schemeClr>
            </a:solidFill>
            <a:ln>
              <a:noFill/>
            </a:ln>
          </p:spPr>
        </p:pic>
        <p:sp>
          <p:nvSpPr>
            <p:cNvPr id="33" name="Oval 32">
              <a:extLst>
                <a:ext uri="{FF2B5EF4-FFF2-40B4-BE49-F238E27FC236}">
                  <a16:creationId xmlns:a16="http://schemas.microsoft.com/office/drawing/2014/main" id="{62CC8187-5B9F-C157-913C-01B0FC668482}"/>
                </a:ext>
              </a:extLst>
            </p:cNvPr>
            <p:cNvSpPr/>
            <p:nvPr/>
          </p:nvSpPr>
          <p:spPr>
            <a:xfrm>
              <a:off x="7575493" y="1695730"/>
              <a:ext cx="350170" cy="35016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4230FE6-6A14-35E2-084B-A584CFEC6C5F}"/>
                </a:ext>
              </a:extLst>
            </p:cNvPr>
            <p:cNvSpPr/>
            <p:nvPr/>
          </p:nvSpPr>
          <p:spPr>
            <a:xfrm>
              <a:off x="7575493" y="2288661"/>
              <a:ext cx="350170" cy="35016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5" name="Oval 34">
              <a:extLst>
                <a:ext uri="{FF2B5EF4-FFF2-40B4-BE49-F238E27FC236}">
                  <a16:creationId xmlns:a16="http://schemas.microsoft.com/office/drawing/2014/main" id="{A0FE7480-9EE6-8CC8-52A7-E8FA6E610E27}"/>
                </a:ext>
              </a:extLst>
            </p:cNvPr>
            <p:cNvSpPr/>
            <p:nvPr/>
          </p:nvSpPr>
          <p:spPr>
            <a:xfrm>
              <a:off x="7575493" y="2893499"/>
              <a:ext cx="350170" cy="35016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6" name="Oval 35">
              <a:extLst>
                <a:ext uri="{FF2B5EF4-FFF2-40B4-BE49-F238E27FC236}">
                  <a16:creationId xmlns:a16="http://schemas.microsoft.com/office/drawing/2014/main" id="{4971AFF5-7BA2-EFFD-5991-A54E5E422367}"/>
                </a:ext>
              </a:extLst>
            </p:cNvPr>
            <p:cNvSpPr/>
            <p:nvPr/>
          </p:nvSpPr>
          <p:spPr>
            <a:xfrm>
              <a:off x="7575493" y="3745987"/>
              <a:ext cx="350170" cy="35016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7" name="Oval 36">
              <a:extLst>
                <a:ext uri="{FF2B5EF4-FFF2-40B4-BE49-F238E27FC236}">
                  <a16:creationId xmlns:a16="http://schemas.microsoft.com/office/drawing/2014/main" id="{28420505-BEAC-0BC7-C773-E41CF517168E}"/>
                </a:ext>
              </a:extLst>
            </p:cNvPr>
            <p:cNvSpPr/>
            <p:nvPr/>
          </p:nvSpPr>
          <p:spPr>
            <a:xfrm>
              <a:off x="7575493" y="4369874"/>
              <a:ext cx="350170" cy="35016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8" name="Oval 37">
              <a:extLst>
                <a:ext uri="{FF2B5EF4-FFF2-40B4-BE49-F238E27FC236}">
                  <a16:creationId xmlns:a16="http://schemas.microsoft.com/office/drawing/2014/main" id="{1D4414D3-8A3A-DCBD-29E0-3E81AA584588}"/>
                </a:ext>
              </a:extLst>
            </p:cNvPr>
            <p:cNvSpPr/>
            <p:nvPr/>
          </p:nvSpPr>
          <p:spPr>
            <a:xfrm>
              <a:off x="7575493" y="4965186"/>
              <a:ext cx="350170" cy="35016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grpSp>
      <p:grpSp>
        <p:nvGrpSpPr>
          <p:cNvPr id="32" name="Group 31">
            <a:extLst>
              <a:ext uri="{FF2B5EF4-FFF2-40B4-BE49-F238E27FC236}">
                <a16:creationId xmlns:a16="http://schemas.microsoft.com/office/drawing/2014/main" id="{E789AAD9-D1C7-C8C8-DDEC-74EE7E1063F1}"/>
              </a:ext>
            </a:extLst>
          </p:cNvPr>
          <p:cNvGrpSpPr/>
          <p:nvPr/>
        </p:nvGrpSpPr>
        <p:grpSpPr>
          <a:xfrm>
            <a:off x="7618266" y="1751376"/>
            <a:ext cx="264623" cy="3494539"/>
            <a:chOff x="7365179" y="1751376"/>
            <a:chExt cx="264623" cy="3494539"/>
          </a:xfrm>
        </p:grpSpPr>
        <p:pic>
          <p:nvPicPr>
            <p:cNvPr id="8" name="Graphic 7">
              <a:extLst>
                <a:ext uri="{FF2B5EF4-FFF2-40B4-BE49-F238E27FC236}">
                  <a16:creationId xmlns:a16="http://schemas.microsoft.com/office/drawing/2014/main" id="{5C3C1462-FF53-50A2-7348-F8267F8627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97658" y="3803135"/>
              <a:ext cx="199328" cy="247166"/>
            </a:xfrm>
            <a:prstGeom prst="rect">
              <a:avLst/>
            </a:prstGeom>
          </p:spPr>
        </p:pic>
        <p:pic>
          <p:nvPicPr>
            <p:cNvPr id="9" name="Graphic 8">
              <a:extLst>
                <a:ext uri="{FF2B5EF4-FFF2-40B4-BE49-F238E27FC236}">
                  <a16:creationId xmlns:a16="http://schemas.microsoft.com/office/drawing/2014/main" id="{E963E5F5-1B8A-B5A7-4F08-A366AF3507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84656" y="1751376"/>
              <a:ext cx="230646" cy="206368"/>
            </a:xfrm>
            <a:prstGeom prst="rect">
              <a:avLst/>
            </a:prstGeom>
          </p:spPr>
        </p:pic>
        <p:pic>
          <p:nvPicPr>
            <p:cNvPr id="10" name="Graphic 9">
              <a:extLst>
                <a:ext uri="{FF2B5EF4-FFF2-40B4-BE49-F238E27FC236}">
                  <a16:creationId xmlns:a16="http://schemas.microsoft.com/office/drawing/2014/main" id="{F11851AC-7B1C-FF08-9762-4898146926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65179" y="5050233"/>
              <a:ext cx="260909" cy="195682"/>
            </a:xfrm>
            <a:prstGeom prst="rect">
              <a:avLst/>
            </a:prstGeom>
          </p:spPr>
        </p:pic>
        <p:pic>
          <p:nvPicPr>
            <p:cNvPr id="12" name="Graphic 11">
              <a:extLst>
                <a:ext uri="{FF2B5EF4-FFF2-40B4-BE49-F238E27FC236}">
                  <a16:creationId xmlns:a16="http://schemas.microsoft.com/office/drawing/2014/main" id="{5913520B-F4DE-619C-C914-B7ABAE59164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91734" y="2360110"/>
              <a:ext cx="219471" cy="206368"/>
            </a:xfrm>
            <a:prstGeom prst="rect">
              <a:avLst/>
            </a:prstGeom>
          </p:spPr>
        </p:pic>
        <p:pic>
          <p:nvPicPr>
            <p:cNvPr id="14" name="Graphic 13">
              <a:extLst>
                <a:ext uri="{FF2B5EF4-FFF2-40B4-BE49-F238E27FC236}">
                  <a16:creationId xmlns:a16="http://schemas.microsoft.com/office/drawing/2014/main" id="{B98C8902-2F9C-F449-9E37-7A13794506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77513" y="4421217"/>
              <a:ext cx="243813" cy="243813"/>
            </a:xfrm>
            <a:prstGeom prst="rect">
              <a:avLst/>
            </a:prstGeom>
          </p:spPr>
        </p:pic>
        <p:pic>
          <p:nvPicPr>
            <p:cNvPr id="24" name="Graphic 23">
              <a:extLst>
                <a:ext uri="{FF2B5EF4-FFF2-40B4-BE49-F238E27FC236}">
                  <a16:creationId xmlns:a16="http://schemas.microsoft.com/office/drawing/2014/main" id="{F8EAFC49-AD90-F686-935B-E73B9A3F39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70833" y="2923349"/>
              <a:ext cx="258969" cy="289695"/>
            </a:xfrm>
            <a:prstGeom prst="rect">
              <a:avLst/>
            </a:prstGeom>
          </p:spPr>
        </p:pic>
      </p:grpSp>
    </p:spTree>
    <p:extLst>
      <p:ext uri="{BB962C8B-B14F-4D97-AF65-F5344CB8AC3E}">
        <p14:creationId xmlns:p14="http://schemas.microsoft.com/office/powerpoint/2010/main" val="10585830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69EC3-80D1-4BF0-9396-8E6B2EE72E5F}"/>
              </a:ext>
            </a:extLst>
          </p:cNvPr>
          <p:cNvSpPr>
            <a:spLocks noGrp="1"/>
          </p:cNvSpPr>
          <p:nvPr>
            <p:ph type="title"/>
          </p:nvPr>
        </p:nvSpPr>
        <p:spPr/>
        <p:txBody>
          <a:bodyPr/>
          <a:lstStyle/>
          <a:p>
            <a:r>
              <a:rPr lang="en-US">
                <a:latin typeface="Montserrat"/>
              </a:rPr>
              <a:t>What We Stand For &amp; Deliver</a:t>
            </a:r>
            <a:endParaRPr lang="en-US"/>
          </a:p>
        </p:txBody>
      </p:sp>
      <p:sp>
        <p:nvSpPr>
          <p:cNvPr id="5" name="Rounded Rectangle 4">
            <a:extLst>
              <a:ext uri="{FF2B5EF4-FFF2-40B4-BE49-F238E27FC236}">
                <a16:creationId xmlns:a16="http://schemas.microsoft.com/office/drawing/2014/main" id="{106B668C-C258-1660-04D6-27A382AFFBA9}"/>
              </a:ext>
            </a:extLst>
          </p:cNvPr>
          <p:cNvSpPr/>
          <p:nvPr/>
        </p:nvSpPr>
        <p:spPr>
          <a:xfrm>
            <a:off x="582716" y="4880920"/>
            <a:ext cx="11037786" cy="960043"/>
          </a:xfrm>
          <a:prstGeom prst="roundRect">
            <a:avLst>
              <a:gd name="adj" fmla="val 410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D9E44B2-6E5C-35B5-8231-CD42C03676C0}"/>
              </a:ext>
            </a:extLst>
          </p:cNvPr>
          <p:cNvSpPr txBox="1"/>
          <p:nvPr/>
        </p:nvSpPr>
        <p:spPr>
          <a:xfrm>
            <a:off x="843889" y="3493514"/>
            <a:ext cx="10504223" cy="800219"/>
          </a:xfrm>
          <a:prstGeom prst="roundRect">
            <a:avLst/>
          </a:prstGeom>
          <a:solidFill>
            <a:schemeClr val="accent1"/>
          </a:solidFill>
          <a:ln>
            <a:noFill/>
          </a:ln>
        </p:spPr>
        <p:txBody>
          <a:bodyPr wrap="square" lIns="182880" tIns="182880" rIns="182880" bIns="182880" rtlCol="0" anchor="ctr">
            <a:noAutofit/>
          </a:bodyPr>
          <a:lstStyle/>
          <a:p>
            <a:pPr algn="ctr"/>
            <a:r>
              <a:rPr lang="en-US" sz="1400" b="1">
                <a:solidFill>
                  <a:schemeClr val="bg2"/>
                </a:solidFill>
              </a:rPr>
              <a:t>Experience</a:t>
            </a:r>
          </a:p>
          <a:p>
            <a:pPr algn="ctr"/>
            <a:endParaRPr lang="en-US" sz="500">
              <a:solidFill>
                <a:schemeClr val="bg2"/>
              </a:solidFill>
            </a:endParaRPr>
          </a:p>
          <a:p>
            <a:pPr algn="ctr"/>
            <a:r>
              <a:rPr lang="en-US" sz="1100">
                <a:solidFill>
                  <a:schemeClr val="bg2"/>
                </a:solidFill>
              </a:rPr>
              <a:t>Managed solutions for businesses of all sizes + centralized digital experience and AIOps for unified visibility and efficient solution management</a:t>
            </a:r>
          </a:p>
        </p:txBody>
      </p:sp>
      <p:sp>
        <p:nvSpPr>
          <p:cNvPr id="17" name="TextBox 16">
            <a:extLst>
              <a:ext uri="{FF2B5EF4-FFF2-40B4-BE49-F238E27FC236}">
                <a16:creationId xmlns:a16="http://schemas.microsoft.com/office/drawing/2014/main" id="{B090318B-76D6-D0D3-008E-B32AFD56E7D2}"/>
              </a:ext>
            </a:extLst>
          </p:cNvPr>
          <p:cNvSpPr txBox="1"/>
          <p:nvPr/>
        </p:nvSpPr>
        <p:spPr>
          <a:xfrm>
            <a:off x="916070" y="1117977"/>
            <a:ext cx="10359861" cy="369332"/>
          </a:xfrm>
          <a:prstGeom prst="rect">
            <a:avLst/>
          </a:prstGeom>
          <a:noFill/>
          <a:ln>
            <a:noFill/>
          </a:ln>
        </p:spPr>
        <p:txBody>
          <a:bodyPr wrap="square">
            <a:spAutoFit/>
          </a:bodyPr>
          <a:lstStyle/>
          <a:p>
            <a:pPr algn="ctr" rtl="0" fontAlgn="base"/>
            <a:r>
              <a:rPr lang="en-US" b="1">
                <a:solidFill>
                  <a:schemeClr val="accent1"/>
                </a:solidFill>
              </a:rPr>
              <a:t>Global solutions </a:t>
            </a:r>
            <a:r>
              <a:rPr lang="en-US">
                <a:solidFill>
                  <a:schemeClr val="accent1"/>
                </a:solidFill>
              </a:rPr>
              <a:t>delivered </a:t>
            </a:r>
            <a:r>
              <a:rPr lang="en-US" b="1">
                <a:solidFill>
                  <a:schemeClr val="accent1"/>
                </a:solidFill>
              </a:rPr>
              <a:t>at scale to businesses of all sizes.</a:t>
            </a:r>
          </a:p>
        </p:txBody>
      </p:sp>
      <p:grpSp>
        <p:nvGrpSpPr>
          <p:cNvPr id="6" name="Group 5">
            <a:extLst>
              <a:ext uri="{FF2B5EF4-FFF2-40B4-BE49-F238E27FC236}">
                <a16:creationId xmlns:a16="http://schemas.microsoft.com/office/drawing/2014/main" id="{C5EAD138-D17B-4AB6-89B6-3DE9F69E25CC}"/>
              </a:ext>
            </a:extLst>
          </p:cNvPr>
          <p:cNvGrpSpPr/>
          <p:nvPr/>
        </p:nvGrpSpPr>
        <p:grpSpPr>
          <a:xfrm>
            <a:off x="843889" y="1617575"/>
            <a:ext cx="10504223" cy="1748957"/>
            <a:chOff x="913419" y="1617575"/>
            <a:chExt cx="10504223" cy="1748957"/>
          </a:xfrm>
          <a:solidFill>
            <a:schemeClr val="accent2"/>
          </a:solidFill>
        </p:grpSpPr>
        <p:sp>
          <p:nvSpPr>
            <p:cNvPr id="13" name="TextBox 12">
              <a:extLst>
                <a:ext uri="{FF2B5EF4-FFF2-40B4-BE49-F238E27FC236}">
                  <a16:creationId xmlns:a16="http://schemas.microsoft.com/office/drawing/2014/main" id="{92443915-9716-A4D5-B78A-63A7784793A7}"/>
                </a:ext>
              </a:extLst>
            </p:cNvPr>
            <p:cNvSpPr txBox="1"/>
            <p:nvPr/>
          </p:nvSpPr>
          <p:spPr>
            <a:xfrm>
              <a:off x="8853865" y="1623078"/>
              <a:ext cx="2563777" cy="1743454"/>
            </a:xfrm>
            <a:prstGeom prst="roundRect">
              <a:avLst/>
            </a:prstGeom>
            <a:grpFill/>
            <a:ln>
              <a:noFill/>
            </a:ln>
          </p:spPr>
          <p:txBody>
            <a:bodyPr wrap="square" lIns="182880" tIns="182880" rIns="182880" bIns="182880" rtlCol="0" anchor="ctr">
              <a:noAutofit/>
            </a:bodyPr>
            <a:lstStyle/>
            <a:p>
              <a:pPr algn="ctr"/>
              <a:r>
                <a:rPr lang="en-US" sz="1400" b="1">
                  <a:solidFill>
                    <a:schemeClr val="bg2"/>
                  </a:solidFill>
                </a:rPr>
                <a:t>IoT Applications</a:t>
              </a:r>
            </a:p>
            <a:p>
              <a:pPr algn="ctr"/>
              <a:endParaRPr lang="en-US" sz="1100">
                <a:solidFill>
                  <a:schemeClr val="bg2"/>
                </a:solidFill>
              </a:endParaRPr>
            </a:p>
            <a:p>
              <a:pPr algn="ctr"/>
              <a:r>
                <a:rPr lang="en-US" sz="1100">
                  <a:solidFill>
                    <a:schemeClr val="bg2"/>
                  </a:solidFill>
                </a:rPr>
                <a:t>Emerging IoT leadership for critical business applications, vertical use cases and sustainability</a:t>
              </a:r>
              <a:endParaRPr lang="en-US" sz="1200">
                <a:solidFill>
                  <a:schemeClr val="bg2"/>
                </a:solidFill>
              </a:endParaRPr>
            </a:p>
          </p:txBody>
        </p:sp>
        <p:sp>
          <p:nvSpPr>
            <p:cNvPr id="10" name="TextBox 9">
              <a:extLst>
                <a:ext uri="{FF2B5EF4-FFF2-40B4-BE49-F238E27FC236}">
                  <a16:creationId xmlns:a16="http://schemas.microsoft.com/office/drawing/2014/main" id="{9FB9FDF8-A95F-4EF1-C0CE-587FE20E0F22}"/>
                </a:ext>
              </a:extLst>
            </p:cNvPr>
            <p:cNvSpPr txBox="1"/>
            <p:nvPr/>
          </p:nvSpPr>
          <p:spPr>
            <a:xfrm>
              <a:off x="913419" y="1623078"/>
              <a:ext cx="2563777" cy="1743454"/>
            </a:xfrm>
            <a:prstGeom prst="roundRect">
              <a:avLst/>
            </a:prstGeom>
            <a:grpFill/>
            <a:ln>
              <a:noFill/>
            </a:ln>
          </p:spPr>
          <p:txBody>
            <a:bodyPr wrap="square" lIns="182880" tIns="182880" rIns="182880" bIns="182880" rtlCol="0" anchor="ctr">
              <a:noAutofit/>
            </a:bodyPr>
            <a:lstStyle/>
            <a:p>
              <a:pPr algn="ctr"/>
              <a:r>
                <a:rPr lang="en-US" sz="1400" b="1">
                  <a:solidFill>
                    <a:schemeClr val="bg2"/>
                  </a:solidFill>
                </a:rPr>
                <a:t>Connectivity </a:t>
              </a:r>
            </a:p>
            <a:p>
              <a:pPr algn="ctr"/>
              <a:endParaRPr lang="en-US" sz="1100">
                <a:solidFill>
                  <a:schemeClr val="bg2"/>
                </a:solidFill>
              </a:endParaRPr>
            </a:p>
            <a:p>
              <a:pPr algn="ctr"/>
              <a:r>
                <a:rPr lang="en-US" sz="1100">
                  <a:solidFill>
                    <a:schemeClr val="bg2"/>
                  </a:solidFill>
                </a:rPr>
                <a:t>Global network that’s always improving and getting faster, more reliable and more intelligent</a:t>
              </a:r>
              <a:r>
                <a:rPr lang="en-US" sz="1400">
                  <a:solidFill>
                    <a:schemeClr val="bg2"/>
                  </a:solidFill>
                </a:rPr>
                <a:t> </a:t>
              </a:r>
            </a:p>
          </p:txBody>
        </p:sp>
        <p:sp>
          <p:nvSpPr>
            <p:cNvPr id="11" name="TextBox 10">
              <a:extLst>
                <a:ext uri="{FF2B5EF4-FFF2-40B4-BE49-F238E27FC236}">
                  <a16:creationId xmlns:a16="http://schemas.microsoft.com/office/drawing/2014/main" id="{CDDD6D62-69FE-0838-2C35-0C48C1AAB41B}"/>
                </a:ext>
              </a:extLst>
            </p:cNvPr>
            <p:cNvSpPr txBox="1"/>
            <p:nvPr/>
          </p:nvSpPr>
          <p:spPr>
            <a:xfrm>
              <a:off x="3560234" y="1617575"/>
              <a:ext cx="2563777" cy="1743454"/>
            </a:xfrm>
            <a:prstGeom prst="roundRect">
              <a:avLst/>
            </a:prstGeom>
            <a:grpFill/>
            <a:ln>
              <a:noFill/>
            </a:ln>
          </p:spPr>
          <p:txBody>
            <a:bodyPr wrap="square" lIns="182880" tIns="182880" rIns="182880" bIns="182880" rtlCol="0" anchor="ctr">
              <a:noAutofit/>
            </a:bodyPr>
            <a:lstStyle/>
            <a:p>
              <a:pPr algn="ctr"/>
              <a:r>
                <a:rPr lang="en-US" sz="1400" b="1">
                  <a:solidFill>
                    <a:schemeClr val="bg2"/>
                  </a:solidFill>
                </a:rPr>
                <a:t>Secure Networking</a:t>
              </a:r>
            </a:p>
            <a:p>
              <a:pPr algn="ctr"/>
              <a:endParaRPr lang="en-US" sz="1050">
                <a:solidFill>
                  <a:schemeClr val="bg2"/>
                </a:solidFill>
              </a:endParaRPr>
            </a:p>
            <a:p>
              <a:pPr algn="ctr"/>
              <a:r>
                <a:rPr lang="en-US" sz="1050">
                  <a:solidFill>
                    <a:schemeClr val="bg2"/>
                  </a:solidFill>
                </a:rPr>
                <a:t>Secure SD-WAN covering full spectrum of business needs and robust cybersecurity protection</a:t>
              </a:r>
            </a:p>
          </p:txBody>
        </p:sp>
        <p:sp>
          <p:nvSpPr>
            <p:cNvPr id="18" name="TextBox 17">
              <a:extLst>
                <a:ext uri="{FF2B5EF4-FFF2-40B4-BE49-F238E27FC236}">
                  <a16:creationId xmlns:a16="http://schemas.microsoft.com/office/drawing/2014/main" id="{02F0E98C-E203-6A51-AB1B-CB66E2FFB921}"/>
                </a:ext>
              </a:extLst>
            </p:cNvPr>
            <p:cNvSpPr txBox="1"/>
            <p:nvPr/>
          </p:nvSpPr>
          <p:spPr>
            <a:xfrm>
              <a:off x="6207049" y="1617575"/>
              <a:ext cx="2563777" cy="1743454"/>
            </a:xfrm>
            <a:prstGeom prst="roundRect">
              <a:avLst/>
            </a:prstGeom>
            <a:grpFill/>
            <a:ln>
              <a:noFill/>
            </a:ln>
          </p:spPr>
          <p:txBody>
            <a:bodyPr wrap="square" lIns="182880" tIns="182880" rIns="182880" bIns="18288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2"/>
                  </a:solidFill>
                  <a:effectLst/>
                  <a:uLnTx/>
                  <a:uFillTx/>
                  <a:latin typeface="Montserrat"/>
                  <a:ea typeface="+mn-ea"/>
                  <a:cs typeface="+mn-cs"/>
                </a:rPr>
                <a:t>Communication &amp; Collaboration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i="0" u="none" strike="noStrike" kern="1200" cap="none" spc="0" normalizeH="0" baseline="0" noProof="0">
                <a:ln>
                  <a:noFill/>
                </a:ln>
                <a:solidFill>
                  <a:schemeClr val="bg2"/>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bg2"/>
                  </a:solidFill>
                  <a:effectLst/>
                  <a:uLnTx/>
                  <a:uFillTx/>
                  <a:latin typeface="Montserrat"/>
                  <a:ea typeface="+mn-ea"/>
                  <a:cs typeface="+mn-cs"/>
                </a:rPr>
                <a:t>Expanded managed voice, </a:t>
              </a:r>
              <a:r>
                <a:rPr kumimoji="0" lang="en-US" sz="1100" i="0" u="none" strike="noStrike" kern="1200" cap="none" spc="0" normalizeH="0" baseline="0" noProof="0" err="1">
                  <a:ln>
                    <a:noFill/>
                  </a:ln>
                  <a:solidFill>
                    <a:schemeClr val="bg2"/>
                  </a:solidFill>
                  <a:effectLst/>
                  <a:uLnTx/>
                  <a:uFillTx/>
                  <a:latin typeface="Montserrat"/>
                  <a:ea typeface="+mn-ea"/>
                  <a:cs typeface="+mn-cs"/>
                </a:rPr>
                <a:t>UCaaS</a:t>
              </a:r>
              <a:r>
                <a:rPr kumimoji="0" lang="en-US" sz="1100" i="0" u="none" strike="noStrike" kern="1200" cap="none" spc="0" normalizeH="0" baseline="0" noProof="0">
                  <a:ln>
                    <a:noFill/>
                  </a:ln>
                  <a:solidFill>
                    <a:schemeClr val="bg2"/>
                  </a:solidFill>
                  <a:effectLst/>
                  <a:uLnTx/>
                  <a:uFillTx/>
                  <a:latin typeface="Montserrat"/>
                  <a:ea typeface="+mn-ea"/>
                  <a:cs typeface="+mn-cs"/>
                </a:rPr>
                <a:t>, and collaboration capabilities</a:t>
              </a:r>
              <a:endParaRPr kumimoji="0" lang="en-US" sz="1100" b="1" i="0" u="none" strike="noStrike" kern="1200" cap="none" spc="0" normalizeH="0" baseline="0" noProof="0">
                <a:ln>
                  <a:noFill/>
                </a:ln>
                <a:solidFill>
                  <a:schemeClr val="bg2"/>
                </a:solidFill>
                <a:effectLst/>
                <a:uLnTx/>
                <a:uFillTx/>
                <a:latin typeface="Montserrat"/>
                <a:ea typeface="+mn-ea"/>
                <a:cs typeface="+mn-cs"/>
              </a:endParaRPr>
            </a:p>
          </p:txBody>
        </p:sp>
      </p:grpSp>
      <p:sp>
        <p:nvSpPr>
          <p:cNvPr id="4" name="Right Brace 3">
            <a:extLst>
              <a:ext uri="{FF2B5EF4-FFF2-40B4-BE49-F238E27FC236}">
                <a16:creationId xmlns:a16="http://schemas.microsoft.com/office/drawing/2014/main" id="{7C7418D9-9CE5-EC99-52CC-8B30A3827733}"/>
              </a:ext>
            </a:extLst>
          </p:cNvPr>
          <p:cNvSpPr/>
          <p:nvPr/>
        </p:nvSpPr>
        <p:spPr>
          <a:xfrm rot="5400000">
            <a:off x="5904467" y="-614115"/>
            <a:ext cx="383062" cy="10402883"/>
          </a:xfrm>
          <a:prstGeom prst="rightBrace">
            <a:avLst>
              <a:gd name="adj1" fmla="val 70932"/>
              <a:gd name="adj2" fmla="val 50000"/>
            </a:avLst>
          </a:prstGeom>
          <a:ln>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4B2E139-E031-FFAA-5AFF-350926A2ECB4}"/>
              </a:ext>
            </a:extLst>
          </p:cNvPr>
          <p:cNvSpPr txBox="1"/>
          <p:nvPr/>
        </p:nvSpPr>
        <p:spPr>
          <a:xfrm>
            <a:off x="1024681" y="5141151"/>
            <a:ext cx="2466023" cy="461665"/>
          </a:xfrm>
          <a:prstGeom prst="rect">
            <a:avLst/>
          </a:prstGeom>
          <a:noFill/>
        </p:spPr>
        <p:txBody>
          <a:bodyPr wrap="square">
            <a:spAutoFit/>
          </a:bodyPr>
          <a:lstStyle/>
          <a:p>
            <a:pPr algn="ctr"/>
            <a:r>
              <a:rPr lang="en-US" sz="1200" b="1"/>
              <a:t>Deliver better outcomes &amp; experience to end-users</a:t>
            </a:r>
            <a:endParaRPr lang="en-US" sz="1200" b="1" strike="sngStrike"/>
          </a:p>
        </p:txBody>
      </p:sp>
      <p:sp>
        <p:nvSpPr>
          <p:cNvPr id="14" name="TextBox 13">
            <a:extLst>
              <a:ext uri="{FF2B5EF4-FFF2-40B4-BE49-F238E27FC236}">
                <a16:creationId xmlns:a16="http://schemas.microsoft.com/office/drawing/2014/main" id="{6505C255-5689-D644-7E7D-CAD80D9F7489}"/>
              </a:ext>
            </a:extLst>
          </p:cNvPr>
          <p:cNvSpPr txBox="1"/>
          <p:nvPr/>
        </p:nvSpPr>
        <p:spPr>
          <a:xfrm>
            <a:off x="4862986" y="5141151"/>
            <a:ext cx="246602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t>Enable smarter, more efficient operations</a:t>
            </a:r>
            <a:endParaRPr lang="en-US" sz="1200" b="1" strike="sngStrike"/>
          </a:p>
        </p:txBody>
      </p:sp>
      <p:sp>
        <p:nvSpPr>
          <p:cNvPr id="15" name="TextBox 14">
            <a:extLst>
              <a:ext uri="{FF2B5EF4-FFF2-40B4-BE49-F238E27FC236}">
                <a16:creationId xmlns:a16="http://schemas.microsoft.com/office/drawing/2014/main" id="{15688289-CA64-220E-38FE-72B411FC4ACE}"/>
              </a:ext>
            </a:extLst>
          </p:cNvPr>
          <p:cNvSpPr txBox="1"/>
          <p:nvPr/>
        </p:nvSpPr>
        <p:spPr>
          <a:xfrm>
            <a:off x="8701291" y="5048818"/>
            <a:ext cx="246602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t>Embrace innovation, strategic planning to help you stay ahead of the curve</a:t>
            </a:r>
          </a:p>
        </p:txBody>
      </p:sp>
      <p:cxnSp>
        <p:nvCxnSpPr>
          <p:cNvPr id="3" name="Straight Connector 2">
            <a:extLst>
              <a:ext uri="{FF2B5EF4-FFF2-40B4-BE49-F238E27FC236}">
                <a16:creationId xmlns:a16="http://schemas.microsoft.com/office/drawing/2014/main" id="{06C85A8E-0ED5-9747-9774-938FF3EDE05E}"/>
              </a:ext>
            </a:extLst>
          </p:cNvPr>
          <p:cNvCxnSpPr>
            <a:cxnSpLocks/>
          </p:cNvCxnSpPr>
          <p:nvPr/>
        </p:nvCxnSpPr>
        <p:spPr>
          <a:xfrm>
            <a:off x="4175915" y="5048818"/>
            <a:ext cx="0" cy="646331"/>
          </a:xfrm>
          <a:prstGeom prst="line">
            <a:avLst/>
          </a:prstGeom>
          <a:ln w="9525">
            <a:solidFill>
              <a:schemeClr val="accent5"/>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A0954A5-316D-11E7-AFB1-0B5C9823E7CB}"/>
              </a:ext>
            </a:extLst>
          </p:cNvPr>
          <p:cNvCxnSpPr>
            <a:cxnSpLocks/>
          </p:cNvCxnSpPr>
          <p:nvPr/>
        </p:nvCxnSpPr>
        <p:spPr>
          <a:xfrm>
            <a:off x="7867132" y="5048818"/>
            <a:ext cx="0" cy="646331"/>
          </a:xfrm>
          <a:prstGeom prst="line">
            <a:avLst/>
          </a:prstGeom>
          <a:ln w="9525">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154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6F0066C-DD79-971D-9E15-04300EB96DB8}"/>
              </a:ext>
            </a:extLst>
          </p:cNvPr>
          <p:cNvSpPr/>
          <p:nvPr/>
        </p:nvSpPr>
        <p:spPr>
          <a:xfrm>
            <a:off x="4737575" y="2509019"/>
            <a:ext cx="2716849" cy="27168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FFFFFF"/>
              </a:solidFill>
              <a:effectLst/>
              <a:uLnTx/>
              <a:uFillTx/>
              <a:latin typeface="Arial"/>
              <a:ea typeface="+mn-ea"/>
              <a:cs typeface="+mn-cs"/>
            </a:endParaRPr>
          </a:p>
        </p:txBody>
      </p:sp>
      <p:sp>
        <p:nvSpPr>
          <p:cNvPr id="95" name="Oval 94">
            <a:extLst>
              <a:ext uri="{FF2B5EF4-FFF2-40B4-BE49-F238E27FC236}">
                <a16:creationId xmlns:a16="http://schemas.microsoft.com/office/drawing/2014/main" id="{CCD1D66A-84C0-3208-4408-8F0D95A93ABA}"/>
              </a:ext>
            </a:extLst>
          </p:cNvPr>
          <p:cNvSpPr/>
          <p:nvPr/>
        </p:nvSpPr>
        <p:spPr>
          <a:xfrm>
            <a:off x="7065172" y="3954613"/>
            <a:ext cx="697458" cy="697458"/>
          </a:xfrm>
          <a:prstGeom prst="ellipse">
            <a:avLst/>
          </a:prstGeom>
          <a:solidFill>
            <a:schemeClr val="bg2"/>
          </a:solidFill>
          <a:ln w="19050">
            <a:solidFill>
              <a:schemeClr val="accent6"/>
            </a:solid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118" name="Oval 117">
            <a:extLst>
              <a:ext uri="{FF2B5EF4-FFF2-40B4-BE49-F238E27FC236}">
                <a16:creationId xmlns:a16="http://schemas.microsoft.com/office/drawing/2014/main" id="{AEA9E0C8-B758-D123-FE0D-755E4FFA1DE2}"/>
              </a:ext>
            </a:extLst>
          </p:cNvPr>
          <p:cNvSpPr/>
          <p:nvPr/>
        </p:nvSpPr>
        <p:spPr>
          <a:xfrm>
            <a:off x="6541333" y="2433988"/>
            <a:ext cx="697458" cy="697458"/>
          </a:xfrm>
          <a:prstGeom prst="ellipse">
            <a:avLst/>
          </a:prstGeom>
          <a:solidFill>
            <a:schemeClr val="bg2"/>
          </a:solidFill>
          <a:ln w="19050">
            <a:solidFill>
              <a:schemeClr val="accent6"/>
            </a:solid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119" name="Oval 118">
            <a:extLst>
              <a:ext uri="{FF2B5EF4-FFF2-40B4-BE49-F238E27FC236}">
                <a16:creationId xmlns:a16="http://schemas.microsoft.com/office/drawing/2014/main" id="{8BA3B0CB-96F8-2E68-C88F-DA3DBC6495A7}"/>
              </a:ext>
            </a:extLst>
          </p:cNvPr>
          <p:cNvSpPr/>
          <p:nvPr/>
        </p:nvSpPr>
        <p:spPr>
          <a:xfrm>
            <a:off x="7029536" y="3085870"/>
            <a:ext cx="697458" cy="697458"/>
          </a:xfrm>
          <a:prstGeom prst="ellipse">
            <a:avLst/>
          </a:prstGeom>
          <a:solidFill>
            <a:schemeClr val="bg2"/>
          </a:solidFill>
          <a:ln w="19050">
            <a:solidFill>
              <a:schemeClr val="accent6"/>
            </a:solid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120" name="Oval 119">
            <a:extLst>
              <a:ext uri="{FF2B5EF4-FFF2-40B4-BE49-F238E27FC236}">
                <a16:creationId xmlns:a16="http://schemas.microsoft.com/office/drawing/2014/main" id="{89265A9D-A175-66D1-F6D9-EA169F788075}"/>
              </a:ext>
            </a:extLst>
          </p:cNvPr>
          <p:cNvSpPr/>
          <p:nvPr/>
        </p:nvSpPr>
        <p:spPr>
          <a:xfrm>
            <a:off x="5739384" y="2172249"/>
            <a:ext cx="697458" cy="697458"/>
          </a:xfrm>
          <a:prstGeom prst="ellipse">
            <a:avLst/>
          </a:prstGeom>
          <a:solidFill>
            <a:schemeClr val="bg2"/>
          </a:solidFill>
          <a:ln w="19050">
            <a:solidFill>
              <a:schemeClr val="accent5"/>
            </a:solid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121" name="Oval 120">
            <a:extLst>
              <a:ext uri="{FF2B5EF4-FFF2-40B4-BE49-F238E27FC236}">
                <a16:creationId xmlns:a16="http://schemas.microsoft.com/office/drawing/2014/main" id="{0C29868F-7F43-1D3C-BCC4-BA6453B29127}"/>
              </a:ext>
            </a:extLst>
          </p:cNvPr>
          <p:cNvSpPr/>
          <p:nvPr/>
        </p:nvSpPr>
        <p:spPr>
          <a:xfrm>
            <a:off x="5739384" y="4876539"/>
            <a:ext cx="697458" cy="697458"/>
          </a:xfrm>
          <a:prstGeom prst="ellipse">
            <a:avLst/>
          </a:prstGeom>
          <a:solidFill>
            <a:schemeClr val="bg2"/>
          </a:solidFill>
          <a:ln w="19050">
            <a:solidFill>
              <a:schemeClr val="accent4"/>
            </a:solid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122" name="Oval 121">
            <a:extLst>
              <a:ext uri="{FF2B5EF4-FFF2-40B4-BE49-F238E27FC236}">
                <a16:creationId xmlns:a16="http://schemas.microsoft.com/office/drawing/2014/main" id="{4A3C75FE-653E-7C4F-2649-8548EAC61523}"/>
              </a:ext>
            </a:extLst>
          </p:cNvPr>
          <p:cNvSpPr/>
          <p:nvPr/>
        </p:nvSpPr>
        <p:spPr>
          <a:xfrm>
            <a:off x="4956149" y="4615749"/>
            <a:ext cx="697458" cy="697458"/>
          </a:xfrm>
          <a:prstGeom prst="ellipse">
            <a:avLst/>
          </a:prstGeom>
          <a:solidFill>
            <a:schemeClr val="bg2"/>
          </a:solidFill>
          <a:ln w="19050">
            <a:solidFill>
              <a:schemeClr val="accent1"/>
            </a:solid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124" name="Oval 123">
            <a:extLst>
              <a:ext uri="{FF2B5EF4-FFF2-40B4-BE49-F238E27FC236}">
                <a16:creationId xmlns:a16="http://schemas.microsoft.com/office/drawing/2014/main" id="{60A3A994-FF2F-F713-A670-8B35F6821337}"/>
              </a:ext>
            </a:extLst>
          </p:cNvPr>
          <p:cNvSpPr/>
          <p:nvPr/>
        </p:nvSpPr>
        <p:spPr>
          <a:xfrm>
            <a:off x="4463024" y="3954613"/>
            <a:ext cx="697458" cy="697458"/>
          </a:xfrm>
          <a:prstGeom prst="ellipse">
            <a:avLst/>
          </a:prstGeom>
          <a:solidFill>
            <a:schemeClr val="bg2"/>
          </a:solidFill>
          <a:ln w="19050">
            <a:solidFill>
              <a:schemeClr val="accent1"/>
            </a:solid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125" name="Oval 124">
            <a:extLst>
              <a:ext uri="{FF2B5EF4-FFF2-40B4-BE49-F238E27FC236}">
                <a16:creationId xmlns:a16="http://schemas.microsoft.com/office/drawing/2014/main" id="{7148BE77-1AFD-50C9-2007-D85E124070BB}"/>
              </a:ext>
            </a:extLst>
          </p:cNvPr>
          <p:cNvSpPr/>
          <p:nvPr/>
        </p:nvSpPr>
        <p:spPr>
          <a:xfrm>
            <a:off x="6536893" y="4615749"/>
            <a:ext cx="697458" cy="697458"/>
          </a:xfrm>
          <a:prstGeom prst="ellipse">
            <a:avLst/>
          </a:prstGeom>
          <a:solidFill>
            <a:schemeClr val="bg2"/>
          </a:solidFill>
          <a:ln w="19050">
            <a:solidFill>
              <a:schemeClr val="accent4"/>
            </a:solid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126" name="Oval 125">
            <a:extLst>
              <a:ext uri="{FF2B5EF4-FFF2-40B4-BE49-F238E27FC236}">
                <a16:creationId xmlns:a16="http://schemas.microsoft.com/office/drawing/2014/main" id="{CD35CF8A-9B15-A8A2-5D1F-D33A5DD90DF0}"/>
              </a:ext>
            </a:extLst>
          </p:cNvPr>
          <p:cNvSpPr/>
          <p:nvPr/>
        </p:nvSpPr>
        <p:spPr>
          <a:xfrm>
            <a:off x="4451706" y="3085870"/>
            <a:ext cx="697458" cy="697458"/>
          </a:xfrm>
          <a:prstGeom prst="ellipse">
            <a:avLst/>
          </a:prstGeom>
          <a:solidFill>
            <a:schemeClr val="bg2"/>
          </a:solidFill>
          <a:ln w="19050">
            <a:solidFill>
              <a:schemeClr val="accent5"/>
            </a:solid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127" name="Oval 126">
            <a:extLst>
              <a:ext uri="{FF2B5EF4-FFF2-40B4-BE49-F238E27FC236}">
                <a16:creationId xmlns:a16="http://schemas.microsoft.com/office/drawing/2014/main" id="{5462FEBA-701E-C947-05C1-8686FFC7F30C}"/>
              </a:ext>
            </a:extLst>
          </p:cNvPr>
          <p:cNvSpPr/>
          <p:nvPr/>
        </p:nvSpPr>
        <p:spPr>
          <a:xfrm>
            <a:off x="4945996" y="2433988"/>
            <a:ext cx="697458" cy="697458"/>
          </a:xfrm>
          <a:prstGeom prst="ellipse">
            <a:avLst/>
          </a:prstGeom>
          <a:solidFill>
            <a:schemeClr val="bg2"/>
          </a:solidFill>
          <a:ln w="19050">
            <a:solidFill>
              <a:schemeClr val="accent5"/>
            </a:solid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128" name="Oval 127">
            <a:extLst>
              <a:ext uri="{FF2B5EF4-FFF2-40B4-BE49-F238E27FC236}">
                <a16:creationId xmlns:a16="http://schemas.microsoft.com/office/drawing/2014/main" id="{B07A77F6-6AEE-E606-EF17-883BEB433770}"/>
              </a:ext>
            </a:extLst>
          </p:cNvPr>
          <p:cNvSpPr/>
          <p:nvPr/>
        </p:nvSpPr>
        <p:spPr>
          <a:xfrm>
            <a:off x="5636289" y="3639492"/>
            <a:ext cx="903648" cy="903648"/>
          </a:xfrm>
          <a:prstGeom prst="ellipse">
            <a:avLst/>
          </a:prstGeom>
          <a:solidFill>
            <a:schemeClr val="bg2"/>
          </a:solidFill>
          <a:ln w="19050">
            <a:no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2" name="Title 1">
            <a:extLst>
              <a:ext uri="{FF2B5EF4-FFF2-40B4-BE49-F238E27FC236}">
                <a16:creationId xmlns:a16="http://schemas.microsoft.com/office/drawing/2014/main" id="{E5D69EC3-80D1-4BF0-9396-8E6B2EE72E5F}"/>
              </a:ext>
            </a:extLst>
          </p:cNvPr>
          <p:cNvSpPr>
            <a:spLocks noGrp="1"/>
          </p:cNvSpPr>
          <p:nvPr>
            <p:ph type="title"/>
          </p:nvPr>
        </p:nvSpPr>
        <p:spPr>
          <a:xfrm>
            <a:off x="582714" y="393192"/>
            <a:ext cx="11311209" cy="365490"/>
          </a:xfrm>
        </p:spPr>
        <p:txBody>
          <a:bodyPr/>
          <a:lstStyle/>
          <a:p>
            <a:r>
              <a:rPr lang="en-US"/>
              <a:t>Comcast Business delivers technology to power healthcare providers</a:t>
            </a:r>
          </a:p>
        </p:txBody>
      </p:sp>
      <p:sp>
        <p:nvSpPr>
          <p:cNvPr id="8" name="TextBox 7">
            <a:extLst>
              <a:ext uri="{FF2B5EF4-FFF2-40B4-BE49-F238E27FC236}">
                <a16:creationId xmlns:a16="http://schemas.microsoft.com/office/drawing/2014/main" id="{8EBD0F6D-0026-61DC-5F01-FB552E10BA4D}"/>
              </a:ext>
            </a:extLst>
          </p:cNvPr>
          <p:cNvSpPr txBox="1"/>
          <p:nvPr/>
        </p:nvSpPr>
        <p:spPr>
          <a:xfrm>
            <a:off x="1646668" y="2231610"/>
            <a:ext cx="3028436" cy="477054"/>
          </a:xfrm>
          <a:prstGeom prst="rect">
            <a:avLst/>
          </a:prstGeom>
          <a:solidFill>
            <a:schemeClr val="accent5"/>
          </a:solidFill>
        </p:spPr>
        <p:txBody>
          <a:bodyPr wrap="square" lIns="91440" tIns="45720" rIns="91440" bIns="45720" rtlCol="0" anchor="ctr">
            <a:spAutoFit/>
          </a:bodyPr>
          <a:lstStyle/>
          <a:p>
            <a:pPr algn="ctr" defTabSz="543613">
              <a:defRPr/>
            </a:pPr>
            <a:r>
              <a:rPr lang="en-US" sz="1600">
                <a:solidFill>
                  <a:srgbClr val="112F64"/>
                </a:solidFill>
                <a:latin typeface="Montserrat SemiBold" panose="00000700000000000000" pitchFamily="2" charset="0"/>
              </a:rPr>
              <a:t>IT Deployment Services</a:t>
            </a:r>
          </a:p>
          <a:p>
            <a:pPr lvl="0" algn="ctr" defTabSz="543613">
              <a:defRPr/>
            </a:pPr>
            <a:r>
              <a:rPr lang="en-US" sz="900">
                <a:solidFill>
                  <a:srgbClr val="112F64"/>
                </a:solidFill>
                <a:latin typeface="Montserrat Light"/>
              </a:rPr>
              <a:t>Nationwide end-to-end network support</a:t>
            </a:r>
          </a:p>
        </p:txBody>
      </p:sp>
      <p:sp>
        <p:nvSpPr>
          <p:cNvPr id="16" name="TextBox 15">
            <a:extLst>
              <a:ext uri="{FF2B5EF4-FFF2-40B4-BE49-F238E27FC236}">
                <a16:creationId xmlns:a16="http://schemas.microsoft.com/office/drawing/2014/main" id="{FDA27E9B-7513-6B98-F22A-13FE197242F7}"/>
              </a:ext>
            </a:extLst>
          </p:cNvPr>
          <p:cNvSpPr txBox="1"/>
          <p:nvPr/>
        </p:nvSpPr>
        <p:spPr>
          <a:xfrm>
            <a:off x="1579298" y="3926157"/>
            <a:ext cx="2549936" cy="615553"/>
          </a:xfrm>
          <a:prstGeom prst="rect">
            <a:avLst/>
          </a:prstGeom>
          <a:solidFill>
            <a:schemeClr val="accent1"/>
          </a:solidFill>
        </p:spPr>
        <p:txBody>
          <a:bodyPr wrap="square" rtlCol="0" anchor="ctr">
            <a:spAutoFit/>
          </a:bodyPr>
          <a:lstStyle/>
          <a:p>
            <a:pPr marL="0" marR="0" lvl="0" indent="0" algn="ctr" defTabSz="543613" rtl="0" eaLnBrk="1" fontAlgn="auto" latinLnBrk="0" hangingPunct="1">
              <a:lnSpc>
                <a:spcPct val="100000"/>
              </a:lnSpc>
              <a:spcBef>
                <a:spcPts val="0"/>
              </a:spcBef>
              <a:spcAft>
                <a:spcPts val="0"/>
              </a:spcAft>
              <a:buClrTx/>
              <a:buSzTx/>
              <a:buFontTx/>
              <a:buNone/>
              <a:tabLst/>
              <a:defRPr/>
            </a:pPr>
            <a:r>
              <a:rPr lang="en-US" sz="1600">
                <a:solidFill>
                  <a:schemeClr val="bg1"/>
                </a:solidFill>
                <a:latin typeface="Montserrat SemiBold" panose="00000700000000000000" pitchFamily="2" charset="0"/>
              </a:rPr>
              <a:t>Managed Services</a:t>
            </a:r>
          </a:p>
          <a:p>
            <a:pPr marL="0" marR="0" lvl="0" indent="0" algn="ctr" defTabSz="54361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2"/>
                </a:solidFill>
                <a:effectLst/>
                <a:uLnTx/>
                <a:uFillTx/>
                <a:latin typeface="Montserrat Light"/>
                <a:ea typeface="+mn-ea"/>
                <a:cs typeface="+mn-cs"/>
              </a:rPr>
              <a:t>Connectivity, security, business continuity, </a:t>
            </a:r>
            <a:r>
              <a:rPr kumimoji="0" lang="en-US" sz="900" b="0" i="0" u="none" strike="noStrike" kern="1200" cap="none" spc="0" normalizeH="0" baseline="0" noProof="0" err="1">
                <a:ln>
                  <a:noFill/>
                </a:ln>
                <a:solidFill>
                  <a:schemeClr val="bg2"/>
                </a:solidFill>
                <a:effectLst/>
                <a:uLnTx/>
                <a:uFillTx/>
                <a:latin typeface="Montserrat Light"/>
                <a:ea typeface="+mn-ea"/>
                <a:cs typeface="+mn-cs"/>
              </a:rPr>
              <a:t>WiFi</a:t>
            </a:r>
            <a:r>
              <a:rPr kumimoji="0" lang="en-US" sz="900" b="0" i="0" u="none" strike="noStrike" kern="1200" cap="none" spc="0" normalizeH="0" baseline="0" noProof="0">
                <a:ln>
                  <a:noFill/>
                </a:ln>
                <a:solidFill>
                  <a:schemeClr val="bg2"/>
                </a:solidFill>
                <a:effectLst/>
                <a:uLnTx/>
                <a:uFillTx/>
                <a:latin typeface="Montserrat Light"/>
                <a:ea typeface="+mn-ea"/>
                <a:cs typeface="+mn-cs"/>
              </a:rPr>
              <a:t>, routers and voice</a:t>
            </a:r>
          </a:p>
        </p:txBody>
      </p:sp>
      <p:sp>
        <p:nvSpPr>
          <p:cNvPr id="17" name="TextBox 16">
            <a:extLst>
              <a:ext uri="{FF2B5EF4-FFF2-40B4-BE49-F238E27FC236}">
                <a16:creationId xmlns:a16="http://schemas.microsoft.com/office/drawing/2014/main" id="{B4AB01CB-3B61-5E02-A5B6-77BF31C31149}"/>
              </a:ext>
            </a:extLst>
          </p:cNvPr>
          <p:cNvSpPr txBox="1"/>
          <p:nvPr/>
        </p:nvSpPr>
        <p:spPr>
          <a:xfrm>
            <a:off x="1337998" y="3159270"/>
            <a:ext cx="2825404" cy="477054"/>
          </a:xfrm>
          <a:prstGeom prst="rect">
            <a:avLst/>
          </a:prstGeom>
          <a:solidFill>
            <a:schemeClr val="accent5"/>
          </a:solidFill>
        </p:spPr>
        <p:txBody>
          <a:bodyPr wrap="square" lIns="91440" tIns="45720" rIns="91440" bIns="45720" rtlCol="0" anchor="ctr">
            <a:spAutoFit/>
          </a:bodyPr>
          <a:lstStyle/>
          <a:p>
            <a:pPr algn="ctr" defTabSz="543613">
              <a:defRPr/>
            </a:pPr>
            <a:r>
              <a:rPr lang="en-US" sz="1600">
                <a:solidFill>
                  <a:srgbClr val="112F64"/>
                </a:solidFill>
                <a:latin typeface="Montserrat SemiBold" panose="00000700000000000000" pitchFamily="2" charset="0"/>
              </a:rPr>
              <a:t>Internet</a:t>
            </a:r>
          </a:p>
          <a:p>
            <a:pPr marL="0" marR="0" lvl="0" indent="0" algn="ctr" defTabSz="54361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12F64"/>
                </a:solidFill>
                <a:effectLst/>
                <a:uLnTx/>
                <a:uFillTx/>
                <a:latin typeface="Montserrat Light"/>
                <a:ea typeface="+mn-ea"/>
                <a:cs typeface="+mn-cs"/>
              </a:rPr>
              <a:t>Up to  1 Gig Internet and WAN Connectivity</a:t>
            </a:r>
            <a:endParaRPr kumimoji="0" lang="en-US" sz="900" b="0" i="0" u="none" strike="noStrike" kern="1200" cap="none" spc="0" normalizeH="0" baseline="0" noProof="0">
              <a:ln>
                <a:noFill/>
              </a:ln>
              <a:solidFill>
                <a:srgbClr val="112F64"/>
              </a:solidFill>
              <a:effectLst/>
              <a:uLnTx/>
              <a:uFillTx/>
              <a:latin typeface="Montserrat Light"/>
              <a:ea typeface="+mn-ea"/>
              <a:cs typeface="Arial"/>
            </a:endParaRPr>
          </a:p>
        </p:txBody>
      </p:sp>
      <p:sp>
        <p:nvSpPr>
          <p:cNvPr id="18" name="TextBox 17">
            <a:extLst>
              <a:ext uri="{FF2B5EF4-FFF2-40B4-BE49-F238E27FC236}">
                <a16:creationId xmlns:a16="http://schemas.microsoft.com/office/drawing/2014/main" id="{76549565-5972-9FB5-0070-386C7089D780}"/>
              </a:ext>
            </a:extLst>
          </p:cNvPr>
          <p:cNvSpPr txBox="1"/>
          <p:nvPr/>
        </p:nvSpPr>
        <p:spPr>
          <a:xfrm>
            <a:off x="8034729" y="3062928"/>
            <a:ext cx="2779370" cy="658368"/>
          </a:xfrm>
          <a:prstGeom prst="rect">
            <a:avLst/>
          </a:prstGeom>
          <a:solidFill>
            <a:schemeClr val="accent6"/>
          </a:solidFill>
        </p:spPr>
        <p:txBody>
          <a:bodyPr wrap="square" rtlCol="0" anchor="ctr">
            <a:noAutofit/>
          </a:bodyPr>
          <a:lstStyle/>
          <a:p>
            <a:pPr marL="0" marR="0" lvl="0" indent="0" algn="ctr" defTabSz="543613" rtl="0" eaLnBrk="1" fontAlgn="auto" latinLnBrk="0" hangingPunct="1">
              <a:lnSpc>
                <a:spcPct val="100000"/>
              </a:lnSpc>
              <a:spcBef>
                <a:spcPts val="0"/>
              </a:spcBef>
              <a:spcAft>
                <a:spcPts val="0"/>
              </a:spcAft>
              <a:buClrTx/>
              <a:buSzTx/>
              <a:buFontTx/>
              <a:buNone/>
              <a:tabLst/>
              <a:defRPr/>
            </a:pPr>
            <a:r>
              <a:rPr lang="en-US" sz="1600">
                <a:solidFill>
                  <a:schemeClr val="bg1"/>
                </a:solidFill>
                <a:latin typeface="Montserrat SemiBold" panose="00000700000000000000" pitchFamily="2" charset="0"/>
              </a:rPr>
              <a:t>Voice</a:t>
            </a:r>
          </a:p>
          <a:p>
            <a:pPr marL="0" marR="0" lvl="0" indent="0" algn="ctr" defTabSz="54361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2"/>
                </a:solidFill>
                <a:effectLst/>
                <a:uLnTx/>
                <a:uFillTx/>
                <a:latin typeface="Montserrat Light"/>
                <a:ea typeface="+mn-ea"/>
                <a:cs typeface="+mn-cs"/>
              </a:rPr>
              <a:t>Advanced voice solutions</a:t>
            </a:r>
          </a:p>
        </p:txBody>
      </p:sp>
      <p:sp>
        <p:nvSpPr>
          <p:cNvPr id="19" name="TextBox 18">
            <a:extLst>
              <a:ext uri="{FF2B5EF4-FFF2-40B4-BE49-F238E27FC236}">
                <a16:creationId xmlns:a16="http://schemas.microsoft.com/office/drawing/2014/main" id="{CEA911E1-9749-FDBE-C1F7-5E7FAE98DDB0}"/>
              </a:ext>
            </a:extLst>
          </p:cNvPr>
          <p:cNvSpPr txBox="1"/>
          <p:nvPr/>
        </p:nvSpPr>
        <p:spPr>
          <a:xfrm>
            <a:off x="8028967" y="4012228"/>
            <a:ext cx="2895183" cy="661720"/>
          </a:xfrm>
          <a:prstGeom prst="rect">
            <a:avLst/>
          </a:prstGeom>
          <a:solidFill>
            <a:schemeClr val="accent6"/>
          </a:solidFill>
        </p:spPr>
        <p:txBody>
          <a:bodyPr wrap="square" rtlCol="0" anchor="ctr">
            <a:noAutofit/>
          </a:bodyPr>
          <a:lstStyle/>
          <a:p>
            <a:pPr algn="ctr" defTabSz="543613">
              <a:defRPr/>
            </a:pPr>
            <a:r>
              <a:rPr lang="en-US" sz="1600">
                <a:solidFill>
                  <a:schemeClr val="bg1"/>
                </a:solidFill>
                <a:latin typeface="Montserrat SemiBold" panose="00000700000000000000" pitchFamily="2" charset="0"/>
              </a:rPr>
              <a:t>IoT</a:t>
            </a:r>
          </a:p>
          <a:p>
            <a:pPr marL="0" marR="0" lvl="0" indent="0" algn="ctr" defTabSz="54361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2"/>
                </a:solidFill>
                <a:effectLst/>
                <a:uLnTx/>
                <a:uFillTx/>
                <a:latin typeface="Montserrat Light"/>
                <a:ea typeface="+mn-ea"/>
                <a:cs typeface="+mn-cs"/>
              </a:rPr>
              <a:t>Network as a Solution connecting IoT solutions</a:t>
            </a:r>
          </a:p>
        </p:txBody>
      </p:sp>
      <p:sp>
        <p:nvSpPr>
          <p:cNvPr id="21" name="TextBox 20">
            <a:extLst>
              <a:ext uri="{FF2B5EF4-FFF2-40B4-BE49-F238E27FC236}">
                <a16:creationId xmlns:a16="http://schemas.microsoft.com/office/drawing/2014/main" id="{D3C37604-E418-C740-DAA9-BB10BE157445}"/>
              </a:ext>
            </a:extLst>
          </p:cNvPr>
          <p:cNvSpPr txBox="1"/>
          <p:nvPr/>
        </p:nvSpPr>
        <p:spPr>
          <a:xfrm>
            <a:off x="4097650" y="1236945"/>
            <a:ext cx="3993931" cy="615553"/>
          </a:xfrm>
          <a:prstGeom prst="rect">
            <a:avLst/>
          </a:prstGeom>
          <a:solidFill>
            <a:schemeClr val="accent5"/>
          </a:solidFill>
        </p:spPr>
        <p:txBody>
          <a:bodyPr wrap="square" lIns="91440" tIns="45720" rIns="91440" bIns="45720" rtlCol="0" anchor="ctr">
            <a:spAutoFit/>
          </a:bodyPr>
          <a:lstStyle/>
          <a:p>
            <a:pPr marL="0" marR="0" lvl="0" indent="0" algn="ctr" defTabSz="543613"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112F64"/>
                </a:solidFill>
                <a:effectLst/>
                <a:uLnTx/>
                <a:uFillTx/>
                <a:latin typeface="Montserrat SemiBold" panose="00000700000000000000" pitchFamily="2" charset="0"/>
              </a:rPr>
              <a:t>Eth</a:t>
            </a:r>
            <a:r>
              <a:rPr lang="en-US" sz="1600">
                <a:solidFill>
                  <a:srgbClr val="112F64"/>
                </a:solidFill>
                <a:latin typeface="Montserrat SemiBold" panose="00000700000000000000" pitchFamily="2" charset="0"/>
              </a:rPr>
              <a:t>erne</a:t>
            </a:r>
            <a:r>
              <a:rPr kumimoji="0" lang="en-US" sz="1600" i="0" u="none" strike="noStrike" kern="1200" cap="none" spc="0" normalizeH="0" baseline="0" noProof="0">
                <a:ln>
                  <a:noFill/>
                </a:ln>
                <a:solidFill>
                  <a:srgbClr val="112F64"/>
                </a:solidFill>
                <a:effectLst/>
                <a:uLnTx/>
                <a:uFillTx/>
                <a:latin typeface="Montserrat SemiBold" panose="00000700000000000000" pitchFamily="2" charset="0"/>
              </a:rPr>
              <a:t>t</a:t>
            </a:r>
          </a:p>
          <a:p>
            <a:pPr marL="0" marR="0" lvl="0" indent="0" algn="ctr" defTabSz="54361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12F64"/>
                </a:solidFill>
                <a:effectLst/>
                <a:uLnTx/>
                <a:uFillTx/>
                <a:latin typeface="Montserrat Light"/>
                <a:ea typeface="+mn-ea"/>
                <a:cs typeface="+mn-cs"/>
              </a:rPr>
              <a:t>High speed fiber network assuring private data connectivity across locations, data centers or cloud providers</a:t>
            </a:r>
            <a:endParaRPr kumimoji="0" lang="en-US" sz="900" b="0" i="0" u="none" strike="noStrike" kern="1200" cap="none" spc="0" normalizeH="0" baseline="0" noProof="0">
              <a:ln>
                <a:noFill/>
              </a:ln>
              <a:solidFill>
                <a:srgbClr val="112F64"/>
              </a:solidFill>
              <a:effectLst/>
              <a:uLnTx/>
              <a:uFillTx/>
              <a:latin typeface="Montserrat Light"/>
              <a:ea typeface="+mn-ea"/>
              <a:cs typeface="Arial"/>
            </a:endParaRPr>
          </a:p>
        </p:txBody>
      </p:sp>
      <p:cxnSp>
        <p:nvCxnSpPr>
          <p:cNvPr id="22" name="Straight Connector 21">
            <a:extLst>
              <a:ext uri="{FF2B5EF4-FFF2-40B4-BE49-F238E27FC236}">
                <a16:creationId xmlns:a16="http://schemas.microsoft.com/office/drawing/2014/main" id="{4492346B-233E-B9BD-959D-A1D5DF08F676}"/>
              </a:ext>
            </a:extLst>
          </p:cNvPr>
          <p:cNvCxnSpPr>
            <a:cxnSpLocks/>
            <a:stCxn id="21" idx="2"/>
          </p:cNvCxnSpPr>
          <p:nvPr/>
        </p:nvCxnSpPr>
        <p:spPr>
          <a:xfrm flipH="1">
            <a:off x="6091669" y="1852498"/>
            <a:ext cx="2947" cy="319450"/>
          </a:xfrm>
          <a:prstGeom prst="line">
            <a:avLst/>
          </a:prstGeom>
          <a:solidFill>
            <a:schemeClr val="accent5"/>
          </a:solidFill>
          <a:ln>
            <a:solidFill>
              <a:schemeClr val="bg2">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96CF52A-6105-7B7E-9BF9-125CA8A9444F}"/>
              </a:ext>
            </a:extLst>
          </p:cNvPr>
          <p:cNvSpPr txBox="1"/>
          <p:nvPr/>
        </p:nvSpPr>
        <p:spPr>
          <a:xfrm>
            <a:off x="2026771" y="4776689"/>
            <a:ext cx="2557576" cy="861774"/>
          </a:xfrm>
          <a:prstGeom prst="rect">
            <a:avLst/>
          </a:prstGeom>
          <a:solidFill>
            <a:schemeClr val="accent1"/>
          </a:solidFill>
        </p:spPr>
        <p:txBody>
          <a:bodyPr wrap="square" lIns="91440" tIns="45720" rIns="91440" bIns="45720" rtlCol="0" anchor="ctr">
            <a:spAutoFit/>
          </a:bodyPr>
          <a:lstStyle/>
          <a:p>
            <a:pPr algn="ctr" defTabSz="543613">
              <a:defRPr/>
            </a:pPr>
            <a:r>
              <a:rPr lang="en-US" sz="1600">
                <a:solidFill>
                  <a:schemeClr val="bg1"/>
                </a:solidFill>
                <a:latin typeface="Montserrat SemiBold" panose="00000700000000000000" pitchFamily="2" charset="0"/>
              </a:rPr>
              <a:t>Global Secure Networking</a:t>
            </a:r>
          </a:p>
          <a:p>
            <a:pPr algn="ctr" defTabSz="543613">
              <a:defRPr/>
            </a:pPr>
            <a:r>
              <a:rPr lang="en-US" sz="900">
                <a:solidFill>
                  <a:schemeClr val="bg2"/>
                </a:solidFill>
                <a:latin typeface="Montserrat Light"/>
              </a:rPr>
              <a:t>SD-WAN, Unified Security, Unified Secure Access</a:t>
            </a:r>
            <a:endParaRPr lang="en-US" sz="900">
              <a:solidFill>
                <a:schemeClr val="bg2"/>
              </a:solidFill>
              <a:latin typeface="Montserrat Light"/>
              <a:cs typeface="Arial"/>
            </a:endParaRPr>
          </a:p>
        </p:txBody>
      </p:sp>
      <p:sp>
        <p:nvSpPr>
          <p:cNvPr id="34" name="TextBox 33">
            <a:extLst>
              <a:ext uri="{FF2B5EF4-FFF2-40B4-BE49-F238E27FC236}">
                <a16:creationId xmlns:a16="http://schemas.microsoft.com/office/drawing/2014/main" id="{808ED643-56E5-5E9A-788C-5B60A68BB2CE}"/>
              </a:ext>
            </a:extLst>
          </p:cNvPr>
          <p:cNvSpPr txBox="1"/>
          <p:nvPr/>
        </p:nvSpPr>
        <p:spPr>
          <a:xfrm>
            <a:off x="7556111" y="2100732"/>
            <a:ext cx="2642465" cy="677108"/>
          </a:xfrm>
          <a:prstGeom prst="rect">
            <a:avLst/>
          </a:prstGeom>
          <a:solidFill>
            <a:schemeClr val="accent6"/>
          </a:solidFill>
        </p:spPr>
        <p:txBody>
          <a:bodyPr wrap="square" rtlCol="0" anchor="ctr">
            <a:noAutofit/>
          </a:bodyPr>
          <a:lstStyle/>
          <a:p>
            <a:pPr lvl="0" algn="ctr" defTabSz="543613">
              <a:defRPr/>
            </a:pPr>
            <a:r>
              <a:rPr lang="en-US" sz="1600">
                <a:solidFill>
                  <a:schemeClr val="bg1"/>
                </a:solidFill>
                <a:latin typeface="Montserrat SemiBold" panose="00000700000000000000" pitchFamily="2" charset="0"/>
              </a:rPr>
              <a:t>Video</a:t>
            </a:r>
          </a:p>
          <a:p>
            <a:pPr lvl="0" algn="ctr" defTabSz="543613">
              <a:defRPr/>
            </a:pPr>
            <a:r>
              <a:rPr lang="en-US" sz="900">
                <a:solidFill>
                  <a:schemeClr val="bg2"/>
                </a:solidFill>
                <a:latin typeface="Montserrat Light"/>
              </a:rPr>
              <a:t>Xfinity TV &amp; Entertainment  for break rooms and conference rooms</a:t>
            </a:r>
            <a:endParaRPr lang="en-US" sz="900">
              <a:solidFill>
                <a:schemeClr val="bg2"/>
              </a:solidFill>
              <a:latin typeface="Montserrat Light"/>
              <a:cs typeface="Arial"/>
            </a:endParaRPr>
          </a:p>
        </p:txBody>
      </p:sp>
      <p:cxnSp>
        <p:nvCxnSpPr>
          <p:cNvPr id="35" name="Straight Connector 34">
            <a:extLst>
              <a:ext uri="{FF2B5EF4-FFF2-40B4-BE49-F238E27FC236}">
                <a16:creationId xmlns:a16="http://schemas.microsoft.com/office/drawing/2014/main" id="{8F18E598-8465-27BC-D6C2-3FC448E8619D}"/>
              </a:ext>
            </a:extLst>
          </p:cNvPr>
          <p:cNvCxnSpPr>
            <a:cxnSpLocks/>
            <a:stCxn id="34" idx="1"/>
          </p:cNvCxnSpPr>
          <p:nvPr/>
        </p:nvCxnSpPr>
        <p:spPr>
          <a:xfrm flipH="1">
            <a:off x="7198570" y="2439286"/>
            <a:ext cx="357541" cy="216440"/>
          </a:xfrm>
          <a:prstGeom prst="line">
            <a:avLst/>
          </a:prstGeom>
          <a:ln>
            <a:solidFill>
              <a:schemeClr val="bg2">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6DC4282-083A-D42E-04C1-62C625BFE887}"/>
              </a:ext>
            </a:extLst>
          </p:cNvPr>
          <p:cNvCxnSpPr>
            <a:cxnSpLocks/>
            <a:stCxn id="18" idx="1"/>
          </p:cNvCxnSpPr>
          <p:nvPr/>
        </p:nvCxnSpPr>
        <p:spPr>
          <a:xfrm flipH="1">
            <a:off x="7712126" y="3392112"/>
            <a:ext cx="322603" cy="58236"/>
          </a:xfrm>
          <a:prstGeom prst="line">
            <a:avLst/>
          </a:prstGeom>
          <a:ln>
            <a:solidFill>
              <a:schemeClr val="bg2">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E9A6955-C398-10BE-287C-915A2570FDEE}"/>
              </a:ext>
            </a:extLst>
          </p:cNvPr>
          <p:cNvCxnSpPr>
            <a:cxnSpLocks/>
            <a:stCxn id="19" idx="1"/>
          </p:cNvCxnSpPr>
          <p:nvPr/>
        </p:nvCxnSpPr>
        <p:spPr>
          <a:xfrm flipH="1" flipV="1">
            <a:off x="7720761" y="4294548"/>
            <a:ext cx="308206" cy="48540"/>
          </a:xfrm>
          <a:prstGeom prst="line">
            <a:avLst/>
          </a:prstGeom>
          <a:ln>
            <a:solidFill>
              <a:schemeClr val="bg2">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A9632F0-F323-10B5-524F-5EE8FD0AFB24}"/>
              </a:ext>
            </a:extLst>
          </p:cNvPr>
          <p:cNvCxnSpPr>
            <a:cxnSpLocks/>
            <a:stCxn id="8" idx="3"/>
          </p:cNvCxnSpPr>
          <p:nvPr/>
        </p:nvCxnSpPr>
        <p:spPr>
          <a:xfrm>
            <a:off x="4675104" y="2470137"/>
            <a:ext cx="300197" cy="216053"/>
          </a:xfrm>
          <a:prstGeom prst="line">
            <a:avLst/>
          </a:prstGeom>
          <a:ln>
            <a:solidFill>
              <a:schemeClr val="bg2">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204E165B-D5A7-1854-2992-0EA2670778D3}"/>
              </a:ext>
            </a:extLst>
          </p:cNvPr>
          <p:cNvCxnSpPr>
            <a:cxnSpLocks/>
            <a:stCxn id="17" idx="3"/>
          </p:cNvCxnSpPr>
          <p:nvPr/>
        </p:nvCxnSpPr>
        <p:spPr>
          <a:xfrm>
            <a:off x="4163402" y="3397797"/>
            <a:ext cx="309471" cy="52551"/>
          </a:xfrm>
          <a:prstGeom prst="line">
            <a:avLst/>
          </a:prstGeom>
          <a:ln>
            <a:solidFill>
              <a:schemeClr val="bg2">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1EC1B05-53FD-9F7D-F193-BDB900459CA6}"/>
              </a:ext>
            </a:extLst>
          </p:cNvPr>
          <p:cNvCxnSpPr>
            <a:cxnSpLocks/>
            <a:stCxn id="16" idx="3"/>
          </p:cNvCxnSpPr>
          <p:nvPr/>
        </p:nvCxnSpPr>
        <p:spPr>
          <a:xfrm flipV="1">
            <a:off x="4129234" y="4189639"/>
            <a:ext cx="404028" cy="44295"/>
          </a:xfrm>
          <a:prstGeom prst="line">
            <a:avLst/>
          </a:prstGeom>
          <a:ln>
            <a:solidFill>
              <a:schemeClr val="bg2">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E2054B6-6C29-E285-F6F7-5536E5D70A37}"/>
              </a:ext>
            </a:extLst>
          </p:cNvPr>
          <p:cNvCxnSpPr>
            <a:cxnSpLocks/>
            <a:stCxn id="23" idx="3"/>
          </p:cNvCxnSpPr>
          <p:nvPr/>
        </p:nvCxnSpPr>
        <p:spPr>
          <a:xfrm flipV="1">
            <a:off x="4584347" y="5105030"/>
            <a:ext cx="409882" cy="102546"/>
          </a:xfrm>
          <a:prstGeom prst="line">
            <a:avLst/>
          </a:prstGeom>
          <a:ln>
            <a:solidFill>
              <a:schemeClr val="bg2">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C57D58FE-A26B-57D1-CAD8-67A755EBBB25}"/>
              </a:ext>
            </a:extLst>
          </p:cNvPr>
          <p:cNvSpPr txBox="1"/>
          <p:nvPr/>
        </p:nvSpPr>
        <p:spPr>
          <a:xfrm>
            <a:off x="4691484" y="5777227"/>
            <a:ext cx="2806262" cy="615553"/>
          </a:xfrm>
          <a:prstGeom prst="rect">
            <a:avLst/>
          </a:prstGeom>
          <a:solidFill>
            <a:schemeClr val="accent4"/>
          </a:solidFill>
        </p:spPr>
        <p:txBody>
          <a:bodyPr wrap="square" lIns="91440" tIns="45720" rIns="91440" bIns="45720" rtlCol="0" anchor="ctr">
            <a:spAutoFit/>
          </a:bodyPr>
          <a:lstStyle/>
          <a:p>
            <a:pPr algn="ctr" defTabSz="543613">
              <a:defRPr/>
            </a:pPr>
            <a:r>
              <a:rPr lang="en-US" sz="1600" err="1">
                <a:solidFill>
                  <a:srgbClr val="112F64"/>
                </a:solidFill>
                <a:latin typeface="Montserrat SemiBold" panose="00000700000000000000" pitchFamily="2" charset="0"/>
              </a:rPr>
              <a:t>WiFi</a:t>
            </a:r>
            <a:endParaRPr lang="en-US" sz="1600">
              <a:solidFill>
                <a:srgbClr val="112F64"/>
              </a:solidFill>
              <a:latin typeface="Montserrat SemiBold" panose="00000700000000000000" pitchFamily="2" charset="0"/>
            </a:endParaRPr>
          </a:p>
          <a:p>
            <a:pPr lvl="0" algn="ctr" defTabSz="543613">
              <a:defRPr/>
            </a:pPr>
            <a:r>
              <a:rPr lang="en-US" sz="900">
                <a:solidFill>
                  <a:srgbClr val="112F64"/>
                </a:solidFill>
                <a:latin typeface="Montserrat Light"/>
              </a:rPr>
              <a:t>Reliable </a:t>
            </a:r>
            <a:r>
              <a:rPr lang="en-US" sz="900" err="1">
                <a:solidFill>
                  <a:srgbClr val="112F64"/>
                </a:solidFill>
                <a:latin typeface="Montserrat Light"/>
              </a:rPr>
              <a:t>WiFi</a:t>
            </a:r>
            <a:r>
              <a:rPr lang="en-US" sz="900">
                <a:solidFill>
                  <a:srgbClr val="112F64"/>
                </a:solidFill>
                <a:latin typeface="Montserrat Light"/>
              </a:rPr>
              <a:t> network and IT infrastructure</a:t>
            </a:r>
            <a:br>
              <a:rPr lang="en-US" sz="900">
                <a:solidFill>
                  <a:srgbClr val="112F64"/>
                </a:solidFill>
                <a:latin typeface="Montserrat Light"/>
              </a:rPr>
            </a:br>
            <a:r>
              <a:rPr lang="en-US" sz="900">
                <a:solidFill>
                  <a:srgbClr val="112F64"/>
                </a:solidFill>
                <a:latin typeface="Montserrat Light"/>
              </a:rPr>
              <a:t>to support connectivity</a:t>
            </a:r>
          </a:p>
        </p:txBody>
      </p:sp>
      <p:sp>
        <p:nvSpPr>
          <p:cNvPr id="43" name="TextBox 42">
            <a:extLst>
              <a:ext uri="{FF2B5EF4-FFF2-40B4-BE49-F238E27FC236}">
                <a16:creationId xmlns:a16="http://schemas.microsoft.com/office/drawing/2014/main" id="{341C936C-B5BA-6975-D324-B842265500D9}"/>
              </a:ext>
            </a:extLst>
          </p:cNvPr>
          <p:cNvSpPr txBox="1"/>
          <p:nvPr/>
        </p:nvSpPr>
        <p:spPr>
          <a:xfrm>
            <a:off x="7558180" y="4951985"/>
            <a:ext cx="3268373" cy="492443"/>
          </a:xfrm>
          <a:prstGeom prst="rect">
            <a:avLst/>
          </a:prstGeom>
          <a:solidFill>
            <a:schemeClr val="accent4"/>
          </a:solidFill>
        </p:spPr>
        <p:txBody>
          <a:bodyPr wrap="square" lIns="91440" tIns="45720" rIns="91440" bIns="45720" rtlCol="0" anchor="ctr">
            <a:spAutoFit/>
          </a:bodyPr>
          <a:lstStyle/>
          <a:p>
            <a:pPr algn="ctr" defTabSz="543613">
              <a:defRPr/>
            </a:pPr>
            <a:r>
              <a:rPr lang="en-US" sz="1600">
                <a:solidFill>
                  <a:srgbClr val="112F64"/>
                </a:solidFill>
                <a:latin typeface="Montserrat SemiBold" panose="00000700000000000000" pitchFamily="2" charset="0"/>
              </a:rPr>
              <a:t>Cybersecurity Solutions</a:t>
            </a:r>
          </a:p>
          <a:p>
            <a:pPr marL="0" marR="0" lvl="0" indent="0" algn="ctr" defTabSz="54361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12F64"/>
                </a:solidFill>
                <a:effectLst/>
                <a:uLnTx/>
                <a:uFillTx/>
                <a:latin typeface="Montserrat Light"/>
                <a:ea typeface="+mn-ea"/>
                <a:cs typeface="+mn-cs"/>
              </a:rPr>
              <a:t>DDoS Mitigation and Managed Security</a:t>
            </a:r>
            <a:endParaRPr kumimoji="0" lang="en-US" sz="900" b="0" i="0" u="none" strike="noStrike" kern="1200" cap="none" spc="0" normalizeH="0" baseline="0" noProof="0">
              <a:ln>
                <a:noFill/>
              </a:ln>
              <a:solidFill>
                <a:srgbClr val="112F64"/>
              </a:solidFill>
              <a:effectLst/>
              <a:uLnTx/>
              <a:uFillTx/>
              <a:latin typeface="Montserrat Light"/>
              <a:ea typeface="+mn-ea"/>
              <a:cs typeface="Arial"/>
            </a:endParaRPr>
          </a:p>
        </p:txBody>
      </p:sp>
      <p:cxnSp>
        <p:nvCxnSpPr>
          <p:cNvPr id="44" name="Straight Connector 43">
            <a:extLst>
              <a:ext uri="{FF2B5EF4-FFF2-40B4-BE49-F238E27FC236}">
                <a16:creationId xmlns:a16="http://schemas.microsoft.com/office/drawing/2014/main" id="{38DDD67D-0F4A-70C6-C933-1656EE540D1C}"/>
              </a:ext>
            </a:extLst>
          </p:cNvPr>
          <p:cNvCxnSpPr>
            <a:cxnSpLocks/>
            <a:stCxn id="42" idx="0"/>
          </p:cNvCxnSpPr>
          <p:nvPr/>
        </p:nvCxnSpPr>
        <p:spPr>
          <a:xfrm flipH="1" flipV="1">
            <a:off x="6091670" y="5571322"/>
            <a:ext cx="2945" cy="205905"/>
          </a:xfrm>
          <a:prstGeom prst="line">
            <a:avLst/>
          </a:prstGeom>
          <a:ln>
            <a:solidFill>
              <a:schemeClr val="bg2">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B6067E0E-F751-5A89-347B-538A76B526F7}"/>
              </a:ext>
            </a:extLst>
          </p:cNvPr>
          <p:cNvCxnSpPr>
            <a:cxnSpLocks/>
            <a:stCxn id="43" idx="1"/>
          </p:cNvCxnSpPr>
          <p:nvPr/>
        </p:nvCxnSpPr>
        <p:spPr>
          <a:xfrm flipH="1" flipV="1">
            <a:off x="7195795" y="5108078"/>
            <a:ext cx="362385" cy="90129"/>
          </a:xfrm>
          <a:prstGeom prst="line">
            <a:avLst/>
          </a:prstGeom>
          <a:ln>
            <a:solidFill>
              <a:schemeClr val="bg2">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grpSp>
        <p:nvGrpSpPr>
          <p:cNvPr id="46" name="Graphic 122">
            <a:extLst>
              <a:ext uri="{FF2B5EF4-FFF2-40B4-BE49-F238E27FC236}">
                <a16:creationId xmlns:a16="http://schemas.microsoft.com/office/drawing/2014/main" id="{4DD610A5-EB73-62D3-4450-851918F9395C}"/>
              </a:ext>
            </a:extLst>
          </p:cNvPr>
          <p:cNvGrpSpPr/>
          <p:nvPr/>
        </p:nvGrpSpPr>
        <p:grpSpPr>
          <a:xfrm>
            <a:off x="5110312" y="4791124"/>
            <a:ext cx="392149" cy="348209"/>
            <a:chOff x="5567159" y="2959345"/>
            <a:chExt cx="1056075" cy="937747"/>
          </a:xfrm>
          <a:noFill/>
        </p:grpSpPr>
        <p:sp>
          <p:nvSpPr>
            <p:cNvPr id="47" name="Freeform 46">
              <a:extLst>
                <a:ext uri="{FF2B5EF4-FFF2-40B4-BE49-F238E27FC236}">
                  <a16:creationId xmlns:a16="http://schemas.microsoft.com/office/drawing/2014/main" id="{853E9C88-9394-7637-E960-C3649C95F66E}"/>
                </a:ext>
              </a:extLst>
            </p:cNvPr>
            <p:cNvSpPr/>
            <p:nvPr/>
          </p:nvSpPr>
          <p:spPr>
            <a:xfrm>
              <a:off x="6085328" y="3335883"/>
              <a:ext cx="76965" cy="77266"/>
            </a:xfrm>
            <a:custGeom>
              <a:avLst/>
              <a:gdLst>
                <a:gd name="connsiteX0" fmla="*/ 76965 w 76965"/>
                <a:gd name="connsiteY0" fmla="*/ 77267 h 77266"/>
                <a:gd name="connsiteX1" fmla="*/ 0 w 76965"/>
                <a:gd name="connsiteY1" fmla="*/ 0 h 77266"/>
              </a:gdLst>
              <a:ahLst/>
              <a:cxnLst>
                <a:cxn ang="0">
                  <a:pos x="connsiteX0" y="connsiteY0"/>
                </a:cxn>
                <a:cxn ang="0">
                  <a:pos x="connsiteX1" y="connsiteY1"/>
                </a:cxn>
              </a:cxnLst>
              <a:rect l="l" t="t" r="r" b="b"/>
              <a:pathLst>
                <a:path w="76965" h="77266">
                  <a:moveTo>
                    <a:pt x="76965" y="77267"/>
                  </a:moveTo>
                  <a:cubicBezTo>
                    <a:pt x="64208" y="41283"/>
                    <a:pt x="35956" y="12921"/>
                    <a:pt x="0" y="0"/>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48" name="Freeform 47">
              <a:extLst>
                <a:ext uri="{FF2B5EF4-FFF2-40B4-BE49-F238E27FC236}">
                  <a16:creationId xmlns:a16="http://schemas.microsoft.com/office/drawing/2014/main" id="{34F7F92F-539A-742E-534A-273940B6A358}"/>
                </a:ext>
              </a:extLst>
            </p:cNvPr>
            <p:cNvSpPr/>
            <p:nvPr/>
          </p:nvSpPr>
          <p:spPr>
            <a:xfrm>
              <a:off x="5915060" y="3344751"/>
              <a:ext cx="64499" cy="103777"/>
            </a:xfrm>
            <a:custGeom>
              <a:avLst/>
              <a:gdLst>
                <a:gd name="connsiteX0" fmla="*/ 64500 w 64499"/>
                <a:gd name="connsiteY0" fmla="*/ 0 h 103777"/>
                <a:gd name="connsiteX1" fmla="*/ 0 w 64499"/>
                <a:gd name="connsiteY1" fmla="*/ 103777 h 103777"/>
              </a:gdLst>
              <a:ahLst/>
              <a:cxnLst>
                <a:cxn ang="0">
                  <a:pos x="connsiteX0" y="connsiteY0"/>
                </a:cxn>
                <a:cxn ang="0">
                  <a:pos x="connsiteX1" y="connsiteY1"/>
                </a:cxn>
              </a:cxnLst>
              <a:rect l="l" t="t" r="r" b="b"/>
              <a:pathLst>
                <a:path w="64499" h="103777">
                  <a:moveTo>
                    <a:pt x="64500" y="0"/>
                  </a:moveTo>
                  <a:cubicBezTo>
                    <a:pt x="26663" y="21311"/>
                    <a:pt x="2339" y="60447"/>
                    <a:pt x="0" y="103777"/>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49" name="Freeform 48">
              <a:extLst>
                <a:ext uri="{FF2B5EF4-FFF2-40B4-BE49-F238E27FC236}">
                  <a16:creationId xmlns:a16="http://schemas.microsoft.com/office/drawing/2014/main" id="{444856F6-E6E1-30CD-352F-0196997AFFD0}"/>
                </a:ext>
              </a:extLst>
            </p:cNvPr>
            <p:cNvSpPr/>
            <p:nvPr/>
          </p:nvSpPr>
          <p:spPr>
            <a:xfrm>
              <a:off x="5953496" y="3546928"/>
              <a:ext cx="104068" cy="36038"/>
            </a:xfrm>
            <a:custGeom>
              <a:avLst/>
              <a:gdLst>
                <a:gd name="connsiteX0" fmla="*/ 104068 w 104068"/>
                <a:gd name="connsiteY0" fmla="*/ 35001 h 36038"/>
                <a:gd name="connsiteX1" fmla="*/ 88675 w 104068"/>
                <a:gd name="connsiteY1" fmla="*/ 36039 h 36038"/>
                <a:gd name="connsiteX2" fmla="*/ 0 w 104068"/>
                <a:gd name="connsiteY2" fmla="*/ 0 h 36038"/>
              </a:gdLst>
              <a:ahLst/>
              <a:cxnLst>
                <a:cxn ang="0">
                  <a:pos x="connsiteX0" y="connsiteY0"/>
                </a:cxn>
                <a:cxn ang="0">
                  <a:pos x="connsiteX1" y="connsiteY1"/>
                </a:cxn>
                <a:cxn ang="0">
                  <a:pos x="connsiteX2" y="connsiteY2"/>
                </a:cxn>
              </a:cxnLst>
              <a:rect l="l" t="t" r="r" b="b"/>
              <a:pathLst>
                <a:path w="104068" h="36038">
                  <a:moveTo>
                    <a:pt x="104068" y="35001"/>
                  </a:moveTo>
                  <a:cubicBezTo>
                    <a:pt x="98965" y="35679"/>
                    <a:pt x="93823" y="36026"/>
                    <a:pt x="88675" y="36039"/>
                  </a:cubicBezTo>
                  <a:cubicBezTo>
                    <a:pt x="55542" y="36050"/>
                    <a:pt x="23717" y="23116"/>
                    <a:pt x="0" y="0"/>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50" name="Freeform 49">
              <a:extLst>
                <a:ext uri="{FF2B5EF4-FFF2-40B4-BE49-F238E27FC236}">
                  <a16:creationId xmlns:a16="http://schemas.microsoft.com/office/drawing/2014/main" id="{655E4BC7-67F7-382F-911E-379A17CC284E}"/>
                </a:ext>
              </a:extLst>
            </p:cNvPr>
            <p:cNvSpPr/>
            <p:nvPr/>
          </p:nvSpPr>
          <p:spPr>
            <a:xfrm>
              <a:off x="6057564" y="3532494"/>
              <a:ext cx="86125" cy="49435"/>
            </a:xfrm>
            <a:custGeom>
              <a:avLst/>
              <a:gdLst>
                <a:gd name="connsiteX0" fmla="*/ 0 w 86125"/>
                <a:gd name="connsiteY0" fmla="*/ 49436 h 49435"/>
                <a:gd name="connsiteX1" fmla="*/ 86126 w 86125"/>
                <a:gd name="connsiteY1" fmla="*/ 0 h 49435"/>
              </a:gdLst>
              <a:ahLst/>
              <a:cxnLst>
                <a:cxn ang="0">
                  <a:pos x="connsiteX0" y="connsiteY0"/>
                </a:cxn>
                <a:cxn ang="0">
                  <a:pos x="connsiteX1" y="connsiteY1"/>
                </a:cxn>
              </a:cxnLst>
              <a:rect l="l" t="t" r="r" b="b"/>
              <a:pathLst>
                <a:path w="86125" h="49435">
                  <a:moveTo>
                    <a:pt x="0" y="49436"/>
                  </a:moveTo>
                  <a:cubicBezTo>
                    <a:pt x="34228" y="45299"/>
                    <a:pt x="65310" y="27458"/>
                    <a:pt x="86126" y="0"/>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51" name="Freeform 50">
              <a:extLst>
                <a:ext uri="{FF2B5EF4-FFF2-40B4-BE49-F238E27FC236}">
                  <a16:creationId xmlns:a16="http://schemas.microsoft.com/office/drawing/2014/main" id="{8C1E1F8A-CEBD-E728-D5E2-0658F3DBB860}"/>
                </a:ext>
              </a:extLst>
            </p:cNvPr>
            <p:cNvSpPr/>
            <p:nvPr/>
          </p:nvSpPr>
          <p:spPr>
            <a:xfrm>
              <a:off x="6143690" y="3413150"/>
              <a:ext cx="26169" cy="119343"/>
            </a:xfrm>
            <a:custGeom>
              <a:avLst/>
              <a:gdLst>
                <a:gd name="connsiteX0" fmla="*/ 0 w 26169"/>
                <a:gd name="connsiteY0" fmla="*/ 119344 h 119343"/>
                <a:gd name="connsiteX1" fmla="*/ 18887 w 26169"/>
                <a:gd name="connsiteY1" fmla="*/ 0 h 119343"/>
              </a:gdLst>
              <a:ahLst/>
              <a:cxnLst>
                <a:cxn ang="0">
                  <a:pos x="connsiteX0" y="connsiteY0"/>
                </a:cxn>
                <a:cxn ang="0">
                  <a:pos x="connsiteX1" y="connsiteY1"/>
                </a:cxn>
              </a:cxnLst>
              <a:rect l="l" t="t" r="r" b="b"/>
              <a:pathLst>
                <a:path w="26169" h="119343">
                  <a:moveTo>
                    <a:pt x="0" y="119344"/>
                  </a:moveTo>
                  <a:cubicBezTo>
                    <a:pt x="26116" y="85323"/>
                    <a:pt x="33224" y="40410"/>
                    <a:pt x="18887" y="0"/>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52" name="Freeform 51">
              <a:extLst>
                <a:ext uri="{FF2B5EF4-FFF2-40B4-BE49-F238E27FC236}">
                  <a16:creationId xmlns:a16="http://schemas.microsoft.com/office/drawing/2014/main" id="{88563587-8449-4855-6CC2-DAA671B7CDE9}"/>
                </a:ext>
              </a:extLst>
            </p:cNvPr>
            <p:cNvSpPr/>
            <p:nvPr/>
          </p:nvSpPr>
          <p:spPr>
            <a:xfrm>
              <a:off x="5979560" y="3328242"/>
              <a:ext cx="105768" cy="16509"/>
            </a:xfrm>
            <a:custGeom>
              <a:avLst/>
              <a:gdLst>
                <a:gd name="connsiteX0" fmla="*/ 0 w 105768"/>
                <a:gd name="connsiteY0" fmla="*/ 16509 h 16509"/>
                <a:gd name="connsiteX1" fmla="*/ 105768 w 105768"/>
                <a:gd name="connsiteY1" fmla="*/ 7641 h 16509"/>
              </a:gdLst>
              <a:ahLst/>
              <a:cxnLst>
                <a:cxn ang="0">
                  <a:pos x="connsiteX0" y="connsiteY0"/>
                </a:cxn>
                <a:cxn ang="0">
                  <a:pos x="connsiteX1" y="connsiteY1"/>
                </a:cxn>
              </a:cxnLst>
              <a:rect l="l" t="t" r="r" b="b"/>
              <a:pathLst>
                <a:path w="105768" h="16509">
                  <a:moveTo>
                    <a:pt x="0" y="16509"/>
                  </a:moveTo>
                  <a:cubicBezTo>
                    <a:pt x="32244" y="-1814"/>
                    <a:pt x="70919" y="-5056"/>
                    <a:pt x="105768" y="7641"/>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53" name="Freeform 52">
              <a:extLst>
                <a:ext uri="{FF2B5EF4-FFF2-40B4-BE49-F238E27FC236}">
                  <a16:creationId xmlns:a16="http://schemas.microsoft.com/office/drawing/2014/main" id="{7BC9B6ED-D0D7-4CEE-58FC-6F04CC124A9F}"/>
                </a:ext>
              </a:extLst>
            </p:cNvPr>
            <p:cNvSpPr/>
            <p:nvPr/>
          </p:nvSpPr>
          <p:spPr>
            <a:xfrm>
              <a:off x="5915060" y="3448717"/>
              <a:ext cx="38436" cy="98210"/>
            </a:xfrm>
            <a:custGeom>
              <a:avLst/>
              <a:gdLst>
                <a:gd name="connsiteX0" fmla="*/ 1 w 38436"/>
                <a:gd name="connsiteY0" fmla="*/ 0 h 98210"/>
                <a:gd name="connsiteX1" fmla="*/ 1 w 38436"/>
                <a:gd name="connsiteY1" fmla="*/ 6887 h 98210"/>
                <a:gd name="connsiteX2" fmla="*/ 38436 w 38436"/>
                <a:gd name="connsiteY2" fmla="*/ 98211 h 98210"/>
              </a:gdLst>
              <a:ahLst/>
              <a:cxnLst>
                <a:cxn ang="0">
                  <a:pos x="connsiteX0" y="connsiteY0"/>
                </a:cxn>
                <a:cxn ang="0">
                  <a:pos x="connsiteX1" y="connsiteY1"/>
                </a:cxn>
                <a:cxn ang="0">
                  <a:pos x="connsiteX2" y="connsiteY2"/>
                </a:cxn>
              </a:cxnLst>
              <a:rect l="l" t="t" r="r" b="b"/>
              <a:pathLst>
                <a:path w="38436" h="98210">
                  <a:moveTo>
                    <a:pt x="1" y="0"/>
                  </a:moveTo>
                  <a:cubicBezTo>
                    <a:pt x="1" y="2264"/>
                    <a:pt x="1" y="4528"/>
                    <a:pt x="1" y="6887"/>
                  </a:cubicBezTo>
                  <a:cubicBezTo>
                    <a:pt x="-114" y="41276"/>
                    <a:pt x="13758" y="74237"/>
                    <a:pt x="38436" y="98211"/>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54" name="Freeform 53">
              <a:extLst>
                <a:ext uri="{FF2B5EF4-FFF2-40B4-BE49-F238E27FC236}">
                  <a16:creationId xmlns:a16="http://schemas.microsoft.com/office/drawing/2014/main" id="{00993767-D08A-5824-B6FD-647E54CDF0F3}"/>
                </a:ext>
              </a:extLst>
            </p:cNvPr>
            <p:cNvSpPr/>
            <p:nvPr/>
          </p:nvSpPr>
          <p:spPr>
            <a:xfrm>
              <a:off x="5999014" y="3417961"/>
              <a:ext cx="21909" cy="35378"/>
            </a:xfrm>
            <a:custGeom>
              <a:avLst/>
              <a:gdLst>
                <a:gd name="connsiteX0" fmla="*/ 0 w 21909"/>
                <a:gd name="connsiteY0" fmla="*/ 35379 h 35378"/>
                <a:gd name="connsiteX1" fmla="*/ 21909 w 21909"/>
                <a:gd name="connsiteY1" fmla="*/ 0 h 35378"/>
              </a:gdLst>
              <a:ahLst/>
              <a:cxnLst>
                <a:cxn ang="0">
                  <a:pos x="connsiteX0" y="connsiteY0"/>
                </a:cxn>
                <a:cxn ang="0">
                  <a:pos x="connsiteX1" y="connsiteY1"/>
                </a:cxn>
              </a:cxnLst>
              <a:rect l="l" t="t" r="r" b="b"/>
              <a:pathLst>
                <a:path w="21909" h="35378">
                  <a:moveTo>
                    <a:pt x="0" y="35379"/>
                  </a:moveTo>
                  <a:cubicBezTo>
                    <a:pt x="713" y="20602"/>
                    <a:pt x="8991" y="7233"/>
                    <a:pt x="21909" y="0"/>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55" name="Freeform 54">
              <a:extLst>
                <a:ext uri="{FF2B5EF4-FFF2-40B4-BE49-F238E27FC236}">
                  <a16:creationId xmlns:a16="http://schemas.microsoft.com/office/drawing/2014/main" id="{4317A773-AC94-8BC3-8000-81E6CCCCFA05}"/>
                </a:ext>
              </a:extLst>
            </p:cNvPr>
            <p:cNvSpPr/>
            <p:nvPr/>
          </p:nvSpPr>
          <p:spPr>
            <a:xfrm>
              <a:off x="6076735" y="3441170"/>
              <a:ext cx="8971" cy="40567"/>
            </a:xfrm>
            <a:custGeom>
              <a:avLst/>
              <a:gdLst>
                <a:gd name="connsiteX0" fmla="*/ 0 w 8971"/>
                <a:gd name="connsiteY0" fmla="*/ 40567 h 40567"/>
                <a:gd name="connsiteX1" fmla="*/ 8971 w 8971"/>
                <a:gd name="connsiteY1" fmla="*/ 14434 h 40567"/>
                <a:gd name="connsiteX2" fmla="*/ 6327 w 8971"/>
                <a:gd name="connsiteY2" fmla="*/ 0 h 40567"/>
              </a:gdLst>
              <a:ahLst/>
              <a:cxnLst>
                <a:cxn ang="0">
                  <a:pos x="connsiteX0" y="connsiteY0"/>
                </a:cxn>
                <a:cxn ang="0">
                  <a:pos x="connsiteX1" y="connsiteY1"/>
                </a:cxn>
                <a:cxn ang="0">
                  <a:pos x="connsiteX2" y="connsiteY2"/>
                </a:cxn>
              </a:cxnLst>
              <a:rect l="l" t="t" r="r" b="b"/>
              <a:pathLst>
                <a:path w="8971" h="40567">
                  <a:moveTo>
                    <a:pt x="0" y="40567"/>
                  </a:moveTo>
                  <a:cubicBezTo>
                    <a:pt x="5754" y="33062"/>
                    <a:pt x="8903" y="23888"/>
                    <a:pt x="8971" y="14434"/>
                  </a:cubicBezTo>
                  <a:cubicBezTo>
                    <a:pt x="8924" y="9507"/>
                    <a:pt x="8030" y="4625"/>
                    <a:pt x="6327" y="0"/>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56" name="Freeform 55">
              <a:extLst>
                <a:ext uri="{FF2B5EF4-FFF2-40B4-BE49-F238E27FC236}">
                  <a16:creationId xmlns:a16="http://schemas.microsoft.com/office/drawing/2014/main" id="{8406F0F5-5923-CCB5-10B3-565B615F80E7}"/>
                </a:ext>
              </a:extLst>
            </p:cNvPr>
            <p:cNvSpPr/>
            <p:nvPr/>
          </p:nvSpPr>
          <p:spPr>
            <a:xfrm>
              <a:off x="6012046" y="3486737"/>
              <a:ext cx="35319" cy="12264"/>
            </a:xfrm>
            <a:custGeom>
              <a:avLst/>
              <a:gdLst>
                <a:gd name="connsiteX0" fmla="*/ 35319 w 35319"/>
                <a:gd name="connsiteY0" fmla="*/ 11793 h 12264"/>
                <a:gd name="connsiteX1" fmla="*/ 30125 w 35319"/>
                <a:gd name="connsiteY1" fmla="*/ 12265 h 12264"/>
                <a:gd name="connsiteX2" fmla="*/ 0 w 35319"/>
                <a:gd name="connsiteY2" fmla="*/ 0 h 12264"/>
              </a:gdLst>
              <a:ahLst/>
              <a:cxnLst>
                <a:cxn ang="0">
                  <a:pos x="connsiteX0" y="connsiteY0"/>
                </a:cxn>
                <a:cxn ang="0">
                  <a:pos x="connsiteX1" y="connsiteY1"/>
                </a:cxn>
                <a:cxn ang="0">
                  <a:pos x="connsiteX2" y="connsiteY2"/>
                </a:cxn>
              </a:cxnLst>
              <a:rect l="l" t="t" r="r" b="b"/>
              <a:pathLst>
                <a:path w="35319" h="12264">
                  <a:moveTo>
                    <a:pt x="35319" y="11793"/>
                  </a:moveTo>
                  <a:cubicBezTo>
                    <a:pt x="33598" y="12048"/>
                    <a:pt x="31864" y="12205"/>
                    <a:pt x="30125" y="12265"/>
                  </a:cubicBezTo>
                  <a:cubicBezTo>
                    <a:pt x="18866" y="12258"/>
                    <a:pt x="8056" y="7857"/>
                    <a:pt x="0" y="0"/>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57" name="Freeform 56">
              <a:extLst>
                <a:ext uri="{FF2B5EF4-FFF2-40B4-BE49-F238E27FC236}">
                  <a16:creationId xmlns:a16="http://schemas.microsoft.com/office/drawing/2014/main" id="{655EBD4D-BBAA-F073-9884-448ED23C6B5C}"/>
                </a:ext>
              </a:extLst>
            </p:cNvPr>
            <p:cNvSpPr/>
            <p:nvPr/>
          </p:nvSpPr>
          <p:spPr>
            <a:xfrm>
              <a:off x="6047365" y="3481737"/>
              <a:ext cx="29369" cy="16793"/>
            </a:xfrm>
            <a:custGeom>
              <a:avLst/>
              <a:gdLst>
                <a:gd name="connsiteX0" fmla="*/ 0 w 29369"/>
                <a:gd name="connsiteY0" fmla="*/ 16793 h 16793"/>
                <a:gd name="connsiteX1" fmla="*/ 29370 w 29369"/>
                <a:gd name="connsiteY1" fmla="*/ 0 h 16793"/>
              </a:gdLst>
              <a:ahLst/>
              <a:cxnLst>
                <a:cxn ang="0">
                  <a:pos x="connsiteX0" y="connsiteY0"/>
                </a:cxn>
                <a:cxn ang="0">
                  <a:pos x="connsiteX1" y="connsiteY1"/>
                </a:cxn>
              </a:cxnLst>
              <a:rect l="l" t="t" r="r" b="b"/>
              <a:pathLst>
                <a:path w="29369" h="16793">
                  <a:moveTo>
                    <a:pt x="0" y="16793"/>
                  </a:moveTo>
                  <a:cubicBezTo>
                    <a:pt x="11656" y="15381"/>
                    <a:pt x="22247" y="9325"/>
                    <a:pt x="29370" y="0"/>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58" name="Freeform 57">
              <a:extLst>
                <a:ext uri="{FF2B5EF4-FFF2-40B4-BE49-F238E27FC236}">
                  <a16:creationId xmlns:a16="http://schemas.microsoft.com/office/drawing/2014/main" id="{B360740B-E449-D9BB-69DE-D404F0C9AF0E}"/>
                </a:ext>
              </a:extLst>
            </p:cNvPr>
            <p:cNvSpPr/>
            <p:nvPr/>
          </p:nvSpPr>
          <p:spPr>
            <a:xfrm>
              <a:off x="6020923" y="3412112"/>
              <a:ext cx="35980" cy="5849"/>
            </a:xfrm>
            <a:custGeom>
              <a:avLst/>
              <a:gdLst>
                <a:gd name="connsiteX0" fmla="*/ 0 w 35980"/>
                <a:gd name="connsiteY0" fmla="*/ 5849 h 5849"/>
                <a:gd name="connsiteX1" fmla="*/ 21248 w 35980"/>
                <a:gd name="connsiteY1" fmla="*/ 0 h 5849"/>
                <a:gd name="connsiteX2" fmla="*/ 35980 w 35980"/>
                <a:gd name="connsiteY2" fmla="*/ 2736 h 5849"/>
              </a:gdLst>
              <a:ahLst/>
              <a:cxnLst>
                <a:cxn ang="0">
                  <a:pos x="connsiteX0" y="connsiteY0"/>
                </a:cxn>
                <a:cxn ang="0">
                  <a:pos x="connsiteX1" y="connsiteY1"/>
                </a:cxn>
                <a:cxn ang="0">
                  <a:pos x="connsiteX2" y="connsiteY2"/>
                </a:cxn>
              </a:cxnLst>
              <a:rect l="l" t="t" r="r" b="b"/>
              <a:pathLst>
                <a:path w="35980" h="5849">
                  <a:moveTo>
                    <a:pt x="0" y="5849"/>
                  </a:moveTo>
                  <a:cubicBezTo>
                    <a:pt x="6453" y="2087"/>
                    <a:pt x="13777" y="71"/>
                    <a:pt x="21248" y="0"/>
                  </a:cubicBezTo>
                  <a:cubicBezTo>
                    <a:pt x="26278" y="78"/>
                    <a:pt x="31258" y="1004"/>
                    <a:pt x="35980" y="2736"/>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59" name="Freeform 58">
              <a:extLst>
                <a:ext uri="{FF2B5EF4-FFF2-40B4-BE49-F238E27FC236}">
                  <a16:creationId xmlns:a16="http://schemas.microsoft.com/office/drawing/2014/main" id="{F2373F8D-E91A-39C3-68BC-D468C3B7C42F}"/>
                </a:ext>
              </a:extLst>
            </p:cNvPr>
            <p:cNvSpPr/>
            <p:nvPr/>
          </p:nvSpPr>
          <p:spPr>
            <a:xfrm>
              <a:off x="6056903" y="3414848"/>
              <a:ext cx="26158" cy="26321"/>
            </a:xfrm>
            <a:custGeom>
              <a:avLst/>
              <a:gdLst>
                <a:gd name="connsiteX0" fmla="*/ 0 w 26158"/>
                <a:gd name="connsiteY0" fmla="*/ 0 h 26321"/>
                <a:gd name="connsiteX1" fmla="*/ 26159 w 26158"/>
                <a:gd name="connsiteY1" fmla="*/ 26322 h 26321"/>
              </a:gdLst>
              <a:ahLst/>
              <a:cxnLst>
                <a:cxn ang="0">
                  <a:pos x="connsiteX0" y="connsiteY0"/>
                </a:cxn>
                <a:cxn ang="0">
                  <a:pos x="connsiteX1" y="connsiteY1"/>
                </a:cxn>
              </a:cxnLst>
              <a:rect l="l" t="t" r="r" b="b"/>
              <a:pathLst>
                <a:path w="26158" h="26321">
                  <a:moveTo>
                    <a:pt x="0" y="0"/>
                  </a:moveTo>
                  <a:cubicBezTo>
                    <a:pt x="12215" y="4433"/>
                    <a:pt x="21809" y="14087"/>
                    <a:pt x="26159" y="26322"/>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60" name="Freeform 59">
              <a:extLst>
                <a:ext uri="{FF2B5EF4-FFF2-40B4-BE49-F238E27FC236}">
                  <a16:creationId xmlns:a16="http://schemas.microsoft.com/office/drawing/2014/main" id="{684E905F-1790-B540-6A79-A86EBFF095E2}"/>
                </a:ext>
              </a:extLst>
            </p:cNvPr>
            <p:cNvSpPr/>
            <p:nvPr/>
          </p:nvSpPr>
          <p:spPr>
            <a:xfrm>
              <a:off x="5998975" y="3453340"/>
              <a:ext cx="13354" cy="33397"/>
            </a:xfrm>
            <a:custGeom>
              <a:avLst/>
              <a:gdLst>
                <a:gd name="connsiteX0" fmla="*/ 39 w 13354"/>
                <a:gd name="connsiteY0" fmla="*/ 0 h 33397"/>
                <a:gd name="connsiteX1" fmla="*/ 39 w 13354"/>
                <a:gd name="connsiteY1" fmla="*/ 2264 h 33397"/>
                <a:gd name="connsiteX2" fmla="*/ 13354 w 13354"/>
                <a:gd name="connsiteY2" fmla="*/ 33397 h 33397"/>
              </a:gdLst>
              <a:ahLst/>
              <a:cxnLst>
                <a:cxn ang="0">
                  <a:pos x="connsiteX0" y="connsiteY0"/>
                </a:cxn>
                <a:cxn ang="0">
                  <a:pos x="connsiteX1" y="connsiteY1"/>
                </a:cxn>
                <a:cxn ang="0">
                  <a:pos x="connsiteX2" y="connsiteY2"/>
                </a:cxn>
              </a:cxnLst>
              <a:rect l="l" t="t" r="r" b="b"/>
              <a:pathLst>
                <a:path w="13354" h="33397">
                  <a:moveTo>
                    <a:pt x="39" y="0"/>
                  </a:moveTo>
                  <a:cubicBezTo>
                    <a:pt x="-13" y="754"/>
                    <a:pt x="-13" y="1510"/>
                    <a:pt x="39" y="2264"/>
                  </a:cubicBezTo>
                  <a:cubicBezTo>
                    <a:pt x="31" y="14024"/>
                    <a:pt x="4843" y="25273"/>
                    <a:pt x="13354" y="33397"/>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61" name="Freeform 60">
              <a:extLst>
                <a:ext uri="{FF2B5EF4-FFF2-40B4-BE49-F238E27FC236}">
                  <a16:creationId xmlns:a16="http://schemas.microsoft.com/office/drawing/2014/main" id="{C7C59485-5069-DF67-229C-3052A0C997E5}"/>
                </a:ext>
              </a:extLst>
            </p:cNvPr>
            <p:cNvSpPr/>
            <p:nvPr/>
          </p:nvSpPr>
          <p:spPr>
            <a:xfrm>
              <a:off x="6085328" y="3191916"/>
              <a:ext cx="51750" cy="143967"/>
            </a:xfrm>
            <a:custGeom>
              <a:avLst/>
              <a:gdLst>
                <a:gd name="connsiteX0" fmla="*/ 51751 w 51750"/>
                <a:gd name="connsiteY0" fmla="*/ 0 h 143967"/>
                <a:gd name="connsiteX1" fmla="*/ 0 w 51750"/>
                <a:gd name="connsiteY1" fmla="*/ 143967 h 143967"/>
              </a:gdLst>
              <a:ahLst/>
              <a:cxnLst>
                <a:cxn ang="0">
                  <a:pos x="connsiteX0" y="connsiteY0"/>
                </a:cxn>
                <a:cxn ang="0">
                  <a:pos x="connsiteX1" y="connsiteY1"/>
                </a:cxn>
              </a:cxnLst>
              <a:rect l="l" t="t" r="r" b="b"/>
              <a:pathLst>
                <a:path w="51750" h="143967">
                  <a:moveTo>
                    <a:pt x="51751" y="0"/>
                  </a:moveTo>
                  <a:lnTo>
                    <a:pt x="0" y="143967"/>
                  </a:lnTo>
                </a:path>
              </a:pathLst>
            </a:custGeom>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62" name="Freeform 61">
              <a:extLst>
                <a:ext uri="{FF2B5EF4-FFF2-40B4-BE49-F238E27FC236}">
                  <a16:creationId xmlns:a16="http://schemas.microsoft.com/office/drawing/2014/main" id="{50C7EEF7-FDF3-15F3-9D26-EB42CBFB0521}"/>
                </a:ext>
              </a:extLst>
            </p:cNvPr>
            <p:cNvSpPr/>
            <p:nvPr/>
          </p:nvSpPr>
          <p:spPr>
            <a:xfrm>
              <a:off x="6108276" y="3107651"/>
              <a:ext cx="86905" cy="86818"/>
            </a:xfrm>
            <a:custGeom>
              <a:avLst/>
              <a:gdLst>
                <a:gd name="connsiteX0" fmla="*/ 28804 w 86905"/>
                <a:gd name="connsiteY0" fmla="*/ 84265 h 86818"/>
                <a:gd name="connsiteX1" fmla="*/ 28804 w 86905"/>
                <a:gd name="connsiteY1" fmla="*/ 84265 h 86818"/>
                <a:gd name="connsiteX2" fmla="*/ 84349 w 86905"/>
                <a:gd name="connsiteY2" fmla="*/ 58043 h 86818"/>
                <a:gd name="connsiteX3" fmla="*/ 58101 w 86905"/>
                <a:gd name="connsiteY3" fmla="*/ 2554 h 86818"/>
                <a:gd name="connsiteX4" fmla="*/ 2556 w 86905"/>
                <a:gd name="connsiteY4" fmla="*/ 28775 h 86818"/>
                <a:gd name="connsiteX5" fmla="*/ 2550 w 86905"/>
                <a:gd name="connsiteY5" fmla="*/ 28792 h 86818"/>
                <a:gd name="connsiteX6" fmla="*/ 28804 w 86905"/>
                <a:gd name="connsiteY6" fmla="*/ 84265 h 8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905" h="86818">
                  <a:moveTo>
                    <a:pt x="28804" y="84265"/>
                  </a:moveTo>
                  <a:lnTo>
                    <a:pt x="28804" y="84265"/>
                  </a:lnTo>
                  <a:cubicBezTo>
                    <a:pt x="51390" y="92347"/>
                    <a:pt x="76259" y="80607"/>
                    <a:pt x="84349" y="58043"/>
                  </a:cubicBezTo>
                  <a:cubicBezTo>
                    <a:pt x="92439" y="35479"/>
                    <a:pt x="80688" y="10636"/>
                    <a:pt x="58101" y="2554"/>
                  </a:cubicBezTo>
                  <a:cubicBezTo>
                    <a:pt x="35515" y="-5529"/>
                    <a:pt x="10646" y="6211"/>
                    <a:pt x="2556" y="28775"/>
                  </a:cubicBezTo>
                  <a:cubicBezTo>
                    <a:pt x="2554" y="28780"/>
                    <a:pt x="2552" y="28786"/>
                    <a:pt x="2550" y="28792"/>
                  </a:cubicBezTo>
                  <a:cubicBezTo>
                    <a:pt x="-5529" y="51353"/>
                    <a:pt x="6224" y="76185"/>
                    <a:pt x="28804" y="84265"/>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63" name="Freeform 62">
              <a:extLst>
                <a:ext uri="{FF2B5EF4-FFF2-40B4-BE49-F238E27FC236}">
                  <a16:creationId xmlns:a16="http://schemas.microsoft.com/office/drawing/2014/main" id="{92480CA1-B189-E51F-977B-CAA354094E39}"/>
                </a:ext>
              </a:extLst>
            </p:cNvPr>
            <p:cNvSpPr/>
            <p:nvPr/>
          </p:nvSpPr>
          <p:spPr>
            <a:xfrm>
              <a:off x="6057564" y="3581929"/>
              <a:ext cx="19359" cy="159911"/>
            </a:xfrm>
            <a:custGeom>
              <a:avLst/>
              <a:gdLst>
                <a:gd name="connsiteX0" fmla="*/ 0 w 19359"/>
                <a:gd name="connsiteY0" fmla="*/ 0 h 159911"/>
                <a:gd name="connsiteX1" fmla="*/ 19359 w 19359"/>
                <a:gd name="connsiteY1" fmla="*/ 159911 h 159911"/>
              </a:gdLst>
              <a:ahLst/>
              <a:cxnLst>
                <a:cxn ang="0">
                  <a:pos x="connsiteX0" y="connsiteY0"/>
                </a:cxn>
                <a:cxn ang="0">
                  <a:pos x="connsiteX1" y="connsiteY1"/>
                </a:cxn>
              </a:cxnLst>
              <a:rect l="l" t="t" r="r" b="b"/>
              <a:pathLst>
                <a:path w="19359" h="159911">
                  <a:moveTo>
                    <a:pt x="0" y="0"/>
                  </a:moveTo>
                  <a:lnTo>
                    <a:pt x="19359" y="159911"/>
                  </a:lnTo>
                </a:path>
              </a:pathLst>
            </a:custGeom>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64" name="Freeform 63">
              <a:extLst>
                <a:ext uri="{FF2B5EF4-FFF2-40B4-BE49-F238E27FC236}">
                  <a16:creationId xmlns:a16="http://schemas.microsoft.com/office/drawing/2014/main" id="{FE89F052-7B5F-F0D8-4A0A-D75ED440731B}"/>
                </a:ext>
              </a:extLst>
            </p:cNvPr>
            <p:cNvSpPr/>
            <p:nvPr/>
          </p:nvSpPr>
          <p:spPr>
            <a:xfrm>
              <a:off x="6038813" y="3741508"/>
              <a:ext cx="86889" cy="86804"/>
            </a:xfrm>
            <a:custGeom>
              <a:avLst/>
              <a:gdLst>
                <a:gd name="connsiteX0" fmla="*/ 38111 w 86889"/>
                <a:gd name="connsiteY0" fmla="*/ 333 h 86804"/>
                <a:gd name="connsiteX1" fmla="*/ 333 w 86889"/>
                <a:gd name="connsiteY1" fmla="*/ 48731 h 86804"/>
                <a:gd name="connsiteX2" fmla="*/ 48779 w 86889"/>
                <a:gd name="connsiteY2" fmla="*/ 86472 h 86804"/>
                <a:gd name="connsiteX3" fmla="*/ 86556 w 86889"/>
                <a:gd name="connsiteY3" fmla="*/ 38073 h 86804"/>
                <a:gd name="connsiteX4" fmla="*/ 86556 w 86889"/>
                <a:gd name="connsiteY4" fmla="*/ 38070 h 86804"/>
                <a:gd name="connsiteX5" fmla="*/ 38111 w 86889"/>
                <a:gd name="connsiteY5" fmla="*/ 333 h 86804"/>
                <a:gd name="connsiteX6" fmla="*/ 38111 w 86889"/>
                <a:gd name="connsiteY6" fmla="*/ 333 h 8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9" h="86804">
                  <a:moveTo>
                    <a:pt x="38111" y="333"/>
                  </a:moveTo>
                  <a:cubicBezTo>
                    <a:pt x="14300" y="3276"/>
                    <a:pt x="-2613" y="24945"/>
                    <a:pt x="333" y="48731"/>
                  </a:cubicBezTo>
                  <a:cubicBezTo>
                    <a:pt x="3279" y="72517"/>
                    <a:pt x="24969" y="89414"/>
                    <a:pt x="48779" y="86472"/>
                  </a:cubicBezTo>
                  <a:cubicBezTo>
                    <a:pt x="72589" y="83528"/>
                    <a:pt x="89503" y="61859"/>
                    <a:pt x="86556" y="38073"/>
                  </a:cubicBezTo>
                  <a:cubicBezTo>
                    <a:pt x="86556" y="38072"/>
                    <a:pt x="86556" y="38071"/>
                    <a:pt x="86556" y="38070"/>
                  </a:cubicBezTo>
                  <a:cubicBezTo>
                    <a:pt x="83609" y="14285"/>
                    <a:pt x="61920" y="-2610"/>
                    <a:pt x="38111" y="333"/>
                  </a:cubicBezTo>
                  <a:lnTo>
                    <a:pt x="38111" y="333"/>
                  </a:ln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65" name="Freeform 64">
              <a:extLst>
                <a:ext uri="{FF2B5EF4-FFF2-40B4-BE49-F238E27FC236}">
                  <a16:creationId xmlns:a16="http://schemas.microsoft.com/office/drawing/2014/main" id="{585DF1E1-BA96-493C-25F0-4BBD4A40FAD1}"/>
                </a:ext>
              </a:extLst>
            </p:cNvPr>
            <p:cNvSpPr/>
            <p:nvPr/>
          </p:nvSpPr>
          <p:spPr>
            <a:xfrm>
              <a:off x="5649318" y="3434094"/>
              <a:ext cx="265742" cy="14623"/>
            </a:xfrm>
            <a:custGeom>
              <a:avLst/>
              <a:gdLst>
                <a:gd name="connsiteX0" fmla="*/ 0 w 265742"/>
                <a:gd name="connsiteY0" fmla="*/ 0 h 14623"/>
                <a:gd name="connsiteX1" fmla="*/ 265743 w 265742"/>
                <a:gd name="connsiteY1" fmla="*/ 14623 h 14623"/>
              </a:gdLst>
              <a:ahLst/>
              <a:cxnLst>
                <a:cxn ang="0">
                  <a:pos x="connsiteX0" y="connsiteY0"/>
                </a:cxn>
                <a:cxn ang="0">
                  <a:pos x="connsiteX1" y="connsiteY1"/>
                </a:cxn>
              </a:cxnLst>
              <a:rect l="l" t="t" r="r" b="b"/>
              <a:pathLst>
                <a:path w="265742" h="14623">
                  <a:moveTo>
                    <a:pt x="0" y="0"/>
                  </a:moveTo>
                  <a:lnTo>
                    <a:pt x="265743" y="14623"/>
                  </a:lnTo>
                </a:path>
              </a:pathLst>
            </a:custGeom>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66" name="Freeform 65">
              <a:extLst>
                <a:ext uri="{FF2B5EF4-FFF2-40B4-BE49-F238E27FC236}">
                  <a16:creationId xmlns:a16="http://schemas.microsoft.com/office/drawing/2014/main" id="{D2D38884-9658-07FC-9D40-973AA0E6AB50}"/>
                </a:ext>
              </a:extLst>
            </p:cNvPr>
            <p:cNvSpPr/>
            <p:nvPr/>
          </p:nvSpPr>
          <p:spPr>
            <a:xfrm>
              <a:off x="5567159" y="3392960"/>
              <a:ext cx="82158" cy="82078"/>
            </a:xfrm>
            <a:custGeom>
              <a:avLst/>
              <a:gdLst>
                <a:gd name="connsiteX0" fmla="*/ 82158 w 82158"/>
                <a:gd name="connsiteY0" fmla="*/ 40756 h 82078"/>
                <a:gd name="connsiteX1" fmla="*/ 40796 w 82158"/>
                <a:gd name="connsiteY1" fmla="*/ 1 h 82078"/>
                <a:gd name="connsiteX2" fmla="*/ 1 w 82158"/>
                <a:gd name="connsiteY2" fmla="*/ 41322 h 82078"/>
                <a:gd name="connsiteX3" fmla="*/ 41363 w 82158"/>
                <a:gd name="connsiteY3" fmla="*/ 82077 h 82078"/>
                <a:gd name="connsiteX4" fmla="*/ 82158 w 82158"/>
                <a:gd name="connsiteY4" fmla="*/ 41322 h 82078"/>
                <a:gd name="connsiteX5" fmla="*/ 82158 w 82158"/>
                <a:gd name="connsiteY5" fmla="*/ 40756 h 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58" h="82078">
                  <a:moveTo>
                    <a:pt x="82158" y="40756"/>
                  </a:moveTo>
                  <a:cubicBezTo>
                    <a:pt x="82001" y="18091"/>
                    <a:pt x="63483" y="-156"/>
                    <a:pt x="40796" y="1"/>
                  </a:cubicBezTo>
                  <a:cubicBezTo>
                    <a:pt x="18109" y="158"/>
                    <a:pt x="-155" y="18657"/>
                    <a:pt x="1" y="41322"/>
                  </a:cubicBezTo>
                  <a:cubicBezTo>
                    <a:pt x="157" y="63987"/>
                    <a:pt x="18676" y="82234"/>
                    <a:pt x="41363" y="82077"/>
                  </a:cubicBezTo>
                  <a:cubicBezTo>
                    <a:pt x="63829" y="81923"/>
                    <a:pt x="82003" y="63766"/>
                    <a:pt x="82158" y="41322"/>
                  </a:cubicBezTo>
                  <a:cubicBezTo>
                    <a:pt x="82158" y="41322"/>
                    <a:pt x="82158" y="41322"/>
                    <a:pt x="82158" y="40756"/>
                  </a:cubicBez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67" name="Freeform 66">
              <a:extLst>
                <a:ext uri="{FF2B5EF4-FFF2-40B4-BE49-F238E27FC236}">
                  <a16:creationId xmlns:a16="http://schemas.microsoft.com/office/drawing/2014/main" id="{0A0A5E45-5344-2974-559C-44D8103C0883}"/>
                </a:ext>
              </a:extLst>
            </p:cNvPr>
            <p:cNvSpPr/>
            <p:nvPr/>
          </p:nvSpPr>
          <p:spPr>
            <a:xfrm>
              <a:off x="5824119" y="3069553"/>
              <a:ext cx="155441" cy="275198"/>
            </a:xfrm>
            <a:custGeom>
              <a:avLst/>
              <a:gdLst>
                <a:gd name="connsiteX0" fmla="*/ 155441 w 155441"/>
                <a:gd name="connsiteY0" fmla="*/ 275198 h 275198"/>
                <a:gd name="connsiteX1" fmla="*/ 0 w 155441"/>
                <a:gd name="connsiteY1" fmla="*/ 0 h 275198"/>
              </a:gdLst>
              <a:ahLst/>
              <a:cxnLst>
                <a:cxn ang="0">
                  <a:pos x="connsiteX0" y="connsiteY0"/>
                </a:cxn>
                <a:cxn ang="0">
                  <a:pos x="connsiteX1" y="connsiteY1"/>
                </a:cxn>
              </a:cxnLst>
              <a:rect l="l" t="t" r="r" b="b"/>
              <a:pathLst>
                <a:path w="155441" h="275198">
                  <a:moveTo>
                    <a:pt x="155441" y="275198"/>
                  </a:moveTo>
                  <a:lnTo>
                    <a:pt x="0" y="0"/>
                  </a:lnTo>
                </a:path>
              </a:pathLst>
            </a:custGeom>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68" name="Freeform 67">
              <a:extLst>
                <a:ext uri="{FF2B5EF4-FFF2-40B4-BE49-F238E27FC236}">
                  <a16:creationId xmlns:a16="http://schemas.microsoft.com/office/drawing/2014/main" id="{A5E31FFF-CAE5-133D-6B74-E485BF8263A5}"/>
                </a:ext>
              </a:extLst>
            </p:cNvPr>
            <p:cNvSpPr/>
            <p:nvPr/>
          </p:nvSpPr>
          <p:spPr>
            <a:xfrm>
              <a:off x="5735547" y="2959345"/>
              <a:ext cx="116344" cy="116229"/>
            </a:xfrm>
            <a:custGeom>
              <a:avLst/>
              <a:gdLst>
                <a:gd name="connsiteX0" fmla="*/ 58456 w 116344"/>
                <a:gd name="connsiteY0" fmla="*/ 116230 h 116229"/>
                <a:gd name="connsiteX1" fmla="*/ 116344 w 116344"/>
                <a:gd name="connsiteY1" fmla="*/ 57832 h 116229"/>
                <a:gd name="connsiteX2" fmla="*/ 57889 w 116344"/>
                <a:gd name="connsiteY2" fmla="*/ 1 h 116229"/>
                <a:gd name="connsiteX3" fmla="*/ 1 w 116344"/>
                <a:gd name="connsiteY3" fmla="*/ 58398 h 116229"/>
                <a:gd name="connsiteX4" fmla="*/ 57889 w 116344"/>
                <a:gd name="connsiteY4" fmla="*/ 116230 h 116229"/>
                <a:gd name="connsiteX5" fmla="*/ 58456 w 116344"/>
                <a:gd name="connsiteY5" fmla="*/ 116230 h 1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44" h="116229">
                  <a:moveTo>
                    <a:pt x="58456" y="116230"/>
                  </a:moveTo>
                  <a:cubicBezTo>
                    <a:pt x="90583" y="116073"/>
                    <a:pt x="116501" y="89928"/>
                    <a:pt x="116344" y="57832"/>
                  </a:cubicBezTo>
                  <a:cubicBezTo>
                    <a:pt x="116188" y="25736"/>
                    <a:pt x="90016" y="-156"/>
                    <a:pt x="57889" y="1"/>
                  </a:cubicBezTo>
                  <a:cubicBezTo>
                    <a:pt x="25762" y="157"/>
                    <a:pt x="-156" y="26302"/>
                    <a:pt x="1" y="58398"/>
                  </a:cubicBezTo>
                  <a:cubicBezTo>
                    <a:pt x="156" y="90273"/>
                    <a:pt x="25983" y="116074"/>
                    <a:pt x="57889" y="116230"/>
                  </a:cubicBezTo>
                  <a:lnTo>
                    <a:pt x="58456" y="116230"/>
                  </a:ln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69" name="Freeform 68">
              <a:extLst>
                <a:ext uri="{FF2B5EF4-FFF2-40B4-BE49-F238E27FC236}">
                  <a16:creationId xmlns:a16="http://schemas.microsoft.com/office/drawing/2014/main" id="{EC0CD6DD-64B6-7C75-EF94-53CF93887CBB}"/>
                </a:ext>
              </a:extLst>
            </p:cNvPr>
            <p:cNvSpPr/>
            <p:nvPr/>
          </p:nvSpPr>
          <p:spPr>
            <a:xfrm>
              <a:off x="5732893" y="3546928"/>
              <a:ext cx="220602" cy="226894"/>
            </a:xfrm>
            <a:custGeom>
              <a:avLst/>
              <a:gdLst>
                <a:gd name="connsiteX0" fmla="*/ 0 w 220602"/>
                <a:gd name="connsiteY0" fmla="*/ 226895 h 226894"/>
                <a:gd name="connsiteX1" fmla="*/ 220602 w 220602"/>
                <a:gd name="connsiteY1" fmla="*/ 0 h 226894"/>
              </a:gdLst>
              <a:ahLst/>
              <a:cxnLst>
                <a:cxn ang="0">
                  <a:pos x="connsiteX0" y="connsiteY0"/>
                </a:cxn>
                <a:cxn ang="0">
                  <a:pos x="connsiteX1" y="connsiteY1"/>
                </a:cxn>
              </a:cxnLst>
              <a:rect l="l" t="t" r="r" b="b"/>
              <a:pathLst>
                <a:path w="220602" h="226894">
                  <a:moveTo>
                    <a:pt x="0" y="226895"/>
                  </a:moveTo>
                  <a:lnTo>
                    <a:pt x="220602" y="0"/>
                  </a:lnTo>
                </a:path>
              </a:pathLst>
            </a:custGeom>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70" name="Freeform 69">
              <a:extLst>
                <a:ext uri="{FF2B5EF4-FFF2-40B4-BE49-F238E27FC236}">
                  <a16:creationId xmlns:a16="http://schemas.microsoft.com/office/drawing/2014/main" id="{68E27684-15E0-D6F8-3892-B8306F9C10E5}"/>
                </a:ext>
              </a:extLst>
            </p:cNvPr>
            <p:cNvSpPr/>
            <p:nvPr/>
          </p:nvSpPr>
          <p:spPr>
            <a:xfrm>
              <a:off x="5617706" y="3757273"/>
              <a:ext cx="139956" cy="139819"/>
            </a:xfrm>
            <a:custGeom>
              <a:avLst/>
              <a:gdLst>
                <a:gd name="connsiteX0" fmla="*/ 115187 w 139956"/>
                <a:gd name="connsiteY0" fmla="*/ 16549 h 139819"/>
                <a:gd name="connsiteX1" fmla="*/ 16566 w 139956"/>
                <a:gd name="connsiteY1" fmla="*/ 24745 h 139819"/>
                <a:gd name="connsiteX2" fmla="*/ 24770 w 139956"/>
                <a:gd name="connsiteY2" fmla="*/ 123270 h 139819"/>
                <a:gd name="connsiteX3" fmla="*/ 123391 w 139956"/>
                <a:gd name="connsiteY3" fmla="*/ 115074 h 139819"/>
                <a:gd name="connsiteX4" fmla="*/ 115849 w 139956"/>
                <a:gd name="connsiteY4" fmla="*/ 17115 h 139819"/>
                <a:gd name="connsiteX5" fmla="*/ 115187 w 139956"/>
                <a:gd name="connsiteY5" fmla="*/ 16549 h 13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56" h="139819">
                  <a:moveTo>
                    <a:pt x="115187" y="16549"/>
                  </a:moveTo>
                  <a:cubicBezTo>
                    <a:pt x="85689" y="-8394"/>
                    <a:pt x="41534" y="-4725"/>
                    <a:pt x="16566" y="24745"/>
                  </a:cubicBezTo>
                  <a:cubicBezTo>
                    <a:pt x="-8403" y="54215"/>
                    <a:pt x="-4730" y="98326"/>
                    <a:pt x="24770" y="123270"/>
                  </a:cubicBezTo>
                  <a:cubicBezTo>
                    <a:pt x="54269" y="148214"/>
                    <a:pt x="98423" y="144544"/>
                    <a:pt x="123391" y="115074"/>
                  </a:cubicBezTo>
                  <a:cubicBezTo>
                    <a:pt x="148140" y="85863"/>
                    <a:pt x="144778" y="42201"/>
                    <a:pt x="115849" y="17115"/>
                  </a:cubicBezTo>
                  <a:lnTo>
                    <a:pt x="115187" y="16549"/>
                  </a:ln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71" name="Freeform 70">
              <a:extLst>
                <a:ext uri="{FF2B5EF4-FFF2-40B4-BE49-F238E27FC236}">
                  <a16:creationId xmlns:a16="http://schemas.microsoft.com/office/drawing/2014/main" id="{D09CA967-13D2-4C5D-CF58-88CAD9EF7541}"/>
                </a:ext>
              </a:extLst>
            </p:cNvPr>
            <p:cNvSpPr/>
            <p:nvPr/>
          </p:nvSpPr>
          <p:spPr>
            <a:xfrm>
              <a:off x="6162294" y="3312769"/>
              <a:ext cx="283213" cy="100380"/>
            </a:xfrm>
            <a:custGeom>
              <a:avLst/>
              <a:gdLst>
                <a:gd name="connsiteX0" fmla="*/ 283213 w 283213"/>
                <a:gd name="connsiteY0" fmla="*/ 0 h 100380"/>
                <a:gd name="connsiteX1" fmla="*/ 0 w 283213"/>
                <a:gd name="connsiteY1" fmla="*/ 100381 h 100380"/>
              </a:gdLst>
              <a:ahLst/>
              <a:cxnLst>
                <a:cxn ang="0">
                  <a:pos x="connsiteX0" y="connsiteY0"/>
                </a:cxn>
                <a:cxn ang="0">
                  <a:pos x="connsiteX1" y="connsiteY1"/>
                </a:cxn>
              </a:cxnLst>
              <a:rect l="l" t="t" r="r" b="b"/>
              <a:pathLst>
                <a:path w="283213" h="100380">
                  <a:moveTo>
                    <a:pt x="283213" y="0"/>
                  </a:moveTo>
                  <a:lnTo>
                    <a:pt x="0" y="100381"/>
                  </a:lnTo>
                </a:path>
              </a:pathLst>
            </a:custGeom>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72" name="Freeform 71">
              <a:extLst>
                <a:ext uri="{FF2B5EF4-FFF2-40B4-BE49-F238E27FC236}">
                  <a16:creationId xmlns:a16="http://schemas.microsoft.com/office/drawing/2014/main" id="{6B865950-F9AC-27BE-CD89-63D888394A16}"/>
                </a:ext>
              </a:extLst>
            </p:cNvPr>
            <p:cNvSpPr/>
            <p:nvPr/>
          </p:nvSpPr>
          <p:spPr>
            <a:xfrm>
              <a:off x="6445505" y="3190394"/>
              <a:ext cx="177729" cy="177553"/>
            </a:xfrm>
            <a:custGeom>
              <a:avLst/>
              <a:gdLst>
                <a:gd name="connsiteX0" fmla="*/ 0 w 177729"/>
                <a:gd name="connsiteY0" fmla="*/ 89249 h 177553"/>
                <a:gd name="connsiteX1" fmla="*/ 89336 w 177729"/>
                <a:gd name="connsiteY1" fmla="*/ 177553 h 177553"/>
                <a:gd name="connsiteX2" fmla="*/ 177728 w 177729"/>
                <a:gd name="connsiteY2" fmla="*/ 88305 h 177553"/>
                <a:gd name="connsiteX3" fmla="*/ 88392 w 177729"/>
                <a:gd name="connsiteY3" fmla="*/ 1 h 177553"/>
                <a:gd name="connsiteX4" fmla="*/ 0 w 177729"/>
                <a:gd name="connsiteY4" fmla="*/ 88305 h 177553"/>
                <a:gd name="connsiteX5" fmla="*/ 0 w 177729"/>
                <a:gd name="connsiteY5" fmla="*/ 89249 h 17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729" h="177553">
                  <a:moveTo>
                    <a:pt x="0" y="89249"/>
                  </a:moveTo>
                  <a:cubicBezTo>
                    <a:pt x="261" y="138278"/>
                    <a:pt x="40257" y="177813"/>
                    <a:pt x="89336" y="177553"/>
                  </a:cubicBezTo>
                  <a:cubicBezTo>
                    <a:pt x="138415" y="177292"/>
                    <a:pt x="177983" y="137334"/>
                    <a:pt x="177728" y="88305"/>
                  </a:cubicBezTo>
                  <a:cubicBezTo>
                    <a:pt x="177464" y="39276"/>
                    <a:pt x="137470" y="-259"/>
                    <a:pt x="88392" y="1"/>
                  </a:cubicBezTo>
                  <a:cubicBezTo>
                    <a:pt x="39682" y="260"/>
                    <a:pt x="259" y="39644"/>
                    <a:pt x="0" y="88305"/>
                  </a:cubicBezTo>
                  <a:lnTo>
                    <a:pt x="0" y="89249"/>
                  </a:ln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73" name="Freeform 72">
              <a:extLst>
                <a:ext uri="{FF2B5EF4-FFF2-40B4-BE49-F238E27FC236}">
                  <a16:creationId xmlns:a16="http://schemas.microsoft.com/office/drawing/2014/main" id="{2D095044-9C6B-ACEA-16B7-C6AC42AFEE92}"/>
                </a:ext>
              </a:extLst>
            </p:cNvPr>
            <p:cNvSpPr/>
            <p:nvPr/>
          </p:nvSpPr>
          <p:spPr>
            <a:xfrm>
              <a:off x="6143690" y="3532494"/>
              <a:ext cx="289351" cy="218969"/>
            </a:xfrm>
            <a:custGeom>
              <a:avLst/>
              <a:gdLst>
                <a:gd name="connsiteX0" fmla="*/ 289352 w 289351"/>
                <a:gd name="connsiteY0" fmla="*/ 218970 h 218969"/>
                <a:gd name="connsiteX1" fmla="*/ 0 w 289351"/>
                <a:gd name="connsiteY1" fmla="*/ 0 h 218969"/>
              </a:gdLst>
              <a:ahLst/>
              <a:cxnLst>
                <a:cxn ang="0">
                  <a:pos x="connsiteX0" y="connsiteY0"/>
                </a:cxn>
                <a:cxn ang="0">
                  <a:pos x="connsiteX1" y="connsiteY1"/>
                </a:cxn>
              </a:cxnLst>
              <a:rect l="l" t="t" r="r" b="b"/>
              <a:pathLst>
                <a:path w="289351" h="218969">
                  <a:moveTo>
                    <a:pt x="289352" y="218970"/>
                  </a:moveTo>
                  <a:lnTo>
                    <a:pt x="0" y="0"/>
                  </a:lnTo>
                </a:path>
              </a:pathLst>
            </a:custGeom>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sp>
          <p:nvSpPr>
            <p:cNvPr id="74" name="Freeform 73">
              <a:extLst>
                <a:ext uri="{FF2B5EF4-FFF2-40B4-BE49-F238E27FC236}">
                  <a16:creationId xmlns:a16="http://schemas.microsoft.com/office/drawing/2014/main" id="{077A8525-581E-37D3-31F6-9AB8310EA2F1}"/>
                </a:ext>
              </a:extLst>
            </p:cNvPr>
            <p:cNvSpPr/>
            <p:nvPr/>
          </p:nvSpPr>
          <p:spPr>
            <a:xfrm>
              <a:off x="6430029" y="3711348"/>
              <a:ext cx="133910" cy="133777"/>
            </a:xfrm>
            <a:custGeom>
              <a:avLst/>
              <a:gdLst>
                <a:gd name="connsiteX0" fmla="*/ 0 w 133910"/>
                <a:gd name="connsiteY0" fmla="*/ 67219 h 133777"/>
                <a:gd name="connsiteX1" fmla="*/ 67286 w 133910"/>
                <a:gd name="connsiteY1" fmla="*/ 133777 h 133777"/>
                <a:gd name="connsiteX2" fmla="*/ 133910 w 133910"/>
                <a:gd name="connsiteY2" fmla="*/ 66559 h 133777"/>
                <a:gd name="connsiteX3" fmla="*/ 66625 w 133910"/>
                <a:gd name="connsiteY3" fmla="*/ 1 h 133777"/>
                <a:gd name="connsiteX4" fmla="*/ 0 w 133910"/>
                <a:gd name="connsiteY4" fmla="*/ 66559 h 133777"/>
                <a:gd name="connsiteX5" fmla="*/ 0 w 133910"/>
                <a:gd name="connsiteY5" fmla="*/ 67219 h 13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910" h="133777">
                  <a:moveTo>
                    <a:pt x="0" y="67219"/>
                  </a:moveTo>
                  <a:cubicBezTo>
                    <a:pt x="182" y="104160"/>
                    <a:pt x="30307" y="133959"/>
                    <a:pt x="67286" y="133777"/>
                  </a:cubicBezTo>
                  <a:cubicBezTo>
                    <a:pt x="104267" y="133595"/>
                    <a:pt x="134090" y="103501"/>
                    <a:pt x="133910" y="66559"/>
                  </a:cubicBezTo>
                  <a:cubicBezTo>
                    <a:pt x="133731" y="29618"/>
                    <a:pt x="103606" y="-181"/>
                    <a:pt x="66625" y="1"/>
                  </a:cubicBezTo>
                  <a:cubicBezTo>
                    <a:pt x="29904" y="182"/>
                    <a:pt x="181" y="29875"/>
                    <a:pt x="0" y="66559"/>
                  </a:cubicBezTo>
                  <a:lnTo>
                    <a:pt x="0" y="67219"/>
                  </a:lnTo>
                </a:path>
              </a:pathLst>
            </a:custGeom>
            <a:noFill/>
            <a:ln w="12700" cap="rnd">
              <a:solidFill>
                <a:schemeClr val="bg2"/>
              </a:solidFill>
              <a:prstDash val="solid"/>
              <a:round/>
            </a:ln>
          </p:spPr>
          <p:txBody>
            <a:bodyPr rtlCol="0" anchor="ctr"/>
            <a:lstStyle/>
            <a:p>
              <a:pPr marL="0" marR="0" lvl="0" indent="0" algn="l" defTabSz="543613"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srgbClr val="1E1E1E"/>
                </a:solidFill>
                <a:effectLst/>
                <a:uLnTx/>
                <a:uFillTx/>
                <a:latin typeface="Arial"/>
                <a:ea typeface="+mn-ea"/>
                <a:cs typeface="+mn-cs"/>
              </a:endParaRPr>
            </a:p>
          </p:txBody>
        </p:sp>
      </p:grpSp>
      <p:grpSp>
        <p:nvGrpSpPr>
          <p:cNvPr id="83" name="Group 82">
            <a:extLst>
              <a:ext uri="{FF2B5EF4-FFF2-40B4-BE49-F238E27FC236}">
                <a16:creationId xmlns:a16="http://schemas.microsoft.com/office/drawing/2014/main" id="{C218EDC8-66C4-F387-6F50-739FDE0CB2FC}"/>
              </a:ext>
            </a:extLst>
          </p:cNvPr>
          <p:cNvGrpSpPr/>
          <p:nvPr/>
        </p:nvGrpSpPr>
        <p:grpSpPr>
          <a:xfrm>
            <a:off x="10438372" y="1135828"/>
            <a:ext cx="1363290" cy="1338828"/>
            <a:chOff x="10658022" y="232894"/>
            <a:chExt cx="1363290" cy="1338828"/>
          </a:xfrm>
        </p:grpSpPr>
        <p:sp>
          <p:nvSpPr>
            <p:cNvPr id="84" name="TextBox 83">
              <a:extLst>
                <a:ext uri="{FF2B5EF4-FFF2-40B4-BE49-F238E27FC236}">
                  <a16:creationId xmlns:a16="http://schemas.microsoft.com/office/drawing/2014/main" id="{8C8A486A-86E0-0A39-39ED-FAF7DC7A1E74}"/>
                </a:ext>
              </a:extLst>
            </p:cNvPr>
            <p:cNvSpPr txBox="1"/>
            <p:nvPr/>
          </p:nvSpPr>
          <p:spPr>
            <a:xfrm>
              <a:off x="10658022" y="232894"/>
              <a:ext cx="1363290" cy="1338828"/>
            </a:xfrm>
            <a:prstGeom prst="rect">
              <a:avLst/>
            </a:prstGeom>
            <a:solidFill>
              <a:schemeClr val="accent5">
                <a:lumMod val="20000"/>
                <a:lumOff val="80000"/>
              </a:schemeClr>
            </a:solidFill>
          </p:spPr>
          <p:txBody>
            <a:bodyPr wrap="square" lIns="457200" tIns="182880" rIns="182880" bIns="182880" rtlCol="0" anchor="ctr">
              <a:spAutoFit/>
            </a:bodyPr>
            <a:lstStyle/>
            <a:p>
              <a:pPr>
                <a:spcAft>
                  <a:spcPts val="600"/>
                </a:spcAft>
                <a:buClr>
                  <a:schemeClr val="accent2"/>
                </a:buClr>
                <a:buSzPct val="170000"/>
              </a:pPr>
              <a:r>
                <a:rPr lang="en-US" sz="1200">
                  <a:solidFill>
                    <a:schemeClr val="tx2"/>
                  </a:solidFill>
                  <a:latin typeface="Montserrat SemiBold" panose="00000700000000000000" pitchFamily="2" charset="0"/>
                </a:rPr>
                <a:t>Speed</a:t>
              </a:r>
            </a:p>
            <a:p>
              <a:pPr>
                <a:spcAft>
                  <a:spcPts val="600"/>
                </a:spcAft>
                <a:buClr>
                  <a:schemeClr val="accent4"/>
                </a:buClr>
                <a:buSzPct val="170000"/>
              </a:pPr>
              <a:r>
                <a:rPr lang="en-US" sz="1200">
                  <a:solidFill>
                    <a:schemeClr val="tx2"/>
                  </a:solidFill>
                  <a:latin typeface="Montserrat SemiBold" panose="00000700000000000000" pitchFamily="2" charset="0"/>
                </a:rPr>
                <a:t>Control</a:t>
              </a:r>
            </a:p>
            <a:p>
              <a:pPr>
                <a:spcAft>
                  <a:spcPts val="600"/>
                </a:spcAft>
                <a:buClr>
                  <a:schemeClr val="accent3"/>
                </a:buClr>
                <a:buSzPct val="170000"/>
              </a:pPr>
              <a:r>
                <a:rPr lang="en-US" sz="1200">
                  <a:solidFill>
                    <a:schemeClr val="tx2"/>
                  </a:solidFill>
                  <a:latin typeface="Montserrat SemiBold" panose="00000700000000000000" pitchFamily="2" charset="0"/>
                </a:rPr>
                <a:t>Security</a:t>
              </a:r>
            </a:p>
            <a:p>
              <a:pPr>
                <a:spcAft>
                  <a:spcPts val="600"/>
                </a:spcAft>
                <a:buClr>
                  <a:schemeClr val="accent1"/>
                </a:buClr>
                <a:buSzPct val="170000"/>
              </a:pPr>
              <a:r>
                <a:rPr lang="en-US" sz="1200">
                  <a:solidFill>
                    <a:schemeClr val="tx2"/>
                  </a:solidFill>
                  <a:latin typeface="Montserrat SemiBold" panose="00000700000000000000" pitchFamily="2" charset="0"/>
                </a:rPr>
                <a:t>Visibility</a:t>
              </a:r>
            </a:p>
          </p:txBody>
        </p:sp>
        <p:sp>
          <p:nvSpPr>
            <p:cNvPr id="85" name="Rectangle 84">
              <a:extLst>
                <a:ext uri="{FF2B5EF4-FFF2-40B4-BE49-F238E27FC236}">
                  <a16:creationId xmlns:a16="http://schemas.microsoft.com/office/drawing/2014/main" id="{AD4C5118-6EEA-D39F-4C8B-F24C42311D79}"/>
                </a:ext>
              </a:extLst>
            </p:cNvPr>
            <p:cNvSpPr/>
            <p:nvPr/>
          </p:nvSpPr>
          <p:spPr>
            <a:xfrm>
              <a:off x="10822383" y="425813"/>
              <a:ext cx="163078" cy="1630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F711EFE-7B3A-A269-6DC9-72554FCF06E0}"/>
                </a:ext>
              </a:extLst>
            </p:cNvPr>
            <p:cNvSpPr/>
            <p:nvPr/>
          </p:nvSpPr>
          <p:spPr>
            <a:xfrm>
              <a:off x="10822383" y="684019"/>
              <a:ext cx="163078" cy="1630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299D23C4-49AB-8C92-CC8F-CB205CB2146F}"/>
                </a:ext>
              </a:extLst>
            </p:cNvPr>
            <p:cNvSpPr/>
            <p:nvPr/>
          </p:nvSpPr>
          <p:spPr>
            <a:xfrm>
              <a:off x="10822383" y="942225"/>
              <a:ext cx="163078" cy="1630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5670AB25-6C5B-3D3A-6D2C-CCEB7DC1E876}"/>
                </a:ext>
              </a:extLst>
            </p:cNvPr>
            <p:cNvSpPr/>
            <p:nvPr/>
          </p:nvSpPr>
          <p:spPr>
            <a:xfrm>
              <a:off x="10822383" y="1200432"/>
              <a:ext cx="163078" cy="1630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9" name="Graphic 98">
            <a:extLst>
              <a:ext uri="{FF2B5EF4-FFF2-40B4-BE49-F238E27FC236}">
                <a16:creationId xmlns:a16="http://schemas.microsoft.com/office/drawing/2014/main" id="{FE4FE2EE-EC8C-26AF-026B-56CA303BF5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68018" y="2641303"/>
            <a:ext cx="428625" cy="314325"/>
          </a:xfrm>
          <a:prstGeom prst="rect">
            <a:avLst/>
          </a:prstGeom>
        </p:spPr>
      </p:pic>
      <p:pic>
        <p:nvPicPr>
          <p:cNvPr id="101" name="Graphic 100">
            <a:extLst>
              <a:ext uri="{FF2B5EF4-FFF2-40B4-BE49-F238E27FC236}">
                <a16:creationId xmlns:a16="http://schemas.microsoft.com/office/drawing/2014/main" id="{4171E440-A385-DE9E-BAC1-13ADD3496C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10542" y="4084568"/>
            <a:ext cx="406718" cy="406718"/>
          </a:xfrm>
          <a:prstGeom prst="rect">
            <a:avLst/>
          </a:prstGeom>
        </p:spPr>
      </p:pic>
      <p:pic>
        <p:nvPicPr>
          <p:cNvPr id="103" name="Graphic 102">
            <a:extLst>
              <a:ext uri="{FF2B5EF4-FFF2-40B4-BE49-F238E27FC236}">
                <a16:creationId xmlns:a16="http://schemas.microsoft.com/office/drawing/2014/main" id="{36C945A9-6AEE-2FBA-8C99-F25BB5AD48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5771" y="3259774"/>
            <a:ext cx="402431" cy="346710"/>
          </a:xfrm>
          <a:prstGeom prst="rect">
            <a:avLst/>
          </a:prstGeom>
        </p:spPr>
      </p:pic>
      <p:pic>
        <p:nvPicPr>
          <p:cNvPr id="105" name="Graphic 104">
            <a:extLst>
              <a:ext uri="{FF2B5EF4-FFF2-40B4-BE49-F238E27FC236}">
                <a16:creationId xmlns:a16="http://schemas.microsoft.com/office/drawing/2014/main" id="{F1EEC1F1-6ADC-0B8B-7578-AA6DCC1BA5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11393" y="4763970"/>
            <a:ext cx="340043" cy="420053"/>
          </a:xfrm>
          <a:prstGeom prst="rect">
            <a:avLst/>
          </a:prstGeom>
        </p:spPr>
      </p:pic>
      <p:pic>
        <p:nvPicPr>
          <p:cNvPr id="107" name="Graphic 106">
            <a:extLst>
              <a:ext uri="{FF2B5EF4-FFF2-40B4-BE49-F238E27FC236}">
                <a16:creationId xmlns:a16="http://schemas.microsoft.com/office/drawing/2014/main" id="{12406260-403C-932D-1081-4430C09AFE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73133" y="5056730"/>
            <a:ext cx="453390" cy="340043"/>
          </a:xfrm>
          <a:prstGeom prst="rect">
            <a:avLst/>
          </a:prstGeom>
        </p:spPr>
      </p:pic>
      <p:pic>
        <p:nvPicPr>
          <p:cNvPr id="109" name="Graphic 108">
            <a:extLst>
              <a:ext uri="{FF2B5EF4-FFF2-40B4-BE49-F238E27FC236}">
                <a16:creationId xmlns:a16="http://schemas.microsoft.com/office/drawing/2014/main" id="{810A0E0A-4AEE-EBF0-034F-3D1BB56B73D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77028" y="4727102"/>
            <a:ext cx="493395" cy="440055"/>
          </a:xfrm>
          <a:prstGeom prst="rect">
            <a:avLst/>
          </a:prstGeom>
        </p:spPr>
      </p:pic>
      <p:pic>
        <p:nvPicPr>
          <p:cNvPr id="111" name="Graphic 110">
            <a:extLst>
              <a:ext uri="{FF2B5EF4-FFF2-40B4-BE49-F238E27FC236}">
                <a16:creationId xmlns:a16="http://schemas.microsoft.com/office/drawing/2014/main" id="{F5F38DEB-64D3-9618-78D0-77E2B0DC5A3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14202" y="4082584"/>
            <a:ext cx="400050" cy="433388"/>
          </a:xfrm>
          <a:prstGeom prst="rect">
            <a:avLst/>
          </a:prstGeom>
        </p:spPr>
      </p:pic>
      <p:pic>
        <p:nvPicPr>
          <p:cNvPr id="113" name="Graphic 112">
            <a:extLst>
              <a:ext uri="{FF2B5EF4-FFF2-40B4-BE49-F238E27FC236}">
                <a16:creationId xmlns:a16="http://schemas.microsoft.com/office/drawing/2014/main" id="{076B6693-A03B-310A-D571-4E65DC7630B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00967" y="3232323"/>
            <a:ext cx="400050" cy="400050"/>
          </a:xfrm>
          <a:prstGeom prst="rect">
            <a:avLst/>
          </a:prstGeom>
        </p:spPr>
      </p:pic>
      <p:pic>
        <p:nvPicPr>
          <p:cNvPr id="115" name="Graphic 114">
            <a:extLst>
              <a:ext uri="{FF2B5EF4-FFF2-40B4-BE49-F238E27FC236}">
                <a16:creationId xmlns:a16="http://schemas.microsoft.com/office/drawing/2014/main" id="{C782C92A-8714-9810-75F8-2E2BFCC0CF5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14346" y="2334673"/>
            <a:ext cx="340043" cy="340043"/>
          </a:xfrm>
          <a:prstGeom prst="rect">
            <a:avLst/>
          </a:prstGeom>
        </p:spPr>
      </p:pic>
      <p:pic>
        <p:nvPicPr>
          <p:cNvPr id="117" name="Graphic 116">
            <a:extLst>
              <a:ext uri="{FF2B5EF4-FFF2-40B4-BE49-F238E27FC236}">
                <a16:creationId xmlns:a16="http://schemas.microsoft.com/office/drawing/2014/main" id="{8EB22CF2-83BE-3FF6-FA81-E5906AC40E5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077028" y="2563676"/>
            <a:ext cx="446723" cy="420053"/>
          </a:xfrm>
          <a:prstGeom prst="rect">
            <a:avLst/>
          </a:prstGeom>
        </p:spPr>
      </p:pic>
      <p:sp>
        <p:nvSpPr>
          <p:cNvPr id="3" name="TextBox 2">
            <a:extLst>
              <a:ext uri="{FF2B5EF4-FFF2-40B4-BE49-F238E27FC236}">
                <a16:creationId xmlns:a16="http://schemas.microsoft.com/office/drawing/2014/main" id="{6516B9C5-6E1E-6A11-E8B9-BECB4E1859E1}"/>
              </a:ext>
            </a:extLst>
          </p:cNvPr>
          <p:cNvSpPr txBox="1"/>
          <p:nvPr/>
        </p:nvSpPr>
        <p:spPr>
          <a:xfrm>
            <a:off x="5281873" y="3227186"/>
            <a:ext cx="1676400" cy="400110"/>
          </a:xfrm>
          <a:prstGeom prst="rect">
            <a:avLst/>
          </a:prstGeom>
          <a:noFill/>
        </p:spPr>
        <p:txBody>
          <a:bodyPr wrap="square" rtlCol="0">
            <a:spAutoFit/>
          </a:bodyPr>
          <a:lstStyle/>
          <a:p>
            <a:pPr marL="0" marR="0" lvl="0" indent="0" algn="ctr" defTabSz="543613"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Montserrat Medium" pitchFamily="2" charset="77"/>
              </a:rPr>
              <a:t>Healthcare</a:t>
            </a:r>
          </a:p>
        </p:txBody>
      </p:sp>
      <p:pic>
        <p:nvPicPr>
          <p:cNvPr id="7" name="Graphic 6">
            <a:extLst>
              <a:ext uri="{FF2B5EF4-FFF2-40B4-BE49-F238E27FC236}">
                <a16:creationId xmlns:a16="http://schemas.microsoft.com/office/drawing/2014/main" id="{6E07F7F3-0311-04A8-900A-6959D7AA42A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735025" y="3891531"/>
            <a:ext cx="727904" cy="333622"/>
          </a:xfrm>
          <a:prstGeom prst="rect">
            <a:avLst/>
          </a:prstGeom>
        </p:spPr>
      </p:pic>
    </p:spTree>
    <p:extLst>
      <p:ext uri="{BB962C8B-B14F-4D97-AF65-F5344CB8AC3E}">
        <p14:creationId xmlns:p14="http://schemas.microsoft.com/office/powerpoint/2010/main" val="1547617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109B8A8B-2A32-B946-A22C-8FA03671CDB5}"/>
              </a:ext>
            </a:extLst>
          </p:cNvPr>
          <p:cNvSpPr/>
          <p:nvPr/>
        </p:nvSpPr>
        <p:spPr>
          <a:xfrm>
            <a:off x="428030" y="2262925"/>
            <a:ext cx="2344349" cy="2334191"/>
          </a:xfrm>
          <a:prstGeom prst="rect">
            <a:avLst/>
          </a:prstGeom>
          <a:gradFill>
            <a:gsLst>
              <a:gs pos="0">
                <a:schemeClr val="accent4"/>
              </a:gs>
              <a:gs pos="100000">
                <a:schemeClr val="accent4">
                  <a:alpha val="0"/>
                </a:schemeClr>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 Same Side Corner Rectangle 69">
            <a:extLst>
              <a:ext uri="{FF2B5EF4-FFF2-40B4-BE49-F238E27FC236}">
                <a16:creationId xmlns:a16="http://schemas.microsoft.com/office/drawing/2014/main" id="{8CD93E16-6398-D34C-A3C5-B1809C3E584C}"/>
              </a:ext>
            </a:extLst>
          </p:cNvPr>
          <p:cNvSpPr/>
          <p:nvPr/>
        </p:nvSpPr>
        <p:spPr>
          <a:xfrm rot="16200000">
            <a:off x="7948397" y="1732322"/>
            <a:ext cx="5720318" cy="2766892"/>
          </a:xfrm>
          <a:prstGeom prst="round2SameRect">
            <a:avLst>
              <a:gd name="adj1" fmla="val 7037"/>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B0BE78-EAFB-0947-B48E-0389FC46D690}"/>
              </a:ext>
            </a:extLst>
          </p:cNvPr>
          <p:cNvSpPr/>
          <p:nvPr/>
        </p:nvSpPr>
        <p:spPr>
          <a:xfrm>
            <a:off x="2766880" y="2262925"/>
            <a:ext cx="6349686" cy="2334191"/>
          </a:xfrm>
          <a:prstGeom prst="rect">
            <a:avLst/>
          </a:prstGeom>
          <a:gradFill>
            <a:gsLst>
              <a:gs pos="0">
                <a:schemeClr val="accent6"/>
              </a:gs>
              <a:gs pos="100000">
                <a:schemeClr val="accent6">
                  <a:alpha val="0"/>
                </a:schemeClr>
              </a:gs>
            </a:gsLst>
            <a:lin ang="5400000" scaled="0"/>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D69EC3-80D1-4BF0-9396-8E6B2EE72E5F}"/>
              </a:ext>
            </a:extLst>
          </p:cNvPr>
          <p:cNvSpPr>
            <a:spLocks noGrp="1"/>
          </p:cNvSpPr>
          <p:nvPr>
            <p:ph type="title"/>
          </p:nvPr>
        </p:nvSpPr>
        <p:spPr/>
        <p:txBody>
          <a:bodyPr/>
          <a:lstStyle/>
          <a:p>
            <a:r>
              <a:rPr lang="en-US"/>
              <a:t>Comcast Business Has Solutions</a:t>
            </a:r>
            <a:br>
              <a:rPr lang="en-US"/>
            </a:br>
            <a:r>
              <a:rPr lang="en-US"/>
              <a:t>for Your Connectivity Needs</a:t>
            </a:r>
          </a:p>
        </p:txBody>
      </p:sp>
      <p:sp>
        <p:nvSpPr>
          <p:cNvPr id="3" name="TextBox 2">
            <a:extLst>
              <a:ext uri="{FF2B5EF4-FFF2-40B4-BE49-F238E27FC236}">
                <a16:creationId xmlns:a16="http://schemas.microsoft.com/office/drawing/2014/main" id="{27D8D10D-0A04-ED41-A484-33F5E2417F17}"/>
              </a:ext>
            </a:extLst>
          </p:cNvPr>
          <p:cNvSpPr txBox="1"/>
          <p:nvPr/>
        </p:nvSpPr>
        <p:spPr>
          <a:xfrm>
            <a:off x="5245543" y="3320484"/>
            <a:ext cx="0" cy="0"/>
          </a:xfrm>
          <a:prstGeom prst="rect">
            <a:avLst/>
          </a:prstGeom>
          <a:noFill/>
        </p:spPr>
        <p:txBody>
          <a:bodyPr wrap="none" lIns="0" tIns="0" rIns="0" bIns="0" rtlCol="0">
            <a:noAutofit/>
          </a:bodyPr>
          <a:lstStyle/>
          <a:p>
            <a:pPr algn="l"/>
            <a:endParaRPr lang="en-US"/>
          </a:p>
        </p:txBody>
      </p:sp>
      <p:grpSp>
        <p:nvGrpSpPr>
          <p:cNvPr id="69" name="Group 68">
            <a:extLst>
              <a:ext uri="{FF2B5EF4-FFF2-40B4-BE49-F238E27FC236}">
                <a16:creationId xmlns:a16="http://schemas.microsoft.com/office/drawing/2014/main" id="{BC023AF4-EED6-BB45-BEC8-F3D9DA4EA035}"/>
              </a:ext>
            </a:extLst>
          </p:cNvPr>
          <p:cNvGrpSpPr/>
          <p:nvPr/>
        </p:nvGrpSpPr>
        <p:grpSpPr>
          <a:xfrm>
            <a:off x="4686641" y="3088447"/>
            <a:ext cx="4194251" cy="1000640"/>
            <a:chOff x="679994" y="3128491"/>
            <a:chExt cx="3965126" cy="1000640"/>
          </a:xfrm>
          <a:solidFill>
            <a:schemeClr val="bg2"/>
          </a:solidFill>
        </p:grpSpPr>
        <p:sp>
          <p:nvSpPr>
            <p:cNvPr id="17" name="Rectangle 16">
              <a:extLst>
                <a:ext uri="{FF2B5EF4-FFF2-40B4-BE49-F238E27FC236}">
                  <a16:creationId xmlns:a16="http://schemas.microsoft.com/office/drawing/2014/main" id="{5C7E2CB0-C45B-C84B-AEE9-7D442EFD5A69}"/>
                </a:ext>
              </a:extLst>
            </p:cNvPr>
            <p:cNvSpPr/>
            <p:nvPr/>
          </p:nvSpPr>
          <p:spPr>
            <a:xfrm>
              <a:off x="679994" y="3128491"/>
              <a:ext cx="1167478" cy="399939"/>
            </a:xfrm>
            <a:prstGeom prst="roundRect">
              <a:avLst/>
            </a:prstGeom>
            <a:grpFill/>
            <a:ln>
              <a:noFill/>
            </a:ln>
          </p:spPr>
          <p:txBody>
            <a:bodyPr vert="horz" lIns="182880" tIns="182880" rIns="182880" bIns="182880" rtlCol="0" anchor="ctr">
              <a:noAutofit/>
            </a:bodyPr>
            <a:lstStyle/>
            <a:p>
              <a:pPr algn="ctr">
                <a:spcAft>
                  <a:spcPts val="300"/>
                </a:spcAft>
              </a:pPr>
              <a:r>
                <a:rPr lang="en-US">
                  <a:solidFill>
                    <a:schemeClr val="tx2"/>
                  </a:solidFill>
                  <a:latin typeface="Montserrat SemiBold" panose="00000700000000000000" pitchFamily="2" charset="0"/>
                </a:rPr>
                <a:t>EPL</a:t>
              </a:r>
            </a:p>
          </p:txBody>
        </p:sp>
        <p:sp>
          <p:nvSpPr>
            <p:cNvPr id="18" name="Rectangle 17">
              <a:extLst>
                <a:ext uri="{FF2B5EF4-FFF2-40B4-BE49-F238E27FC236}">
                  <a16:creationId xmlns:a16="http://schemas.microsoft.com/office/drawing/2014/main" id="{E7918241-FBDB-D849-93F8-CE0E57EE6989}"/>
                </a:ext>
              </a:extLst>
            </p:cNvPr>
            <p:cNvSpPr/>
            <p:nvPr/>
          </p:nvSpPr>
          <p:spPr>
            <a:xfrm>
              <a:off x="679994" y="3729192"/>
              <a:ext cx="1167478" cy="399939"/>
            </a:xfrm>
            <a:prstGeom prst="roundRect">
              <a:avLst/>
            </a:prstGeom>
            <a:grpFill/>
            <a:ln>
              <a:noFill/>
            </a:ln>
          </p:spPr>
          <p:txBody>
            <a:bodyPr vert="horz" lIns="182880" tIns="182880" rIns="182880" bIns="182880" rtlCol="0" anchor="ctr">
              <a:noAutofit/>
            </a:bodyPr>
            <a:lstStyle/>
            <a:p>
              <a:pPr algn="ctr">
                <a:spcAft>
                  <a:spcPts val="300"/>
                </a:spcAft>
              </a:pPr>
              <a:r>
                <a:rPr lang="en-US">
                  <a:solidFill>
                    <a:schemeClr val="tx2"/>
                  </a:solidFill>
                  <a:latin typeface="Montserrat SemiBold" panose="00000700000000000000" pitchFamily="2" charset="0"/>
                </a:rPr>
                <a:t>ENS</a:t>
              </a:r>
            </a:p>
          </p:txBody>
        </p:sp>
        <p:sp>
          <p:nvSpPr>
            <p:cNvPr id="19" name="Rectangle 18">
              <a:extLst>
                <a:ext uri="{FF2B5EF4-FFF2-40B4-BE49-F238E27FC236}">
                  <a16:creationId xmlns:a16="http://schemas.microsoft.com/office/drawing/2014/main" id="{E8774391-D502-EA43-9CC2-916801AB21F9}"/>
                </a:ext>
              </a:extLst>
            </p:cNvPr>
            <p:cNvSpPr/>
            <p:nvPr/>
          </p:nvSpPr>
          <p:spPr>
            <a:xfrm>
              <a:off x="3477642" y="3135974"/>
              <a:ext cx="1167478" cy="399939"/>
            </a:xfrm>
            <a:prstGeom prst="roundRect">
              <a:avLst/>
            </a:prstGeom>
            <a:grpFill/>
            <a:ln>
              <a:noFill/>
            </a:ln>
          </p:spPr>
          <p:txBody>
            <a:bodyPr vert="horz" lIns="182880" tIns="182880" rIns="182880" bIns="182880" rtlCol="0" anchor="ctr">
              <a:noAutofit/>
            </a:bodyPr>
            <a:lstStyle/>
            <a:p>
              <a:pPr algn="ctr">
                <a:spcAft>
                  <a:spcPts val="300"/>
                </a:spcAft>
              </a:pPr>
              <a:r>
                <a:rPr lang="en-US">
                  <a:solidFill>
                    <a:schemeClr val="tx2"/>
                  </a:solidFill>
                  <a:latin typeface="Montserrat SemiBold" panose="00000700000000000000" pitchFamily="2" charset="0"/>
                </a:rPr>
                <a:t>EVPL</a:t>
              </a:r>
            </a:p>
          </p:txBody>
        </p:sp>
        <p:sp>
          <p:nvSpPr>
            <p:cNvPr id="20" name="Rectangle 19">
              <a:extLst>
                <a:ext uri="{FF2B5EF4-FFF2-40B4-BE49-F238E27FC236}">
                  <a16:creationId xmlns:a16="http://schemas.microsoft.com/office/drawing/2014/main" id="{68E77BEC-C88F-E64B-B035-2D65472BC799}"/>
                </a:ext>
              </a:extLst>
            </p:cNvPr>
            <p:cNvSpPr/>
            <p:nvPr/>
          </p:nvSpPr>
          <p:spPr>
            <a:xfrm>
              <a:off x="2088303" y="3135975"/>
              <a:ext cx="1167478" cy="399939"/>
            </a:xfrm>
            <a:prstGeom prst="roundRect">
              <a:avLst/>
            </a:prstGeom>
            <a:grpFill/>
            <a:ln>
              <a:noFill/>
            </a:ln>
          </p:spPr>
          <p:txBody>
            <a:bodyPr vert="horz" lIns="182880" tIns="182880" rIns="182880" bIns="182880" rtlCol="0" anchor="ctr">
              <a:noAutofit/>
            </a:bodyPr>
            <a:lstStyle/>
            <a:p>
              <a:pPr algn="ctr">
                <a:spcAft>
                  <a:spcPts val="300"/>
                </a:spcAft>
              </a:pPr>
              <a:r>
                <a:rPr lang="en-US">
                  <a:solidFill>
                    <a:schemeClr val="tx2"/>
                  </a:solidFill>
                  <a:latin typeface="Montserrat SemiBold" panose="00000700000000000000" pitchFamily="2" charset="0"/>
                </a:rPr>
                <a:t>D2C</a:t>
              </a:r>
            </a:p>
          </p:txBody>
        </p:sp>
        <p:sp>
          <p:nvSpPr>
            <p:cNvPr id="21" name="Rectangle 20">
              <a:extLst>
                <a:ext uri="{FF2B5EF4-FFF2-40B4-BE49-F238E27FC236}">
                  <a16:creationId xmlns:a16="http://schemas.microsoft.com/office/drawing/2014/main" id="{ADF504CB-4EEF-F64A-BB8E-B904CFDA3D90}"/>
                </a:ext>
              </a:extLst>
            </p:cNvPr>
            <p:cNvSpPr/>
            <p:nvPr/>
          </p:nvSpPr>
          <p:spPr>
            <a:xfrm>
              <a:off x="2088302" y="3716652"/>
              <a:ext cx="1167479" cy="399939"/>
            </a:xfrm>
            <a:prstGeom prst="roundRect">
              <a:avLst/>
            </a:prstGeom>
            <a:grpFill/>
            <a:ln>
              <a:noFill/>
            </a:ln>
          </p:spPr>
          <p:txBody>
            <a:bodyPr vert="horz" lIns="91440" tIns="182880" rIns="91440" bIns="182880" rtlCol="0" anchor="ctr">
              <a:noAutofit/>
            </a:bodyPr>
            <a:lstStyle/>
            <a:p>
              <a:pPr algn="ctr">
                <a:spcAft>
                  <a:spcPts val="300"/>
                </a:spcAft>
              </a:pPr>
              <a:r>
                <a:rPr lang="en-US">
                  <a:solidFill>
                    <a:schemeClr val="tx2"/>
                  </a:solidFill>
                  <a:latin typeface="Montserrat SemiBold" panose="00000700000000000000" pitchFamily="2" charset="0"/>
                </a:rPr>
                <a:t>Waves</a:t>
              </a:r>
            </a:p>
          </p:txBody>
        </p:sp>
      </p:grpSp>
      <p:sp>
        <p:nvSpPr>
          <p:cNvPr id="27" name="Rectangle 26">
            <a:extLst>
              <a:ext uri="{FF2B5EF4-FFF2-40B4-BE49-F238E27FC236}">
                <a16:creationId xmlns:a16="http://schemas.microsoft.com/office/drawing/2014/main" id="{AF0CCE91-F627-2A48-9337-35E9D78C1C13}"/>
              </a:ext>
            </a:extLst>
          </p:cNvPr>
          <p:cNvSpPr/>
          <p:nvPr/>
        </p:nvSpPr>
        <p:spPr>
          <a:xfrm>
            <a:off x="2764358" y="4625880"/>
            <a:ext cx="6349686" cy="822959"/>
          </a:xfrm>
          <a:prstGeom prst="rect">
            <a:avLst/>
          </a:prstGeom>
          <a:noFill/>
          <a:ln>
            <a:noFill/>
          </a:ln>
        </p:spPr>
        <p:txBody>
          <a:bodyPr vert="horz" lIns="0" tIns="91440" rIns="0" bIns="91440" rtlCol="0" anchor="ctr">
            <a:noAutofit/>
          </a:bodyPr>
          <a:lstStyle/>
          <a:p>
            <a:pPr algn="ctr">
              <a:spcAft>
                <a:spcPts val="300"/>
              </a:spcAft>
            </a:pPr>
            <a:r>
              <a:rPr lang="en-US" sz="1400" spc="-20">
                <a:solidFill>
                  <a:schemeClr val="bg2"/>
                </a:solidFill>
              </a:rPr>
              <a:t>1 G, 10G, Nationwide, Symmetric Speeds Available, SLAs </a:t>
            </a:r>
          </a:p>
        </p:txBody>
      </p:sp>
      <p:sp>
        <p:nvSpPr>
          <p:cNvPr id="37" name="Content Placeholder 2">
            <a:extLst>
              <a:ext uri="{FF2B5EF4-FFF2-40B4-BE49-F238E27FC236}">
                <a16:creationId xmlns:a16="http://schemas.microsoft.com/office/drawing/2014/main" id="{1E8E54C4-5F84-D24B-A347-C5727AEC0000}"/>
              </a:ext>
            </a:extLst>
          </p:cNvPr>
          <p:cNvSpPr txBox="1">
            <a:spLocks/>
          </p:cNvSpPr>
          <p:nvPr/>
        </p:nvSpPr>
        <p:spPr>
          <a:xfrm>
            <a:off x="9602281" y="434160"/>
            <a:ext cx="2278655" cy="461665"/>
          </a:xfrm>
          <a:prstGeom prst="rect">
            <a:avLst/>
          </a:prstGeom>
        </p:spPr>
        <p:txBody>
          <a:bodyPr lIns="0" tIns="0" rIns="0" bIns="0" anchor="t">
            <a:spAutoFit/>
          </a:bodyPr>
          <a:lstStyle>
            <a:lvl1pPr marL="182880" indent="-182880" algn="l" defTabSz="543613" rtl="0" eaLnBrk="1" latinLnBrk="0" hangingPunct="1">
              <a:lnSpc>
                <a:spcPct val="130000"/>
              </a:lnSpc>
              <a:spcBef>
                <a:spcPct val="20000"/>
              </a:spcBef>
              <a:buFont typeface="Arial" panose="020B0604020202020204" pitchFamily="34" charset="0"/>
              <a:buChar char="•"/>
              <a:defRPr sz="1200" b="0" i="0" kern="1200" baseline="0">
                <a:solidFill>
                  <a:schemeClr val="tx1"/>
                </a:solidFill>
                <a:latin typeface="Arial" panose="020B0604020202020204" pitchFamily="34" charset="0"/>
                <a:ea typeface="+mn-ea"/>
                <a:cs typeface="Lato Light" charset="0"/>
              </a:defRPr>
            </a:lvl1pPr>
            <a:lvl2pPr marL="54361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2pPr>
            <a:lvl3pPr marL="1087226"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3pPr>
            <a:lvl4pPr marL="163084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4pPr>
            <a:lvl5pPr marL="2174455"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4763" indent="0">
              <a:lnSpc>
                <a:spcPct val="100000"/>
              </a:lnSpc>
              <a:spcBef>
                <a:spcPts val="0"/>
              </a:spcBef>
              <a:buNone/>
              <a:defRPr/>
            </a:pPr>
            <a:r>
              <a:rPr lang="en-US" sz="1000">
                <a:solidFill>
                  <a:schemeClr val="accent1"/>
                </a:solidFill>
                <a:latin typeface="Montserrat SemiBold" panose="00000700000000000000" pitchFamily="2" charset="0"/>
              </a:rPr>
              <a:t>Ethernet Private Line</a:t>
            </a:r>
            <a:br>
              <a:rPr lang="en-US" sz="1000">
                <a:solidFill>
                  <a:schemeClr val="tx2"/>
                </a:solidFill>
                <a:latin typeface="+mn-lt"/>
              </a:rPr>
            </a:br>
            <a:r>
              <a:rPr lang="en-US" sz="1000">
                <a:solidFill>
                  <a:schemeClr val="tx2"/>
                </a:solidFill>
                <a:latin typeface="+mn-lt"/>
              </a:rPr>
              <a:t>point-to-point connectivity between two sites</a:t>
            </a:r>
          </a:p>
        </p:txBody>
      </p:sp>
      <p:sp>
        <p:nvSpPr>
          <p:cNvPr id="46" name="Content Placeholder 2">
            <a:extLst>
              <a:ext uri="{FF2B5EF4-FFF2-40B4-BE49-F238E27FC236}">
                <a16:creationId xmlns:a16="http://schemas.microsoft.com/office/drawing/2014/main" id="{39A06FC7-BBA5-2F4F-A2B6-0DB9DA5F6096}"/>
              </a:ext>
            </a:extLst>
          </p:cNvPr>
          <p:cNvSpPr txBox="1">
            <a:spLocks/>
          </p:cNvSpPr>
          <p:nvPr/>
        </p:nvSpPr>
        <p:spPr>
          <a:xfrm>
            <a:off x="9602281" y="1088338"/>
            <a:ext cx="2278655" cy="461665"/>
          </a:xfrm>
          <a:prstGeom prst="rect">
            <a:avLst/>
          </a:prstGeom>
        </p:spPr>
        <p:txBody>
          <a:bodyPr lIns="0" tIns="0" rIns="0" bIns="0" anchor="t">
            <a:spAutoFit/>
          </a:bodyPr>
          <a:lstStyle>
            <a:lvl1pPr marL="182880" indent="-182880" algn="l" defTabSz="543613" rtl="0" eaLnBrk="1" latinLnBrk="0" hangingPunct="1">
              <a:lnSpc>
                <a:spcPct val="130000"/>
              </a:lnSpc>
              <a:spcBef>
                <a:spcPct val="20000"/>
              </a:spcBef>
              <a:buFont typeface="Arial" panose="020B0604020202020204" pitchFamily="34" charset="0"/>
              <a:buChar char="•"/>
              <a:defRPr sz="1200" b="0" i="0" kern="1200" baseline="0">
                <a:solidFill>
                  <a:schemeClr val="tx1"/>
                </a:solidFill>
                <a:latin typeface="Arial" panose="020B0604020202020204" pitchFamily="34" charset="0"/>
                <a:ea typeface="+mn-ea"/>
                <a:cs typeface="Lato Light" charset="0"/>
              </a:defRPr>
            </a:lvl1pPr>
            <a:lvl2pPr marL="54361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2pPr>
            <a:lvl3pPr marL="1087226"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3pPr>
            <a:lvl4pPr marL="163084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4pPr>
            <a:lvl5pPr marL="2174455"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4763" indent="0">
              <a:lnSpc>
                <a:spcPct val="100000"/>
              </a:lnSpc>
              <a:spcBef>
                <a:spcPts val="0"/>
              </a:spcBef>
              <a:buNone/>
              <a:defRPr/>
            </a:pPr>
            <a:r>
              <a:rPr lang="en-US" sz="1000">
                <a:solidFill>
                  <a:schemeClr val="accent1"/>
                </a:solidFill>
                <a:latin typeface="Montserrat SemiBold" panose="00000700000000000000" pitchFamily="2" charset="0"/>
              </a:rPr>
              <a:t>Ethernet Network Services</a:t>
            </a:r>
            <a:br>
              <a:rPr lang="en-US" sz="1000">
                <a:solidFill>
                  <a:schemeClr val="tx2"/>
                </a:solidFill>
                <a:latin typeface="+mn-lt"/>
              </a:rPr>
            </a:br>
            <a:r>
              <a:rPr lang="en-US" sz="1000">
                <a:solidFill>
                  <a:schemeClr val="tx2"/>
                </a:solidFill>
                <a:latin typeface="+mn-lt"/>
              </a:rPr>
              <a:t>multipoint-to-multipoint connectivity</a:t>
            </a:r>
          </a:p>
        </p:txBody>
      </p:sp>
      <p:sp>
        <p:nvSpPr>
          <p:cNvPr id="47" name="Content Placeholder 2">
            <a:extLst>
              <a:ext uri="{FF2B5EF4-FFF2-40B4-BE49-F238E27FC236}">
                <a16:creationId xmlns:a16="http://schemas.microsoft.com/office/drawing/2014/main" id="{3A1ABDBE-85E3-E540-ACBA-7E5CBAA36647}"/>
              </a:ext>
            </a:extLst>
          </p:cNvPr>
          <p:cNvSpPr txBox="1">
            <a:spLocks/>
          </p:cNvSpPr>
          <p:nvPr/>
        </p:nvSpPr>
        <p:spPr>
          <a:xfrm>
            <a:off x="9602281" y="1742516"/>
            <a:ext cx="2278655" cy="307777"/>
          </a:xfrm>
          <a:prstGeom prst="rect">
            <a:avLst/>
          </a:prstGeom>
        </p:spPr>
        <p:txBody>
          <a:bodyPr lIns="0" tIns="0" rIns="0" bIns="0" anchor="t">
            <a:spAutoFit/>
          </a:bodyPr>
          <a:lstStyle>
            <a:lvl1pPr marL="182880" indent="-182880" algn="l" defTabSz="543613" rtl="0" eaLnBrk="1" latinLnBrk="0" hangingPunct="1">
              <a:lnSpc>
                <a:spcPct val="130000"/>
              </a:lnSpc>
              <a:spcBef>
                <a:spcPct val="20000"/>
              </a:spcBef>
              <a:buFont typeface="Arial" panose="020B0604020202020204" pitchFamily="34" charset="0"/>
              <a:buChar char="•"/>
              <a:defRPr sz="1200" b="0" i="0" kern="1200" baseline="0">
                <a:solidFill>
                  <a:schemeClr val="tx1"/>
                </a:solidFill>
                <a:latin typeface="Arial" panose="020B0604020202020204" pitchFamily="34" charset="0"/>
                <a:ea typeface="+mn-ea"/>
                <a:cs typeface="Lato Light" charset="0"/>
              </a:defRPr>
            </a:lvl1pPr>
            <a:lvl2pPr marL="54361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2pPr>
            <a:lvl3pPr marL="1087226"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3pPr>
            <a:lvl4pPr marL="163084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4pPr>
            <a:lvl5pPr marL="2174455"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4763" indent="0">
              <a:lnSpc>
                <a:spcPct val="100000"/>
              </a:lnSpc>
              <a:spcBef>
                <a:spcPts val="0"/>
              </a:spcBef>
              <a:buNone/>
              <a:defRPr/>
            </a:pPr>
            <a:r>
              <a:rPr lang="en-US" sz="1000">
                <a:solidFill>
                  <a:schemeClr val="accent1"/>
                </a:solidFill>
                <a:latin typeface="Montserrat SemiBold" panose="00000700000000000000" pitchFamily="2" charset="0"/>
              </a:rPr>
              <a:t>Ethernet Virtual Private Line</a:t>
            </a:r>
            <a:br>
              <a:rPr lang="en-US" sz="1000">
                <a:solidFill>
                  <a:schemeClr val="tx2"/>
                </a:solidFill>
                <a:latin typeface="+mn-lt"/>
              </a:rPr>
            </a:br>
            <a:r>
              <a:rPr lang="en-US" sz="1000">
                <a:solidFill>
                  <a:schemeClr val="tx2"/>
                </a:solidFill>
                <a:latin typeface="+mn-lt"/>
              </a:rPr>
              <a:t>point-to-multipoint connections</a:t>
            </a:r>
          </a:p>
        </p:txBody>
      </p:sp>
      <p:sp>
        <p:nvSpPr>
          <p:cNvPr id="48" name="Content Placeholder 2">
            <a:extLst>
              <a:ext uri="{FF2B5EF4-FFF2-40B4-BE49-F238E27FC236}">
                <a16:creationId xmlns:a16="http://schemas.microsoft.com/office/drawing/2014/main" id="{FB324D96-E895-574F-A5E6-A116D5957AF8}"/>
              </a:ext>
            </a:extLst>
          </p:cNvPr>
          <p:cNvSpPr txBox="1">
            <a:spLocks/>
          </p:cNvSpPr>
          <p:nvPr/>
        </p:nvSpPr>
        <p:spPr>
          <a:xfrm>
            <a:off x="9602281" y="2242806"/>
            <a:ext cx="2278655" cy="615553"/>
          </a:xfrm>
          <a:prstGeom prst="rect">
            <a:avLst/>
          </a:prstGeom>
        </p:spPr>
        <p:txBody>
          <a:bodyPr lIns="0" tIns="0" rIns="0" bIns="0" anchor="t">
            <a:spAutoFit/>
          </a:bodyPr>
          <a:lstStyle>
            <a:lvl1pPr marL="182880" indent="-182880" algn="l" defTabSz="543613" rtl="0" eaLnBrk="1" latinLnBrk="0" hangingPunct="1">
              <a:lnSpc>
                <a:spcPct val="130000"/>
              </a:lnSpc>
              <a:spcBef>
                <a:spcPct val="20000"/>
              </a:spcBef>
              <a:buFont typeface="Arial" panose="020B0604020202020204" pitchFamily="34" charset="0"/>
              <a:buChar char="•"/>
              <a:defRPr sz="1200" b="0" i="0" kern="1200" baseline="0">
                <a:solidFill>
                  <a:schemeClr val="tx1"/>
                </a:solidFill>
                <a:latin typeface="Arial" panose="020B0604020202020204" pitchFamily="34" charset="0"/>
                <a:ea typeface="+mn-ea"/>
                <a:cs typeface="Lato Light" charset="0"/>
              </a:defRPr>
            </a:lvl1pPr>
            <a:lvl2pPr marL="54361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2pPr>
            <a:lvl3pPr marL="1087226"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3pPr>
            <a:lvl4pPr marL="163084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4pPr>
            <a:lvl5pPr marL="2174455"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4763" indent="0">
              <a:lnSpc>
                <a:spcPct val="100000"/>
              </a:lnSpc>
              <a:spcBef>
                <a:spcPts val="0"/>
              </a:spcBef>
              <a:buNone/>
              <a:defRPr/>
            </a:pPr>
            <a:r>
              <a:rPr lang="en-US" sz="1000">
                <a:solidFill>
                  <a:schemeClr val="accent1"/>
                </a:solidFill>
                <a:latin typeface="Montserrat SemiBold" panose="00000700000000000000" pitchFamily="2" charset="0"/>
              </a:rPr>
              <a:t>Direct2Cloud</a:t>
            </a:r>
            <a:br>
              <a:rPr lang="en-US" sz="1000">
                <a:solidFill>
                  <a:schemeClr val="tx2"/>
                </a:solidFill>
                <a:latin typeface="+mn-lt"/>
              </a:rPr>
            </a:br>
            <a:r>
              <a:rPr lang="en-US" sz="1000">
                <a:solidFill>
                  <a:schemeClr val="tx2"/>
                </a:solidFill>
                <a:latin typeface="+mn-lt"/>
              </a:rPr>
              <a:t>private connection from designated location to cloud service provider</a:t>
            </a:r>
          </a:p>
        </p:txBody>
      </p:sp>
      <p:sp>
        <p:nvSpPr>
          <p:cNvPr id="49" name="Content Placeholder 2">
            <a:extLst>
              <a:ext uri="{FF2B5EF4-FFF2-40B4-BE49-F238E27FC236}">
                <a16:creationId xmlns:a16="http://schemas.microsoft.com/office/drawing/2014/main" id="{B7EBD6A9-5571-6F4E-A49D-3099AA3CC25F}"/>
              </a:ext>
            </a:extLst>
          </p:cNvPr>
          <p:cNvSpPr txBox="1">
            <a:spLocks/>
          </p:cNvSpPr>
          <p:nvPr/>
        </p:nvSpPr>
        <p:spPr>
          <a:xfrm>
            <a:off x="9602281" y="3050872"/>
            <a:ext cx="2278655" cy="307777"/>
          </a:xfrm>
          <a:prstGeom prst="rect">
            <a:avLst/>
          </a:prstGeom>
        </p:spPr>
        <p:txBody>
          <a:bodyPr lIns="0" tIns="0" rIns="0" bIns="0" anchor="t">
            <a:spAutoFit/>
          </a:bodyPr>
          <a:lstStyle>
            <a:lvl1pPr marL="182880" indent="-182880" algn="l" defTabSz="543613" rtl="0" eaLnBrk="1" latinLnBrk="0" hangingPunct="1">
              <a:lnSpc>
                <a:spcPct val="130000"/>
              </a:lnSpc>
              <a:spcBef>
                <a:spcPct val="20000"/>
              </a:spcBef>
              <a:buFont typeface="Arial" panose="020B0604020202020204" pitchFamily="34" charset="0"/>
              <a:buChar char="•"/>
              <a:defRPr sz="1200" b="0" i="0" kern="1200" baseline="0">
                <a:solidFill>
                  <a:schemeClr val="tx1"/>
                </a:solidFill>
                <a:latin typeface="Arial" panose="020B0604020202020204" pitchFamily="34" charset="0"/>
                <a:ea typeface="+mn-ea"/>
                <a:cs typeface="Lato Light" charset="0"/>
              </a:defRPr>
            </a:lvl1pPr>
            <a:lvl2pPr marL="54361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2pPr>
            <a:lvl3pPr marL="1087226"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3pPr>
            <a:lvl4pPr marL="163084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4pPr>
            <a:lvl5pPr marL="2174455"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4763" indent="0">
              <a:lnSpc>
                <a:spcPct val="100000"/>
              </a:lnSpc>
              <a:spcBef>
                <a:spcPts val="0"/>
              </a:spcBef>
              <a:buNone/>
              <a:defRPr/>
            </a:pPr>
            <a:r>
              <a:rPr lang="en-US" sz="1000">
                <a:solidFill>
                  <a:schemeClr val="accent1"/>
                </a:solidFill>
                <a:latin typeface="Montserrat SemiBold" panose="00000700000000000000" pitchFamily="2" charset="0"/>
              </a:rPr>
              <a:t>Wavelength Services</a:t>
            </a:r>
            <a:br>
              <a:rPr lang="en-US" sz="1000">
                <a:solidFill>
                  <a:schemeClr val="tx2"/>
                </a:solidFill>
                <a:latin typeface="+mn-lt"/>
              </a:rPr>
            </a:br>
            <a:r>
              <a:rPr lang="en-US" sz="1000">
                <a:solidFill>
                  <a:schemeClr val="tx2"/>
                </a:solidFill>
                <a:latin typeface="+mn-lt"/>
              </a:rPr>
              <a:t>dedicated point-to-point optical</a:t>
            </a:r>
          </a:p>
        </p:txBody>
      </p:sp>
      <p:sp>
        <p:nvSpPr>
          <p:cNvPr id="50" name="Content Placeholder 2">
            <a:extLst>
              <a:ext uri="{FF2B5EF4-FFF2-40B4-BE49-F238E27FC236}">
                <a16:creationId xmlns:a16="http://schemas.microsoft.com/office/drawing/2014/main" id="{9C434B21-E31B-974D-8EBD-0C8369A49925}"/>
              </a:ext>
            </a:extLst>
          </p:cNvPr>
          <p:cNvSpPr txBox="1">
            <a:spLocks/>
          </p:cNvSpPr>
          <p:nvPr/>
        </p:nvSpPr>
        <p:spPr>
          <a:xfrm>
            <a:off x="9602281" y="3551162"/>
            <a:ext cx="2278655" cy="461665"/>
          </a:xfrm>
          <a:prstGeom prst="rect">
            <a:avLst/>
          </a:prstGeom>
        </p:spPr>
        <p:txBody>
          <a:bodyPr lIns="0" tIns="0" rIns="0" bIns="0" anchor="t">
            <a:spAutoFit/>
          </a:bodyPr>
          <a:lstStyle>
            <a:lvl1pPr marL="182880" indent="-182880" algn="l" defTabSz="543613" rtl="0" eaLnBrk="1" latinLnBrk="0" hangingPunct="1">
              <a:lnSpc>
                <a:spcPct val="130000"/>
              </a:lnSpc>
              <a:spcBef>
                <a:spcPct val="20000"/>
              </a:spcBef>
              <a:buFont typeface="Arial" panose="020B0604020202020204" pitchFamily="34" charset="0"/>
              <a:buChar char="•"/>
              <a:defRPr sz="1200" b="0" i="0" kern="1200" baseline="0">
                <a:solidFill>
                  <a:schemeClr val="tx1"/>
                </a:solidFill>
                <a:latin typeface="Arial" panose="020B0604020202020204" pitchFamily="34" charset="0"/>
                <a:ea typeface="+mn-ea"/>
                <a:cs typeface="Lato Light" charset="0"/>
              </a:defRPr>
            </a:lvl1pPr>
            <a:lvl2pPr marL="54361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2pPr>
            <a:lvl3pPr marL="1087226"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3pPr>
            <a:lvl4pPr marL="163084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4pPr>
            <a:lvl5pPr marL="2174455"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4763" indent="0">
              <a:lnSpc>
                <a:spcPct val="100000"/>
              </a:lnSpc>
              <a:spcBef>
                <a:spcPts val="0"/>
              </a:spcBef>
              <a:buNone/>
              <a:defRPr/>
            </a:pPr>
            <a:r>
              <a:rPr lang="en-US" sz="1000">
                <a:solidFill>
                  <a:schemeClr val="accent1"/>
                </a:solidFill>
                <a:latin typeface="Montserrat SemiBold" panose="00000700000000000000" pitchFamily="2" charset="0"/>
              </a:rPr>
              <a:t>Dedicated Internet</a:t>
            </a:r>
            <a:br>
              <a:rPr lang="en-US" sz="1000">
                <a:solidFill>
                  <a:schemeClr val="tx2"/>
                </a:solidFill>
                <a:latin typeface="+mn-lt"/>
              </a:rPr>
            </a:br>
            <a:r>
              <a:rPr lang="en-US" sz="1000">
                <a:solidFill>
                  <a:schemeClr val="tx2"/>
                </a:solidFill>
                <a:latin typeface="+mn-lt"/>
              </a:rPr>
              <a:t>dedicated connectivity between LAN and Internet</a:t>
            </a:r>
          </a:p>
        </p:txBody>
      </p:sp>
      <p:sp>
        <p:nvSpPr>
          <p:cNvPr id="51" name="Content Placeholder 2">
            <a:extLst>
              <a:ext uri="{FF2B5EF4-FFF2-40B4-BE49-F238E27FC236}">
                <a16:creationId xmlns:a16="http://schemas.microsoft.com/office/drawing/2014/main" id="{51281B58-1F41-F443-B974-070406D989CA}"/>
              </a:ext>
            </a:extLst>
          </p:cNvPr>
          <p:cNvSpPr txBox="1">
            <a:spLocks/>
          </p:cNvSpPr>
          <p:nvPr/>
        </p:nvSpPr>
        <p:spPr>
          <a:xfrm>
            <a:off x="9602281" y="4205340"/>
            <a:ext cx="2354379" cy="461665"/>
          </a:xfrm>
          <a:prstGeom prst="rect">
            <a:avLst/>
          </a:prstGeom>
        </p:spPr>
        <p:txBody>
          <a:bodyPr wrap="square" lIns="0" tIns="0" rIns="0" bIns="0" anchor="t">
            <a:spAutoFit/>
          </a:bodyPr>
          <a:lstStyle>
            <a:lvl1pPr marL="182880" indent="-182880" algn="l" defTabSz="543613" rtl="0" eaLnBrk="1" latinLnBrk="0" hangingPunct="1">
              <a:lnSpc>
                <a:spcPct val="130000"/>
              </a:lnSpc>
              <a:spcBef>
                <a:spcPct val="20000"/>
              </a:spcBef>
              <a:buFont typeface="Arial" panose="020B0604020202020204" pitchFamily="34" charset="0"/>
              <a:buChar char="•"/>
              <a:defRPr sz="1200" b="0" i="0" kern="1200" baseline="0">
                <a:solidFill>
                  <a:schemeClr val="tx1"/>
                </a:solidFill>
                <a:latin typeface="Arial" panose="020B0604020202020204" pitchFamily="34" charset="0"/>
                <a:ea typeface="+mn-ea"/>
                <a:cs typeface="Lato Light" charset="0"/>
              </a:defRPr>
            </a:lvl1pPr>
            <a:lvl2pPr marL="54361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2pPr>
            <a:lvl3pPr marL="1087226"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3pPr>
            <a:lvl4pPr marL="163084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4pPr>
            <a:lvl5pPr marL="2174455"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4445" indent="0">
              <a:lnSpc>
                <a:spcPct val="100000"/>
              </a:lnSpc>
              <a:spcBef>
                <a:spcPts val="0"/>
              </a:spcBef>
              <a:buNone/>
              <a:defRPr/>
            </a:pPr>
            <a:r>
              <a:rPr lang="en-US" sz="1000">
                <a:solidFill>
                  <a:schemeClr val="accent1"/>
                </a:solidFill>
                <a:latin typeface="Montserrat SemiBold" panose="00000700000000000000" pitchFamily="2" charset="0"/>
              </a:rPr>
              <a:t>Off-Net Dedicated Internet Access</a:t>
            </a:r>
            <a:br>
              <a:rPr lang="en-US" sz="1000">
                <a:latin typeface="+mn-lt"/>
              </a:rPr>
            </a:br>
            <a:r>
              <a:rPr lang="en-US" sz="1000">
                <a:solidFill>
                  <a:schemeClr val="tx2"/>
                </a:solidFill>
                <a:latin typeface="+mn-lt"/>
                <a:cs typeface="Lato Light"/>
              </a:rPr>
              <a:t>dedicated Internet access provided by off-net vendor with their assets</a:t>
            </a:r>
            <a:endParaRPr lang="en-US">
              <a:solidFill>
                <a:schemeClr val="tx2"/>
              </a:solidFill>
              <a:cs typeface="Lato Light"/>
            </a:endParaRPr>
          </a:p>
        </p:txBody>
      </p:sp>
      <p:sp>
        <p:nvSpPr>
          <p:cNvPr id="52" name="Content Placeholder 2">
            <a:extLst>
              <a:ext uri="{FF2B5EF4-FFF2-40B4-BE49-F238E27FC236}">
                <a16:creationId xmlns:a16="http://schemas.microsoft.com/office/drawing/2014/main" id="{7AA3527B-DE1D-6C45-8114-46B889615879}"/>
              </a:ext>
            </a:extLst>
          </p:cNvPr>
          <p:cNvSpPr txBox="1">
            <a:spLocks/>
          </p:cNvSpPr>
          <p:nvPr/>
        </p:nvSpPr>
        <p:spPr>
          <a:xfrm>
            <a:off x="9602281" y="4837916"/>
            <a:ext cx="2278655" cy="307777"/>
          </a:xfrm>
          <a:prstGeom prst="rect">
            <a:avLst/>
          </a:prstGeom>
        </p:spPr>
        <p:txBody>
          <a:bodyPr lIns="0" tIns="0" rIns="0" bIns="0" anchor="t">
            <a:spAutoFit/>
          </a:bodyPr>
          <a:lstStyle>
            <a:lvl1pPr marL="182880" indent="-182880" algn="l" defTabSz="543613" rtl="0" eaLnBrk="1" latinLnBrk="0" hangingPunct="1">
              <a:lnSpc>
                <a:spcPct val="130000"/>
              </a:lnSpc>
              <a:spcBef>
                <a:spcPct val="20000"/>
              </a:spcBef>
              <a:buFont typeface="Arial" panose="020B0604020202020204" pitchFamily="34" charset="0"/>
              <a:buChar char="•"/>
              <a:defRPr sz="1200" b="0" i="0" kern="1200" baseline="0">
                <a:solidFill>
                  <a:schemeClr val="tx1"/>
                </a:solidFill>
                <a:latin typeface="Arial" panose="020B0604020202020204" pitchFamily="34" charset="0"/>
                <a:ea typeface="+mn-ea"/>
                <a:cs typeface="Lato Light" charset="0"/>
              </a:defRPr>
            </a:lvl1pPr>
            <a:lvl2pPr marL="54361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2pPr>
            <a:lvl3pPr marL="1087226"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3pPr>
            <a:lvl4pPr marL="163084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4pPr>
            <a:lvl5pPr marL="2174455"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4763" indent="0">
              <a:lnSpc>
                <a:spcPct val="100000"/>
              </a:lnSpc>
              <a:spcBef>
                <a:spcPts val="0"/>
              </a:spcBef>
              <a:buNone/>
              <a:defRPr/>
            </a:pPr>
            <a:r>
              <a:rPr lang="en-US" sz="1000">
                <a:solidFill>
                  <a:schemeClr val="accent1"/>
                </a:solidFill>
                <a:latin typeface="Montserrat SemiBold" panose="00000700000000000000" pitchFamily="2" charset="0"/>
              </a:rPr>
              <a:t>Business Internet </a:t>
            </a:r>
            <a:br>
              <a:rPr lang="en-US" sz="1000">
                <a:solidFill>
                  <a:schemeClr val="tx2"/>
                </a:solidFill>
                <a:latin typeface="+mn-lt"/>
              </a:rPr>
            </a:br>
            <a:r>
              <a:rPr lang="en-US" sz="1000">
                <a:solidFill>
                  <a:schemeClr val="tx2"/>
                </a:solidFill>
                <a:latin typeface="+mn-lt"/>
              </a:rPr>
              <a:t>fast, reliable Internet service</a:t>
            </a:r>
          </a:p>
        </p:txBody>
      </p:sp>
      <p:sp>
        <p:nvSpPr>
          <p:cNvPr id="53" name="Content Placeholder 2">
            <a:extLst>
              <a:ext uri="{FF2B5EF4-FFF2-40B4-BE49-F238E27FC236}">
                <a16:creationId xmlns:a16="http://schemas.microsoft.com/office/drawing/2014/main" id="{FB0029C5-E1AC-A447-8EBA-DC940F121700}"/>
              </a:ext>
            </a:extLst>
          </p:cNvPr>
          <p:cNvSpPr txBox="1">
            <a:spLocks/>
          </p:cNvSpPr>
          <p:nvPr/>
        </p:nvSpPr>
        <p:spPr>
          <a:xfrm>
            <a:off x="9602281" y="5338203"/>
            <a:ext cx="2278655" cy="461665"/>
          </a:xfrm>
          <a:prstGeom prst="rect">
            <a:avLst/>
          </a:prstGeom>
        </p:spPr>
        <p:txBody>
          <a:bodyPr lIns="0" tIns="0" rIns="0" bIns="0" anchor="t">
            <a:spAutoFit/>
          </a:bodyPr>
          <a:lstStyle>
            <a:lvl1pPr marL="182880" indent="-182880" algn="l" defTabSz="543613" rtl="0" eaLnBrk="1" latinLnBrk="0" hangingPunct="1">
              <a:lnSpc>
                <a:spcPct val="130000"/>
              </a:lnSpc>
              <a:spcBef>
                <a:spcPct val="20000"/>
              </a:spcBef>
              <a:buFont typeface="Arial" panose="020B0604020202020204" pitchFamily="34" charset="0"/>
              <a:buChar char="•"/>
              <a:defRPr sz="1200" b="0" i="0" kern="1200" baseline="0">
                <a:solidFill>
                  <a:schemeClr val="tx1"/>
                </a:solidFill>
                <a:latin typeface="Arial" panose="020B0604020202020204" pitchFamily="34" charset="0"/>
                <a:ea typeface="+mn-ea"/>
                <a:cs typeface="Lato Light" charset="0"/>
              </a:defRPr>
            </a:lvl1pPr>
            <a:lvl2pPr marL="54361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2pPr>
            <a:lvl3pPr marL="1087226"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3pPr>
            <a:lvl4pPr marL="1630843"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4pPr>
            <a:lvl5pPr marL="2174455" indent="0" algn="ctr" defTabSz="543613" rtl="0" eaLnBrk="1" latinLnBrk="0" hangingPunct="1">
              <a:lnSpc>
                <a:spcPct val="130000"/>
              </a:lnSpc>
              <a:spcBef>
                <a:spcPct val="20000"/>
              </a:spcBef>
              <a:buFont typeface="Arial"/>
              <a:buNone/>
              <a:defRPr sz="1550" kern="1200">
                <a:solidFill>
                  <a:schemeClr val="tx2"/>
                </a:solidFill>
                <a:latin typeface="Open Sans Ligh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4763" indent="0">
              <a:lnSpc>
                <a:spcPct val="100000"/>
              </a:lnSpc>
              <a:spcBef>
                <a:spcPts val="0"/>
              </a:spcBef>
              <a:buNone/>
              <a:defRPr/>
            </a:pPr>
            <a:r>
              <a:rPr lang="en-US" sz="1000">
                <a:solidFill>
                  <a:schemeClr val="accent1"/>
                </a:solidFill>
                <a:latin typeface="Montserrat SemiBold" panose="00000700000000000000" pitchFamily="2" charset="0"/>
              </a:rPr>
              <a:t>Teleworker</a:t>
            </a:r>
            <a:br>
              <a:rPr lang="en-US" sz="1000">
                <a:solidFill>
                  <a:schemeClr val="tx2"/>
                </a:solidFill>
                <a:latin typeface="+mn-lt"/>
              </a:rPr>
            </a:br>
            <a:r>
              <a:rPr lang="en-US" sz="1000">
                <a:solidFill>
                  <a:schemeClr val="tx2"/>
                </a:solidFill>
                <a:latin typeface="+mn-lt"/>
              </a:rPr>
              <a:t>fast, reliable business-grade Internet at home</a:t>
            </a:r>
          </a:p>
        </p:txBody>
      </p:sp>
      <p:grpSp>
        <p:nvGrpSpPr>
          <p:cNvPr id="10" name="Group 9">
            <a:extLst>
              <a:ext uri="{FF2B5EF4-FFF2-40B4-BE49-F238E27FC236}">
                <a16:creationId xmlns:a16="http://schemas.microsoft.com/office/drawing/2014/main" id="{40CE76E8-D076-40D7-C9CB-AC2F8694BBC1}"/>
              </a:ext>
            </a:extLst>
          </p:cNvPr>
          <p:cNvGrpSpPr/>
          <p:nvPr/>
        </p:nvGrpSpPr>
        <p:grpSpPr>
          <a:xfrm>
            <a:off x="9602281" y="1003682"/>
            <a:ext cx="2354379" cy="4249664"/>
            <a:chOff x="9602281" y="1003682"/>
            <a:chExt cx="2354379" cy="4249664"/>
          </a:xfrm>
        </p:grpSpPr>
        <p:cxnSp>
          <p:nvCxnSpPr>
            <p:cNvPr id="56" name="Straight Connector 55">
              <a:extLst>
                <a:ext uri="{FF2B5EF4-FFF2-40B4-BE49-F238E27FC236}">
                  <a16:creationId xmlns:a16="http://schemas.microsoft.com/office/drawing/2014/main" id="{3BA9761C-B76E-AC46-9A5D-A8671F7C6F4C}"/>
                </a:ext>
              </a:extLst>
            </p:cNvPr>
            <p:cNvCxnSpPr/>
            <p:nvPr/>
          </p:nvCxnSpPr>
          <p:spPr>
            <a:xfrm>
              <a:off x="9602281" y="1003682"/>
              <a:ext cx="2354379"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B04E88B-8F19-7144-8006-7B953198CF29}"/>
                </a:ext>
              </a:extLst>
            </p:cNvPr>
            <p:cNvCxnSpPr/>
            <p:nvPr/>
          </p:nvCxnSpPr>
          <p:spPr>
            <a:xfrm>
              <a:off x="9602281" y="1644429"/>
              <a:ext cx="2354379"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902BF19-BDC5-D54F-8C2B-C5A39C7E7FE0}"/>
                </a:ext>
              </a:extLst>
            </p:cNvPr>
            <p:cNvCxnSpPr/>
            <p:nvPr/>
          </p:nvCxnSpPr>
          <p:spPr>
            <a:xfrm>
              <a:off x="9602281" y="2151684"/>
              <a:ext cx="2354379"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00393C9-8FCC-6244-8582-404791148542}"/>
                </a:ext>
              </a:extLst>
            </p:cNvPr>
            <p:cNvCxnSpPr/>
            <p:nvPr/>
          </p:nvCxnSpPr>
          <p:spPr>
            <a:xfrm>
              <a:off x="9602281" y="2959291"/>
              <a:ext cx="2354379"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0BA83E8-A399-924C-A49C-E5DAEE83009C}"/>
                </a:ext>
              </a:extLst>
            </p:cNvPr>
            <p:cNvCxnSpPr/>
            <p:nvPr/>
          </p:nvCxnSpPr>
          <p:spPr>
            <a:xfrm>
              <a:off x="9602281" y="3453202"/>
              <a:ext cx="2354379"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FA5C9B1-A561-A341-8574-D23485DBAA03}"/>
                </a:ext>
              </a:extLst>
            </p:cNvPr>
            <p:cNvCxnSpPr/>
            <p:nvPr/>
          </p:nvCxnSpPr>
          <p:spPr>
            <a:xfrm>
              <a:off x="9602281" y="4113975"/>
              <a:ext cx="2354379"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CD33CB4-1B97-444F-84B5-F3ECBE9179C9}"/>
                </a:ext>
              </a:extLst>
            </p:cNvPr>
            <p:cNvCxnSpPr/>
            <p:nvPr/>
          </p:nvCxnSpPr>
          <p:spPr>
            <a:xfrm>
              <a:off x="9602281" y="4752763"/>
              <a:ext cx="2354379"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7C84396-B275-9545-9012-9642E395C99C}"/>
                </a:ext>
              </a:extLst>
            </p:cNvPr>
            <p:cNvCxnSpPr/>
            <p:nvPr/>
          </p:nvCxnSpPr>
          <p:spPr>
            <a:xfrm>
              <a:off x="9602281" y="5253346"/>
              <a:ext cx="2354379"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6" name="Rectangle 65">
            <a:extLst>
              <a:ext uri="{FF2B5EF4-FFF2-40B4-BE49-F238E27FC236}">
                <a16:creationId xmlns:a16="http://schemas.microsoft.com/office/drawing/2014/main" id="{6241EEA7-6DB0-2C4B-8814-1D0D1A9AA0EB}"/>
              </a:ext>
            </a:extLst>
          </p:cNvPr>
          <p:cNvSpPr/>
          <p:nvPr/>
        </p:nvSpPr>
        <p:spPr>
          <a:xfrm>
            <a:off x="4383817" y="2683133"/>
            <a:ext cx="4570776" cy="172295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3222BCFD-1790-5A41-8D1E-A88E510B1218}"/>
              </a:ext>
            </a:extLst>
          </p:cNvPr>
          <p:cNvSpPr/>
          <p:nvPr/>
        </p:nvSpPr>
        <p:spPr>
          <a:xfrm>
            <a:off x="5675298" y="2486220"/>
            <a:ext cx="1987814" cy="399939"/>
          </a:xfrm>
          <a:prstGeom prst="roundRect">
            <a:avLst>
              <a:gd name="adj" fmla="val 50000"/>
            </a:avLst>
          </a:prstGeom>
          <a:solidFill>
            <a:schemeClr val="accent2"/>
          </a:solidFill>
          <a:ln>
            <a:noFill/>
          </a:ln>
        </p:spPr>
        <p:txBody>
          <a:bodyPr vert="horz" lIns="0" tIns="182880" rIns="0" bIns="182880" rtlCol="0" anchor="ctr">
            <a:noAutofit/>
          </a:bodyPr>
          <a:lstStyle/>
          <a:p>
            <a:pPr algn="ctr">
              <a:spcAft>
                <a:spcPts val="300"/>
              </a:spcAft>
            </a:pPr>
            <a:r>
              <a:rPr lang="en-US" sz="1200">
                <a:solidFill>
                  <a:schemeClr val="bg2"/>
                </a:solidFill>
              </a:rPr>
              <a:t>TO YOUR NETWORK</a:t>
            </a:r>
          </a:p>
        </p:txBody>
      </p:sp>
      <p:sp>
        <p:nvSpPr>
          <p:cNvPr id="55" name="Rounded Rectangle 54">
            <a:extLst>
              <a:ext uri="{FF2B5EF4-FFF2-40B4-BE49-F238E27FC236}">
                <a16:creationId xmlns:a16="http://schemas.microsoft.com/office/drawing/2014/main" id="{7E4ADC22-5E6A-744F-98AE-58EF0EC679FC}"/>
              </a:ext>
            </a:extLst>
          </p:cNvPr>
          <p:cNvSpPr/>
          <p:nvPr/>
        </p:nvSpPr>
        <p:spPr>
          <a:xfrm>
            <a:off x="3081533" y="3095931"/>
            <a:ext cx="895891" cy="399939"/>
          </a:xfrm>
          <a:prstGeom prst="roundRect">
            <a:avLst/>
          </a:prstGeom>
          <a:solidFill>
            <a:schemeClr val="bg2"/>
          </a:solidFill>
          <a:ln>
            <a:noFill/>
          </a:ln>
        </p:spPr>
        <p:txBody>
          <a:bodyPr vert="horz" lIns="182880" tIns="182880" rIns="182880" bIns="182880" rtlCol="0" anchor="ctr">
            <a:noAutofit/>
          </a:bodyPr>
          <a:lstStyle/>
          <a:p>
            <a:pPr algn="ctr">
              <a:spcAft>
                <a:spcPts val="300"/>
              </a:spcAft>
            </a:pPr>
            <a:r>
              <a:rPr lang="en-US">
                <a:solidFill>
                  <a:schemeClr val="tx2"/>
                </a:solidFill>
                <a:latin typeface="Montserrat SemiBold" panose="00000700000000000000" pitchFamily="2" charset="0"/>
              </a:rPr>
              <a:t>EDI</a:t>
            </a:r>
          </a:p>
        </p:txBody>
      </p:sp>
      <p:sp>
        <p:nvSpPr>
          <p:cNvPr id="65" name="Rounded Rectangle 64">
            <a:extLst>
              <a:ext uri="{FF2B5EF4-FFF2-40B4-BE49-F238E27FC236}">
                <a16:creationId xmlns:a16="http://schemas.microsoft.com/office/drawing/2014/main" id="{3A918E18-F50D-C140-A2EC-FFEE672394D7}"/>
              </a:ext>
            </a:extLst>
          </p:cNvPr>
          <p:cNvSpPr/>
          <p:nvPr/>
        </p:nvSpPr>
        <p:spPr>
          <a:xfrm>
            <a:off x="2996963" y="3676608"/>
            <a:ext cx="1065030" cy="399939"/>
          </a:xfrm>
          <a:prstGeom prst="roundRect">
            <a:avLst/>
          </a:prstGeom>
          <a:solidFill>
            <a:schemeClr val="bg2"/>
          </a:solidFill>
          <a:ln>
            <a:noFill/>
          </a:ln>
        </p:spPr>
        <p:txBody>
          <a:bodyPr vert="horz" lIns="182880" tIns="182880" rIns="182880" bIns="182880" rtlCol="0" anchor="ctr">
            <a:noAutofit/>
          </a:bodyPr>
          <a:lstStyle/>
          <a:p>
            <a:pPr algn="ctr">
              <a:spcAft>
                <a:spcPts val="300"/>
              </a:spcAft>
            </a:pPr>
            <a:r>
              <a:rPr lang="en-US" err="1">
                <a:solidFill>
                  <a:schemeClr val="tx2"/>
                </a:solidFill>
                <a:latin typeface="Montserrat SemiBold" panose="00000700000000000000" pitchFamily="2" charset="0"/>
              </a:rPr>
              <a:t>oDIA</a:t>
            </a:r>
            <a:endParaRPr lang="en-US">
              <a:solidFill>
                <a:schemeClr val="tx2"/>
              </a:solidFill>
              <a:latin typeface="Montserrat SemiBold" panose="00000700000000000000" pitchFamily="2" charset="0"/>
            </a:endParaRPr>
          </a:p>
        </p:txBody>
      </p:sp>
      <p:sp>
        <p:nvSpPr>
          <p:cNvPr id="73" name="Rectangle 72">
            <a:extLst>
              <a:ext uri="{FF2B5EF4-FFF2-40B4-BE49-F238E27FC236}">
                <a16:creationId xmlns:a16="http://schemas.microsoft.com/office/drawing/2014/main" id="{E797F4CF-E930-0249-A4F0-A073F80B216A}"/>
              </a:ext>
            </a:extLst>
          </p:cNvPr>
          <p:cNvSpPr/>
          <p:nvPr/>
        </p:nvSpPr>
        <p:spPr>
          <a:xfrm>
            <a:off x="428030" y="4625880"/>
            <a:ext cx="2338849" cy="822959"/>
          </a:xfrm>
          <a:prstGeom prst="rect">
            <a:avLst/>
          </a:prstGeom>
          <a:noFill/>
          <a:ln>
            <a:noFill/>
          </a:ln>
        </p:spPr>
        <p:txBody>
          <a:bodyPr vert="horz" lIns="0" tIns="91440" rIns="0" bIns="91440" rtlCol="0" anchor="ctr">
            <a:noAutofit/>
          </a:bodyPr>
          <a:lstStyle/>
          <a:p>
            <a:pPr algn="ctr">
              <a:spcAft>
                <a:spcPts val="300"/>
              </a:spcAft>
            </a:pPr>
            <a:r>
              <a:rPr lang="en-US" sz="1400" spc="-20">
                <a:solidFill>
                  <a:schemeClr val="bg2"/>
                </a:solidFill>
              </a:rPr>
              <a:t>1.25 Gig, Nationwide</a:t>
            </a:r>
          </a:p>
        </p:txBody>
      </p:sp>
      <p:sp>
        <p:nvSpPr>
          <p:cNvPr id="74" name="Rectangle 73">
            <a:extLst>
              <a:ext uri="{FF2B5EF4-FFF2-40B4-BE49-F238E27FC236}">
                <a16:creationId xmlns:a16="http://schemas.microsoft.com/office/drawing/2014/main" id="{DAF72368-C966-1248-9CDC-D467A20ABE33}"/>
              </a:ext>
            </a:extLst>
          </p:cNvPr>
          <p:cNvSpPr/>
          <p:nvPr/>
        </p:nvSpPr>
        <p:spPr>
          <a:xfrm>
            <a:off x="581900" y="2683133"/>
            <a:ext cx="3637314" cy="1722959"/>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E3762746-6B4C-5144-A25D-F4DA15207C52}"/>
              </a:ext>
            </a:extLst>
          </p:cNvPr>
          <p:cNvCxnSpPr>
            <a:cxnSpLocks/>
          </p:cNvCxnSpPr>
          <p:nvPr/>
        </p:nvCxnSpPr>
        <p:spPr>
          <a:xfrm>
            <a:off x="2766890" y="1681385"/>
            <a:ext cx="0" cy="3782322"/>
          </a:xfrm>
          <a:prstGeom prst="line">
            <a:avLst/>
          </a:prstGeom>
          <a:ln w="19050">
            <a:solidFill>
              <a:schemeClr val="bg2"/>
            </a:solidFill>
            <a:prstDash val="solid"/>
          </a:ln>
        </p:spPr>
        <p:style>
          <a:lnRef idx="2">
            <a:schemeClr val="accent1"/>
          </a:lnRef>
          <a:fillRef idx="0">
            <a:schemeClr val="accent1"/>
          </a:fillRef>
          <a:effectRef idx="1">
            <a:schemeClr val="accent1"/>
          </a:effectRef>
          <a:fontRef idx="minor">
            <a:schemeClr val="tx1"/>
          </a:fontRef>
        </p:style>
      </p:cxnSp>
      <p:sp>
        <p:nvSpPr>
          <p:cNvPr id="75" name="Rounded Rectangle 74">
            <a:extLst>
              <a:ext uri="{FF2B5EF4-FFF2-40B4-BE49-F238E27FC236}">
                <a16:creationId xmlns:a16="http://schemas.microsoft.com/office/drawing/2014/main" id="{0F47B166-D472-7C4C-8B8C-835B403E7324}"/>
              </a:ext>
            </a:extLst>
          </p:cNvPr>
          <p:cNvSpPr/>
          <p:nvPr/>
        </p:nvSpPr>
        <p:spPr>
          <a:xfrm>
            <a:off x="1332823" y="2486220"/>
            <a:ext cx="2135468" cy="399939"/>
          </a:xfrm>
          <a:prstGeom prst="roundRect">
            <a:avLst>
              <a:gd name="adj" fmla="val 50000"/>
            </a:avLst>
          </a:prstGeom>
          <a:solidFill>
            <a:schemeClr val="accent2"/>
          </a:solidFill>
          <a:ln>
            <a:noFill/>
          </a:ln>
        </p:spPr>
        <p:txBody>
          <a:bodyPr vert="horz" lIns="0" tIns="182880" rIns="0" bIns="182880" rtlCol="0" anchor="ctr">
            <a:noAutofit/>
          </a:bodyPr>
          <a:lstStyle/>
          <a:p>
            <a:pPr algn="ctr">
              <a:spcAft>
                <a:spcPts val="300"/>
              </a:spcAft>
            </a:pPr>
            <a:r>
              <a:rPr lang="en-US" sz="1200">
                <a:solidFill>
                  <a:schemeClr val="bg2"/>
                </a:solidFill>
              </a:rPr>
              <a:t>DIRECT TO INTERNET</a:t>
            </a:r>
          </a:p>
        </p:txBody>
      </p:sp>
      <p:sp>
        <p:nvSpPr>
          <p:cNvPr id="76" name="Rounded Rectangle 75">
            <a:extLst>
              <a:ext uri="{FF2B5EF4-FFF2-40B4-BE49-F238E27FC236}">
                <a16:creationId xmlns:a16="http://schemas.microsoft.com/office/drawing/2014/main" id="{8D5E385B-0EC7-F043-96CA-A14464A7F8A1}"/>
              </a:ext>
            </a:extLst>
          </p:cNvPr>
          <p:cNvSpPr/>
          <p:nvPr/>
        </p:nvSpPr>
        <p:spPr>
          <a:xfrm>
            <a:off x="831188" y="3095931"/>
            <a:ext cx="1624615" cy="399939"/>
          </a:xfrm>
          <a:prstGeom prst="roundRect">
            <a:avLst/>
          </a:prstGeom>
          <a:solidFill>
            <a:schemeClr val="bg2"/>
          </a:solidFill>
          <a:ln>
            <a:noFill/>
          </a:ln>
        </p:spPr>
        <p:txBody>
          <a:bodyPr vert="horz" lIns="182880" tIns="182880" rIns="182880" bIns="182880" rtlCol="0" anchor="ctr">
            <a:noAutofit/>
          </a:bodyPr>
          <a:lstStyle/>
          <a:p>
            <a:pPr algn="ctr">
              <a:spcAft>
                <a:spcPts val="300"/>
              </a:spcAft>
            </a:pPr>
            <a:r>
              <a:rPr lang="en-US">
                <a:solidFill>
                  <a:schemeClr val="tx2"/>
                </a:solidFill>
                <a:latin typeface="Montserrat SemiBold" panose="00000700000000000000" pitchFamily="2" charset="0"/>
              </a:rPr>
              <a:t>BI</a:t>
            </a:r>
          </a:p>
        </p:txBody>
      </p:sp>
      <p:sp>
        <p:nvSpPr>
          <p:cNvPr id="77" name="Rounded Rectangle 76">
            <a:extLst>
              <a:ext uri="{FF2B5EF4-FFF2-40B4-BE49-F238E27FC236}">
                <a16:creationId xmlns:a16="http://schemas.microsoft.com/office/drawing/2014/main" id="{3E0F5E03-653B-7840-B594-80086BE4A618}"/>
              </a:ext>
            </a:extLst>
          </p:cNvPr>
          <p:cNvSpPr/>
          <p:nvPr/>
        </p:nvSpPr>
        <p:spPr>
          <a:xfrm>
            <a:off x="831178" y="3676608"/>
            <a:ext cx="1624636" cy="399939"/>
          </a:xfrm>
          <a:prstGeom prst="roundRect">
            <a:avLst/>
          </a:prstGeom>
          <a:solidFill>
            <a:schemeClr val="bg2"/>
          </a:solidFill>
          <a:ln>
            <a:noFill/>
          </a:ln>
        </p:spPr>
        <p:txBody>
          <a:bodyPr vert="horz" lIns="91440" tIns="182880" rIns="91440" bIns="182880" rtlCol="0" anchor="ctr">
            <a:noAutofit/>
          </a:bodyPr>
          <a:lstStyle/>
          <a:p>
            <a:pPr algn="ctr">
              <a:spcAft>
                <a:spcPts val="300"/>
              </a:spcAft>
            </a:pPr>
            <a:r>
              <a:rPr lang="en-US">
                <a:solidFill>
                  <a:schemeClr val="tx2"/>
                </a:solidFill>
                <a:latin typeface="Montserrat SemiBold" panose="00000700000000000000" pitchFamily="2" charset="0"/>
              </a:rPr>
              <a:t>Teleworker</a:t>
            </a:r>
          </a:p>
        </p:txBody>
      </p:sp>
    </p:spTree>
    <p:extLst>
      <p:ext uri="{BB962C8B-B14F-4D97-AF65-F5344CB8AC3E}">
        <p14:creationId xmlns:p14="http://schemas.microsoft.com/office/powerpoint/2010/main" val="3769728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bject 53"/>
          <p:cNvSpPr txBox="1">
            <a:spLocks noGrp="1"/>
          </p:cNvSpPr>
          <p:nvPr>
            <p:ph type="title"/>
          </p:nvPr>
        </p:nvSpPr>
        <p:spPr/>
        <p:txBody>
          <a:bodyPr vert="horz" wrap="square" lIns="0" tIns="12700" rIns="0" bIns="0" rtlCol="0">
            <a:spAutoFit/>
          </a:bodyPr>
          <a:lstStyle/>
          <a:p>
            <a:r>
              <a:rPr lang="en-US">
                <a:latin typeface="Montserrat"/>
              </a:rPr>
              <a:t>Customer Testimonials</a:t>
            </a:r>
          </a:p>
        </p:txBody>
      </p:sp>
      <p:sp>
        <p:nvSpPr>
          <p:cNvPr id="14" name="Google Shape;678;p76">
            <a:extLst>
              <a:ext uri="{FF2B5EF4-FFF2-40B4-BE49-F238E27FC236}">
                <a16:creationId xmlns:a16="http://schemas.microsoft.com/office/drawing/2014/main" id="{A1781884-D76B-9AC0-B6C5-E34FCA7872AD}"/>
              </a:ext>
            </a:extLst>
          </p:cNvPr>
          <p:cNvSpPr/>
          <p:nvPr/>
        </p:nvSpPr>
        <p:spPr>
          <a:xfrm>
            <a:off x="603777" y="1398729"/>
            <a:ext cx="3385387" cy="677529"/>
          </a:xfrm>
          <a:prstGeom prst="roundRect">
            <a:avLst/>
          </a:prstGeom>
          <a:solidFill>
            <a:schemeClr val="accent1"/>
          </a:solidFill>
          <a:ln w="28575" cap="flat" cmpd="sng">
            <a:noFill/>
            <a:prstDash val="solid"/>
            <a:miter lim="800000"/>
            <a:headEnd type="none" w="sm" len="sm"/>
            <a:tailEnd type="none" w="sm" len="sm"/>
          </a:ln>
          <a:effectLst/>
        </p:spPr>
        <p:txBody>
          <a:bodyPr spcFirstLastPara="1" wrap="square" lIns="182880" tIns="182880" rIns="182880" bIns="18288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US" sz="1400" b="1" i="0" u="none" strike="noStrike" kern="0" cap="none" spc="0" normalizeH="0" baseline="0" noProof="0">
                <a:ln>
                  <a:noFill/>
                </a:ln>
                <a:solidFill>
                  <a:srgbClr val="FFFFFF"/>
                </a:solidFill>
                <a:effectLst/>
                <a:uLnTx/>
                <a:uFillTx/>
                <a:latin typeface="Montserrat SemiBold" pitchFamily="2" charset="77"/>
                <a:ea typeface="Montserrat"/>
                <a:cs typeface="Montserrat"/>
                <a:sym typeface="Montserrat"/>
              </a:rPr>
              <a:t>Enhance Crisis Hotline Operations</a:t>
            </a:r>
          </a:p>
        </p:txBody>
      </p:sp>
      <p:sp>
        <p:nvSpPr>
          <p:cNvPr id="15" name="Content Placeholder 2">
            <a:extLst>
              <a:ext uri="{FF2B5EF4-FFF2-40B4-BE49-F238E27FC236}">
                <a16:creationId xmlns:a16="http://schemas.microsoft.com/office/drawing/2014/main" id="{4C0A27EB-ED8A-0270-A029-3684FCCE17D7}"/>
              </a:ext>
            </a:extLst>
          </p:cNvPr>
          <p:cNvSpPr txBox="1">
            <a:spLocks/>
          </p:cNvSpPr>
          <p:nvPr/>
        </p:nvSpPr>
        <p:spPr bwMode="auto">
          <a:xfrm>
            <a:off x="438576" y="2089353"/>
            <a:ext cx="33319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82880" bIns="182880" numCol="1" anchor="t" anchorCtr="0" compatLnSpc="1">
            <a:prstTxWarp prst="textNoShape">
              <a:avLst/>
            </a:prstTxWarp>
            <a:spAutoFit/>
          </a:bodyPr>
          <a:lstStyle>
            <a:lvl1pPr marL="182563" indent="-182563" algn="l" rtl="0" eaLnBrk="1" fontAlgn="base" hangingPunct="1">
              <a:lnSpc>
                <a:spcPct val="95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411163" indent="-182563" algn="l" rtl="0" eaLnBrk="1" fontAlgn="base" hangingPunct="1">
              <a:lnSpc>
                <a:spcPct val="90000"/>
              </a:lnSpc>
              <a:spcBef>
                <a:spcPts val="500"/>
              </a:spcBef>
              <a:spcAft>
                <a:spcPct val="0"/>
              </a:spcAft>
              <a:buFont typeface="Montserrat" panose="00000500000000000000" pitchFamily="2" charset="0"/>
              <a:buChar char="–"/>
              <a:defRPr kern="1200">
                <a:solidFill>
                  <a:schemeClr val="tx1"/>
                </a:solidFill>
                <a:latin typeface="+mn-lt"/>
                <a:ea typeface="+mn-ea"/>
                <a:cs typeface="+mn-cs"/>
              </a:defRPr>
            </a:lvl2pPr>
            <a:lvl3pPr marL="611188" indent="-182563" algn="l"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822325" indent="-182563" algn="l" rtl="0" eaLnBrk="1" fontAlgn="base" hangingPunct="1">
              <a:lnSpc>
                <a:spcPct val="90000"/>
              </a:lnSpc>
              <a:spcBef>
                <a:spcPts val="500"/>
              </a:spcBef>
              <a:spcAft>
                <a:spcPct val="0"/>
              </a:spcAft>
              <a:buFont typeface="Montserrat" panose="00000500000000000000" pitchFamily="2" charset="0"/>
              <a:buChar char="–"/>
              <a:defRPr sz="1400" kern="1200">
                <a:solidFill>
                  <a:schemeClr val="tx1"/>
                </a:solidFill>
                <a:latin typeface="+mn-lt"/>
                <a:ea typeface="+mn-ea"/>
                <a:cs typeface="+mn-cs"/>
              </a:defRPr>
            </a:lvl4pPr>
            <a:lvl5pPr algn="l" rtl="0" eaLnBrk="1" fontAlgn="base" hangingPunct="1">
              <a:lnSpc>
                <a:spcPct val="90000"/>
              </a:lnSpc>
              <a:spcBef>
                <a:spcPts val="500"/>
              </a:spcBef>
              <a:spcAft>
                <a:spcPct val="0"/>
              </a:spcAft>
              <a:buFont typeface="Arial" panose="020B0604020202020204" pitchFamily="34" charset="0"/>
              <a:defRPr sz="1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245" marR="0" lvl="0" indent="-182245" algn="l" defTabSz="914400" rtl="0" eaLnBrk="1" fontAlgn="base" latinLnBrk="0" hangingPunct="1">
              <a:lnSpc>
                <a:spcPct val="100000"/>
              </a:lnSpc>
              <a:spcBef>
                <a:spcPts val="1000"/>
              </a:spcBef>
              <a:spcAft>
                <a:spcPct val="0"/>
              </a:spcAft>
              <a:buClrTx/>
              <a:buSzTx/>
              <a:buFont typeface="Arial" panose="020B0604020202020204" pitchFamily="34" charset="0"/>
              <a:buChar char="•"/>
              <a:tabLst/>
              <a:defRPr/>
            </a:pPr>
            <a:endParaRPr lang="en-US" sz="1400" b="0" i="0" u="none" strike="noStrike" kern="1200" cap="none" spc="0" normalizeH="0" baseline="0" noProof="0">
              <a:ln>
                <a:noFill/>
              </a:ln>
              <a:solidFill>
                <a:srgbClr val="000000"/>
              </a:solidFill>
              <a:effectLst/>
              <a:uLnTx/>
              <a:uFillTx/>
              <a:latin typeface="Montserrat Light"/>
            </a:endParaRPr>
          </a:p>
        </p:txBody>
      </p:sp>
      <p:grpSp>
        <p:nvGrpSpPr>
          <p:cNvPr id="30" name="Group 29">
            <a:extLst>
              <a:ext uri="{FF2B5EF4-FFF2-40B4-BE49-F238E27FC236}">
                <a16:creationId xmlns:a16="http://schemas.microsoft.com/office/drawing/2014/main" id="{620DAB72-7165-87C4-26F0-4A35D2A7389F}"/>
              </a:ext>
            </a:extLst>
          </p:cNvPr>
          <p:cNvGrpSpPr/>
          <p:nvPr/>
        </p:nvGrpSpPr>
        <p:grpSpPr>
          <a:xfrm>
            <a:off x="4187972" y="1437199"/>
            <a:ext cx="3779552" cy="4886168"/>
            <a:chOff x="4082376" y="1457482"/>
            <a:chExt cx="3779552" cy="5204079"/>
          </a:xfrm>
        </p:grpSpPr>
        <p:cxnSp>
          <p:nvCxnSpPr>
            <p:cNvPr id="16" name="Straight Connector 15">
              <a:extLst>
                <a:ext uri="{FF2B5EF4-FFF2-40B4-BE49-F238E27FC236}">
                  <a16:creationId xmlns:a16="http://schemas.microsoft.com/office/drawing/2014/main" id="{22423966-36FB-A4BC-ED43-437210BED43D}"/>
                </a:ext>
              </a:extLst>
            </p:cNvPr>
            <p:cNvCxnSpPr>
              <a:cxnSpLocks/>
            </p:cNvCxnSpPr>
            <p:nvPr/>
          </p:nvCxnSpPr>
          <p:spPr>
            <a:xfrm>
              <a:off x="4082376" y="1457482"/>
              <a:ext cx="0" cy="5204079"/>
            </a:xfrm>
            <a:prstGeom prst="line">
              <a:avLst/>
            </a:prstGeom>
            <a:ln w="12700">
              <a:solidFill>
                <a:schemeClr val="bg2">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DF48F3A-F06F-CCEF-8808-CBDD16E12469}"/>
                </a:ext>
              </a:extLst>
            </p:cNvPr>
            <p:cNvCxnSpPr>
              <a:cxnSpLocks/>
            </p:cNvCxnSpPr>
            <p:nvPr/>
          </p:nvCxnSpPr>
          <p:spPr>
            <a:xfrm>
              <a:off x="7861928" y="1457482"/>
              <a:ext cx="0" cy="5204079"/>
            </a:xfrm>
            <a:prstGeom prst="line">
              <a:avLst/>
            </a:prstGeom>
            <a:ln w="12700">
              <a:solidFill>
                <a:schemeClr val="bg2">
                  <a:lumMod val="8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3" name="Google Shape;678;p76">
            <a:extLst>
              <a:ext uri="{FF2B5EF4-FFF2-40B4-BE49-F238E27FC236}">
                <a16:creationId xmlns:a16="http://schemas.microsoft.com/office/drawing/2014/main" id="{05F4B5DB-1E8A-56FE-49E4-6D5CFAA16A39}"/>
              </a:ext>
            </a:extLst>
          </p:cNvPr>
          <p:cNvSpPr/>
          <p:nvPr/>
        </p:nvSpPr>
        <p:spPr>
          <a:xfrm>
            <a:off x="4417055" y="1398729"/>
            <a:ext cx="3385387" cy="677529"/>
          </a:xfrm>
          <a:prstGeom prst="roundRect">
            <a:avLst/>
          </a:prstGeom>
          <a:solidFill>
            <a:schemeClr val="accent2"/>
          </a:solidFill>
          <a:ln w="28575" cap="flat" cmpd="sng">
            <a:noFill/>
            <a:prstDash val="solid"/>
            <a:miter lim="800000"/>
            <a:headEnd type="none" w="sm" len="sm"/>
            <a:tailEnd type="none" w="sm" len="sm"/>
          </a:ln>
          <a:effectLst/>
        </p:spPr>
        <p:txBody>
          <a:bodyPr spcFirstLastPara="1" wrap="square" lIns="182880" tIns="182880" rIns="182880" bIns="18288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US" sz="1400" b="1" i="0" u="none" strike="noStrike" kern="0" cap="none" spc="0" normalizeH="0" baseline="0" noProof="0">
                <a:ln>
                  <a:noFill/>
                </a:ln>
                <a:solidFill>
                  <a:srgbClr val="FFFFFF"/>
                </a:solidFill>
                <a:effectLst/>
                <a:uLnTx/>
                <a:uFillTx/>
                <a:latin typeface="Montserrat SemiBold" pitchFamily="2" charset="77"/>
                <a:ea typeface="Montserrat"/>
                <a:cs typeface="Montserrat"/>
                <a:sym typeface="Montserrat"/>
              </a:rPr>
              <a:t>Bridge </a:t>
            </a:r>
            <a:r>
              <a:rPr kumimoji="0" lang="en-US" sz="1400" b="1" i="0" u="none" strike="noStrike" kern="0" cap="none" spc="0" normalizeH="0" baseline="0" noProof="0" err="1">
                <a:ln>
                  <a:noFill/>
                </a:ln>
                <a:solidFill>
                  <a:srgbClr val="FFFFFF"/>
                </a:solidFill>
                <a:effectLst/>
                <a:uLnTx/>
                <a:uFillTx/>
                <a:latin typeface="Montserrat SemiBold" pitchFamily="2" charset="77"/>
                <a:ea typeface="Montserrat"/>
                <a:cs typeface="Montserrat"/>
                <a:sym typeface="Montserrat"/>
              </a:rPr>
              <a:t>th</a:t>
            </a:r>
            <a:r>
              <a:rPr lang="en-US" sz="1400" b="1" kern="0">
                <a:solidFill>
                  <a:srgbClr val="FFFFFF"/>
                </a:solidFill>
                <a:latin typeface="Montserrat SemiBold" pitchFamily="2" charset="77"/>
                <a:ea typeface="Montserrat"/>
                <a:cs typeface="Montserrat"/>
                <a:sym typeface="Montserrat"/>
              </a:rPr>
              <a:t>e Digital Gap for Underserved Patients</a:t>
            </a:r>
            <a:endParaRPr kumimoji="0" lang="en-US" sz="1400" b="1" i="0" u="none" strike="noStrike" kern="0" cap="none" spc="0" normalizeH="0" baseline="0" noProof="0">
              <a:ln>
                <a:noFill/>
              </a:ln>
              <a:solidFill>
                <a:srgbClr val="FFFFFF"/>
              </a:solidFill>
              <a:effectLst/>
              <a:uLnTx/>
              <a:uFillTx/>
              <a:latin typeface="Montserrat SemiBold" pitchFamily="2" charset="77"/>
              <a:ea typeface="Montserrat"/>
              <a:cs typeface="Montserrat"/>
              <a:sym typeface="Montserrat"/>
            </a:endParaRPr>
          </a:p>
        </p:txBody>
      </p:sp>
      <p:sp>
        <p:nvSpPr>
          <p:cNvPr id="24" name="Content Placeholder 2">
            <a:extLst>
              <a:ext uri="{FF2B5EF4-FFF2-40B4-BE49-F238E27FC236}">
                <a16:creationId xmlns:a16="http://schemas.microsoft.com/office/drawing/2014/main" id="{67951B34-DB2D-5188-DFAB-937F6252B6E1}"/>
              </a:ext>
            </a:extLst>
          </p:cNvPr>
          <p:cNvSpPr txBox="1">
            <a:spLocks/>
          </p:cNvSpPr>
          <p:nvPr/>
        </p:nvSpPr>
        <p:spPr bwMode="auto">
          <a:xfrm>
            <a:off x="4413111" y="2089353"/>
            <a:ext cx="33319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82880" bIns="182880" numCol="1" anchor="t" anchorCtr="0" compatLnSpc="1">
            <a:prstTxWarp prst="textNoShape">
              <a:avLst/>
            </a:prstTxWarp>
            <a:spAutoFit/>
          </a:bodyPr>
          <a:lstStyle>
            <a:lvl1pPr marL="182563" indent="-182563" algn="l" rtl="0" eaLnBrk="1" fontAlgn="base" hangingPunct="1">
              <a:lnSpc>
                <a:spcPct val="95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411163" indent="-182563" algn="l" rtl="0" eaLnBrk="1" fontAlgn="base" hangingPunct="1">
              <a:lnSpc>
                <a:spcPct val="90000"/>
              </a:lnSpc>
              <a:spcBef>
                <a:spcPts val="500"/>
              </a:spcBef>
              <a:spcAft>
                <a:spcPct val="0"/>
              </a:spcAft>
              <a:buFont typeface="Montserrat" panose="00000500000000000000" pitchFamily="2" charset="0"/>
              <a:buChar char="–"/>
              <a:defRPr kern="1200">
                <a:solidFill>
                  <a:schemeClr val="tx1"/>
                </a:solidFill>
                <a:latin typeface="+mn-lt"/>
                <a:ea typeface="+mn-ea"/>
                <a:cs typeface="+mn-cs"/>
              </a:defRPr>
            </a:lvl2pPr>
            <a:lvl3pPr marL="611188" indent="-182563" algn="l"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822325" indent="-182563" algn="l" rtl="0" eaLnBrk="1" fontAlgn="base" hangingPunct="1">
              <a:lnSpc>
                <a:spcPct val="90000"/>
              </a:lnSpc>
              <a:spcBef>
                <a:spcPts val="500"/>
              </a:spcBef>
              <a:spcAft>
                <a:spcPct val="0"/>
              </a:spcAft>
              <a:buFont typeface="Montserrat" panose="00000500000000000000" pitchFamily="2" charset="0"/>
              <a:buChar char="–"/>
              <a:defRPr sz="1400" kern="1200">
                <a:solidFill>
                  <a:schemeClr val="tx1"/>
                </a:solidFill>
                <a:latin typeface="+mn-lt"/>
                <a:ea typeface="+mn-ea"/>
                <a:cs typeface="+mn-cs"/>
              </a:defRPr>
            </a:lvl4pPr>
            <a:lvl5pPr algn="l" rtl="0" eaLnBrk="1" fontAlgn="base" hangingPunct="1">
              <a:lnSpc>
                <a:spcPct val="90000"/>
              </a:lnSpc>
              <a:spcBef>
                <a:spcPts val="500"/>
              </a:spcBef>
              <a:spcAft>
                <a:spcPct val="0"/>
              </a:spcAft>
              <a:buFont typeface="Arial" panose="020B0604020202020204" pitchFamily="34" charset="0"/>
              <a:defRPr sz="1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Aft>
                <a:spcPct val="0"/>
              </a:spcAft>
              <a:buClrTx/>
              <a:buSzTx/>
              <a:buNone/>
              <a:tabLst/>
              <a:defRPr/>
            </a:pPr>
            <a:endParaRPr lang="en-US" sz="1400">
              <a:latin typeface="Montserrat Light"/>
            </a:endParaRPr>
          </a:p>
        </p:txBody>
      </p:sp>
      <p:sp>
        <p:nvSpPr>
          <p:cNvPr id="25" name="Google Shape;678;p76">
            <a:extLst>
              <a:ext uri="{FF2B5EF4-FFF2-40B4-BE49-F238E27FC236}">
                <a16:creationId xmlns:a16="http://schemas.microsoft.com/office/drawing/2014/main" id="{E63F9A5A-9646-B4F3-DE93-643706310E74}"/>
              </a:ext>
            </a:extLst>
          </p:cNvPr>
          <p:cNvSpPr/>
          <p:nvPr/>
        </p:nvSpPr>
        <p:spPr>
          <a:xfrm>
            <a:off x="8157533" y="1398729"/>
            <a:ext cx="3372018" cy="668766"/>
          </a:xfrm>
          <a:prstGeom prst="roundRect">
            <a:avLst/>
          </a:prstGeom>
          <a:solidFill>
            <a:schemeClr val="accent4"/>
          </a:solidFill>
          <a:ln w="28575" cap="flat" cmpd="sng">
            <a:noFill/>
            <a:prstDash val="solid"/>
            <a:miter lim="800000"/>
            <a:headEnd type="none" w="sm" len="sm"/>
            <a:tailEnd type="none" w="sm" len="sm"/>
          </a:ln>
          <a:effectLst/>
        </p:spPr>
        <p:txBody>
          <a:bodyPr spcFirstLastPara="1" wrap="square" lIns="182880" tIns="182880" rIns="182880" bIns="182880" anchor="ctr" anchorCtr="0">
            <a:noAutofit/>
          </a:bodyPr>
          <a:lstStyle/>
          <a:p>
            <a:pPr algn="ctr">
              <a:buClr>
                <a:srgbClr val="000000"/>
              </a:buClr>
              <a:buSzPts val="1400"/>
              <a:defRPr/>
            </a:pPr>
            <a:r>
              <a:rPr kumimoji="0" lang="en-US" sz="1400" b="1" i="0" u="none" strike="noStrike" kern="0" cap="none" spc="0" normalizeH="0" baseline="0" noProof="0">
                <a:ln>
                  <a:noFill/>
                </a:ln>
                <a:solidFill>
                  <a:schemeClr val="tx2"/>
                </a:solidFill>
                <a:effectLst/>
                <a:uLnTx/>
                <a:uFillTx/>
                <a:latin typeface="Montserrat SemiBold"/>
                <a:ea typeface="Montserrat"/>
                <a:cs typeface="Montserrat"/>
                <a:sym typeface="Montserrat"/>
              </a:rPr>
              <a:t>Support Patient Care</a:t>
            </a:r>
          </a:p>
        </p:txBody>
      </p:sp>
      <p:sp>
        <p:nvSpPr>
          <p:cNvPr id="26" name="Content Placeholder 2">
            <a:extLst>
              <a:ext uri="{FF2B5EF4-FFF2-40B4-BE49-F238E27FC236}">
                <a16:creationId xmlns:a16="http://schemas.microsoft.com/office/drawing/2014/main" id="{5D675C41-6EBA-C9DA-0F35-77D33684D93B}"/>
              </a:ext>
            </a:extLst>
          </p:cNvPr>
          <p:cNvSpPr txBox="1">
            <a:spLocks/>
          </p:cNvSpPr>
          <p:nvPr/>
        </p:nvSpPr>
        <p:spPr bwMode="auto">
          <a:xfrm>
            <a:off x="8387647" y="2089353"/>
            <a:ext cx="33319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82880" bIns="182880" numCol="1" anchor="t" anchorCtr="0" compatLnSpc="1">
            <a:prstTxWarp prst="textNoShape">
              <a:avLst/>
            </a:prstTxWarp>
            <a:spAutoFit/>
          </a:bodyPr>
          <a:lstStyle>
            <a:lvl1pPr marL="182563" indent="-182563" algn="l" rtl="0" eaLnBrk="1" fontAlgn="base" hangingPunct="1">
              <a:lnSpc>
                <a:spcPct val="95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411163" indent="-182563" algn="l" rtl="0" eaLnBrk="1" fontAlgn="base" hangingPunct="1">
              <a:lnSpc>
                <a:spcPct val="90000"/>
              </a:lnSpc>
              <a:spcBef>
                <a:spcPts val="500"/>
              </a:spcBef>
              <a:spcAft>
                <a:spcPct val="0"/>
              </a:spcAft>
              <a:buFont typeface="Montserrat" panose="00000500000000000000" pitchFamily="2" charset="0"/>
              <a:buChar char="–"/>
              <a:defRPr kern="1200">
                <a:solidFill>
                  <a:schemeClr val="tx1"/>
                </a:solidFill>
                <a:latin typeface="+mn-lt"/>
                <a:ea typeface="+mn-ea"/>
                <a:cs typeface="+mn-cs"/>
              </a:defRPr>
            </a:lvl2pPr>
            <a:lvl3pPr marL="611188" indent="-182563" algn="l"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822325" indent="-182563" algn="l" rtl="0" eaLnBrk="1" fontAlgn="base" hangingPunct="1">
              <a:lnSpc>
                <a:spcPct val="90000"/>
              </a:lnSpc>
              <a:spcBef>
                <a:spcPts val="500"/>
              </a:spcBef>
              <a:spcAft>
                <a:spcPct val="0"/>
              </a:spcAft>
              <a:buFont typeface="Montserrat" panose="00000500000000000000" pitchFamily="2" charset="0"/>
              <a:buChar char="–"/>
              <a:defRPr sz="1400" kern="1200">
                <a:solidFill>
                  <a:schemeClr val="tx1"/>
                </a:solidFill>
                <a:latin typeface="+mn-lt"/>
                <a:ea typeface="+mn-ea"/>
                <a:cs typeface="+mn-cs"/>
              </a:defRPr>
            </a:lvl4pPr>
            <a:lvl5pPr algn="l" rtl="0" eaLnBrk="1" fontAlgn="base" hangingPunct="1">
              <a:lnSpc>
                <a:spcPct val="90000"/>
              </a:lnSpc>
              <a:spcBef>
                <a:spcPts val="500"/>
              </a:spcBef>
              <a:spcAft>
                <a:spcPct val="0"/>
              </a:spcAft>
              <a:buFont typeface="Arial" panose="020B0604020202020204" pitchFamily="34" charset="0"/>
              <a:defRPr sz="1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245" indent="-182245">
              <a:lnSpc>
                <a:spcPct val="100000"/>
              </a:lnSpc>
              <a:defRPr/>
            </a:pPr>
            <a:endParaRPr lang="en-US" sz="1400" b="0" i="0" u="none" strike="noStrike" kern="1200" cap="none" spc="0" normalizeH="0" baseline="0" noProof="0">
              <a:ln>
                <a:noFill/>
              </a:ln>
              <a:solidFill>
                <a:srgbClr val="000000"/>
              </a:solidFill>
              <a:effectLst/>
              <a:uLnTx/>
              <a:uFillTx/>
              <a:latin typeface="Montserrat Light"/>
            </a:endParaRPr>
          </a:p>
        </p:txBody>
      </p:sp>
      <p:sp>
        <p:nvSpPr>
          <p:cNvPr id="5" name="Text Placeholder 1">
            <a:extLst>
              <a:ext uri="{FF2B5EF4-FFF2-40B4-BE49-F238E27FC236}">
                <a16:creationId xmlns:a16="http://schemas.microsoft.com/office/drawing/2014/main" id="{013D3C46-3CB9-3BF9-A9F6-C61623029766}"/>
              </a:ext>
            </a:extLst>
          </p:cNvPr>
          <p:cNvSpPr txBox="1">
            <a:spLocks/>
          </p:cNvSpPr>
          <p:nvPr/>
        </p:nvSpPr>
        <p:spPr>
          <a:xfrm>
            <a:off x="4315897" y="2390749"/>
            <a:ext cx="3517432" cy="3505406"/>
          </a:xfrm>
          <a:prstGeom prst="roundRect">
            <a:avLst>
              <a:gd name="adj" fmla="val 4046"/>
            </a:avLst>
          </a:prstGeom>
          <a:solidFill>
            <a:schemeClr val="accent5">
              <a:lumMod val="20000"/>
              <a:lumOff val="80000"/>
            </a:schemeClr>
          </a:solidFill>
        </p:spPr>
        <p:txBody>
          <a:bodyPr lIns="0" tIns="210312" rIns="0" bIns="0" anchor="t"/>
          <a:lstStyle>
            <a:lvl1pPr marL="0" indent="0" algn="l" defTabSz="543613" rtl="0" eaLnBrk="1" latinLnBrk="0" hangingPunct="1">
              <a:lnSpc>
                <a:spcPct val="110000"/>
              </a:lnSpc>
              <a:spcBef>
                <a:spcPts val="0"/>
              </a:spcBef>
              <a:spcAft>
                <a:spcPts val="1000"/>
              </a:spcAft>
              <a:buFont typeface="Arial" panose="020B0604020202020204" pitchFamily="34" charset="0"/>
              <a:buNone/>
              <a:defRPr sz="1400" b="1" i="0" kern="1200" baseline="0">
                <a:solidFill>
                  <a:schemeClr val="tx1"/>
                </a:solidFill>
                <a:latin typeface="+mj-lt"/>
                <a:ea typeface="+mn-ea"/>
                <a:cs typeface="Lato Light" charset="0"/>
              </a:defRPr>
            </a:lvl1pPr>
            <a:lvl2pPr marL="182880" indent="-182880" algn="l" defTabSz="543613"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563"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400050"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630238"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algn="ctr">
              <a:lnSpc>
                <a:spcPct val="90000"/>
              </a:lnSpc>
            </a:pPr>
            <a:endParaRPr lang="en-US" sz="2000">
              <a:solidFill>
                <a:schemeClr val="accent1"/>
              </a:solidFill>
              <a:latin typeface="Montserrat" pitchFamily="2" charset="77"/>
            </a:endParaRPr>
          </a:p>
        </p:txBody>
      </p:sp>
      <p:sp>
        <p:nvSpPr>
          <p:cNvPr id="20" name="Text Placeholder 1">
            <a:extLst>
              <a:ext uri="{FF2B5EF4-FFF2-40B4-BE49-F238E27FC236}">
                <a16:creationId xmlns:a16="http://schemas.microsoft.com/office/drawing/2014/main" id="{D30324F9-2E9B-6E4B-E995-A63E94BA8FB0}"/>
              </a:ext>
            </a:extLst>
          </p:cNvPr>
          <p:cNvSpPr txBox="1">
            <a:spLocks/>
          </p:cNvSpPr>
          <p:nvPr/>
        </p:nvSpPr>
        <p:spPr>
          <a:xfrm>
            <a:off x="533300" y="2400080"/>
            <a:ext cx="3517431" cy="3505406"/>
          </a:xfrm>
          <a:prstGeom prst="roundRect">
            <a:avLst>
              <a:gd name="adj" fmla="val 4046"/>
            </a:avLst>
          </a:prstGeom>
          <a:solidFill>
            <a:schemeClr val="accent5">
              <a:lumMod val="20000"/>
              <a:lumOff val="80000"/>
            </a:schemeClr>
          </a:solidFill>
        </p:spPr>
        <p:txBody>
          <a:bodyPr lIns="0" tIns="210312" rIns="0" bIns="0" anchor="t"/>
          <a:lstStyle>
            <a:lvl1pPr marL="0" indent="0" algn="l" defTabSz="543613" rtl="0" eaLnBrk="1" latinLnBrk="0" hangingPunct="1">
              <a:lnSpc>
                <a:spcPct val="110000"/>
              </a:lnSpc>
              <a:spcBef>
                <a:spcPts val="0"/>
              </a:spcBef>
              <a:spcAft>
                <a:spcPts val="1000"/>
              </a:spcAft>
              <a:buFont typeface="Arial" panose="020B0604020202020204" pitchFamily="34" charset="0"/>
              <a:buNone/>
              <a:defRPr sz="1400" b="1" i="0" kern="1200" baseline="0">
                <a:solidFill>
                  <a:schemeClr val="tx1"/>
                </a:solidFill>
                <a:latin typeface="+mj-lt"/>
                <a:ea typeface="+mn-ea"/>
                <a:cs typeface="Lato Light" charset="0"/>
              </a:defRPr>
            </a:lvl1pPr>
            <a:lvl2pPr marL="182880" indent="-182880" algn="l" defTabSz="543613"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563"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400050"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630238"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algn="ctr">
              <a:lnSpc>
                <a:spcPct val="90000"/>
              </a:lnSpc>
            </a:pPr>
            <a:endParaRPr lang="en-US" sz="2000">
              <a:solidFill>
                <a:schemeClr val="accent1"/>
              </a:solidFill>
              <a:latin typeface="Montserrat" pitchFamily="2" charset="77"/>
            </a:endParaRPr>
          </a:p>
        </p:txBody>
      </p:sp>
      <p:sp>
        <p:nvSpPr>
          <p:cNvPr id="29" name="Text Placeholder 1">
            <a:extLst>
              <a:ext uri="{FF2B5EF4-FFF2-40B4-BE49-F238E27FC236}">
                <a16:creationId xmlns:a16="http://schemas.microsoft.com/office/drawing/2014/main" id="{891EE3C2-C868-7239-D830-0DACF484376D}"/>
              </a:ext>
            </a:extLst>
          </p:cNvPr>
          <p:cNvSpPr txBox="1">
            <a:spLocks/>
          </p:cNvSpPr>
          <p:nvPr/>
        </p:nvSpPr>
        <p:spPr>
          <a:xfrm>
            <a:off x="8114330" y="2362756"/>
            <a:ext cx="3517432" cy="3505406"/>
          </a:xfrm>
          <a:prstGeom prst="roundRect">
            <a:avLst>
              <a:gd name="adj" fmla="val 4046"/>
            </a:avLst>
          </a:prstGeom>
          <a:solidFill>
            <a:schemeClr val="accent5">
              <a:lumMod val="20000"/>
              <a:lumOff val="80000"/>
            </a:schemeClr>
          </a:solidFill>
        </p:spPr>
        <p:txBody>
          <a:bodyPr lIns="0" tIns="210312" rIns="0" bIns="0" anchor="t"/>
          <a:lstStyle>
            <a:lvl1pPr marL="0" indent="0" algn="l" defTabSz="543613" rtl="0" eaLnBrk="1" latinLnBrk="0" hangingPunct="1">
              <a:lnSpc>
                <a:spcPct val="110000"/>
              </a:lnSpc>
              <a:spcBef>
                <a:spcPts val="0"/>
              </a:spcBef>
              <a:spcAft>
                <a:spcPts val="1000"/>
              </a:spcAft>
              <a:buFont typeface="Arial" panose="020B0604020202020204" pitchFamily="34" charset="0"/>
              <a:buNone/>
              <a:defRPr sz="1400" b="1" i="0" kern="1200" baseline="0">
                <a:solidFill>
                  <a:schemeClr val="tx1"/>
                </a:solidFill>
                <a:latin typeface="+mj-lt"/>
                <a:ea typeface="+mn-ea"/>
                <a:cs typeface="Lato Light" charset="0"/>
              </a:defRPr>
            </a:lvl1pPr>
            <a:lvl2pPr marL="182880" indent="-182880" algn="l" defTabSz="543613"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563"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400050"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630238"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algn="ctr">
              <a:lnSpc>
                <a:spcPct val="90000"/>
              </a:lnSpc>
            </a:pPr>
            <a:endParaRPr lang="en-US" sz="2000">
              <a:solidFill>
                <a:schemeClr val="accent1"/>
              </a:solidFill>
              <a:latin typeface="Montserrat" pitchFamily="2" charset="77"/>
            </a:endParaRPr>
          </a:p>
        </p:txBody>
      </p:sp>
      <p:sp>
        <p:nvSpPr>
          <p:cNvPr id="8" name="TextBox 7">
            <a:extLst>
              <a:ext uri="{FF2B5EF4-FFF2-40B4-BE49-F238E27FC236}">
                <a16:creationId xmlns:a16="http://schemas.microsoft.com/office/drawing/2014/main" id="{A5E5DBD5-1FCF-E39F-CEA8-FEED2A03F5AD}"/>
              </a:ext>
            </a:extLst>
          </p:cNvPr>
          <p:cNvSpPr txBox="1"/>
          <p:nvPr/>
        </p:nvSpPr>
        <p:spPr>
          <a:xfrm>
            <a:off x="605567" y="2950260"/>
            <a:ext cx="3050381" cy="2614947"/>
          </a:xfrm>
          <a:prstGeom prst="rect">
            <a:avLst/>
          </a:prstGeom>
          <a:noFill/>
        </p:spPr>
        <p:txBody>
          <a:bodyPr wrap="square" lIns="91440" tIns="45720" rIns="91440" bIns="45720" anchor="t">
            <a:spAutoFit/>
          </a:bodyPr>
          <a:lstStyle/>
          <a:p>
            <a:pPr algn="ctr"/>
            <a:r>
              <a:rPr lang="en-US" sz="1200" b="1">
                <a:solidFill>
                  <a:schemeClr val="tx2"/>
                </a:solidFill>
                <a:effectLst/>
                <a:latin typeface="Montserrat" pitchFamily="2" charset="77"/>
              </a:rPr>
              <a:t>Functioning technology is the difference between life and death for the people we serve. Comcast Business provides excellent service that enables our staff to not only manage calls and support clients, but also seamlessly interact with one another and handle administrative tasks without fear of an unreliable connection.</a:t>
            </a:r>
          </a:p>
          <a:p>
            <a:pPr marL="0" marR="0" lvl="0" indent="0" algn="ctr" defTabSz="914400" rtl="0" eaLnBrk="1" fontAlgn="auto" latinLnBrk="0" hangingPunct="1">
              <a:lnSpc>
                <a:spcPct val="110000"/>
              </a:lnSpc>
              <a:spcBef>
                <a:spcPts val="0"/>
              </a:spcBef>
              <a:spcAft>
                <a:spcPts val="1200"/>
              </a:spcAft>
              <a:buClrTx/>
              <a:buSzTx/>
              <a:buFontTx/>
              <a:buNone/>
              <a:tabLst/>
              <a:defRPr/>
            </a:pPr>
            <a:endParaRPr kumimoji="0" lang="en-US" sz="1050" b="0" i="0" u="none" strike="noStrike" kern="1200" cap="none" spc="0" normalizeH="0" baseline="0" noProof="0">
              <a:ln>
                <a:noFill/>
              </a:ln>
              <a:solidFill>
                <a:schemeClr val="tx2"/>
              </a:solidFill>
              <a:effectLst/>
              <a:uLnTx/>
              <a:uFillTx/>
              <a:latin typeface="Montserrat Light"/>
              <a:ea typeface="+mn-ea"/>
              <a:cs typeface="+mn-cs"/>
            </a:endParaRPr>
          </a:p>
          <a:p>
            <a:pPr marL="0" marR="0" lvl="0" indent="0" algn="ctr" defTabSz="914400" rtl="0" eaLnBrk="1" fontAlgn="auto" latinLnBrk="0" hangingPunct="1">
              <a:lnSpc>
                <a:spcPct val="110000"/>
              </a:lnSpc>
              <a:spcBef>
                <a:spcPts val="0"/>
              </a:spcBef>
              <a:spcAft>
                <a:spcPts val="12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ontserrat Light"/>
                <a:ea typeface="+mn-ea"/>
                <a:cs typeface="+mn-cs"/>
              </a:rPr>
              <a:t>– </a:t>
            </a:r>
            <a:r>
              <a:rPr kumimoji="0" lang="en-US" sz="1050" b="1" i="0" u="none" strike="noStrike" kern="1200" cap="none" spc="0" normalizeH="0" baseline="0" noProof="0">
                <a:ln>
                  <a:noFill/>
                </a:ln>
                <a:solidFill>
                  <a:schemeClr val="tx2"/>
                </a:solidFill>
                <a:effectLst/>
                <a:uLnTx/>
                <a:uFillTx/>
                <a:ea typeface="+mn-ea"/>
                <a:cs typeface="+mn-cs"/>
              </a:rPr>
              <a:t>Lara Holt</a:t>
            </a:r>
            <a:r>
              <a:rPr kumimoji="0" lang="en-US" sz="1050" b="0" i="0" u="none" strike="noStrike" kern="1200" cap="none" spc="0" normalizeH="0" baseline="0" noProof="0">
                <a:ln>
                  <a:noFill/>
                </a:ln>
                <a:solidFill>
                  <a:schemeClr val="tx2"/>
                </a:solidFill>
                <a:effectLst/>
                <a:uLnTx/>
                <a:uFillTx/>
                <a:latin typeface="Montserrat Light"/>
                <a:ea typeface="+mn-ea"/>
                <a:cs typeface="+mn-cs"/>
              </a:rPr>
              <a:t>, Office Manager, Clearfield-Jefferson Drug and Alcohol Commission</a:t>
            </a:r>
          </a:p>
        </p:txBody>
      </p:sp>
      <p:sp>
        <p:nvSpPr>
          <p:cNvPr id="9" name="TextBox 8">
            <a:extLst>
              <a:ext uri="{FF2B5EF4-FFF2-40B4-BE49-F238E27FC236}">
                <a16:creationId xmlns:a16="http://schemas.microsoft.com/office/drawing/2014/main" id="{B68C258E-C230-B24E-531B-FBF4417D5557}"/>
              </a:ext>
            </a:extLst>
          </p:cNvPr>
          <p:cNvSpPr txBox="1"/>
          <p:nvPr/>
        </p:nvSpPr>
        <p:spPr>
          <a:xfrm>
            <a:off x="569915" y="2356600"/>
            <a:ext cx="44793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a:ln>
                  <a:noFill/>
                </a:ln>
                <a:solidFill>
                  <a:schemeClr val="accent1"/>
                </a:solidFill>
                <a:effectLst/>
                <a:uLnTx/>
                <a:uFillTx/>
                <a:latin typeface="Montserrat"/>
                <a:ea typeface="+mn-ea"/>
                <a:cs typeface="+mn-cs"/>
              </a:rPr>
              <a:t>“</a:t>
            </a:r>
            <a:endParaRPr kumimoji="0" lang="en-US" sz="4400" b="1" i="0" u="none" strike="noStrike" kern="1200" cap="none" spc="0" normalizeH="0" baseline="0" noProof="0">
              <a:ln>
                <a:noFill/>
              </a:ln>
              <a:solidFill>
                <a:schemeClr val="accent1"/>
              </a:solidFill>
              <a:effectLst/>
              <a:uLnTx/>
              <a:uFillTx/>
              <a:latin typeface="Montserrat"/>
              <a:ea typeface="+mn-ea"/>
              <a:cs typeface="+mn-cs"/>
            </a:endParaRPr>
          </a:p>
        </p:txBody>
      </p:sp>
      <p:sp>
        <p:nvSpPr>
          <p:cNvPr id="10" name="TextBox 9">
            <a:extLst>
              <a:ext uri="{FF2B5EF4-FFF2-40B4-BE49-F238E27FC236}">
                <a16:creationId xmlns:a16="http://schemas.microsoft.com/office/drawing/2014/main" id="{CF41281D-C7C7-0BF5-87D7-3B26CC5CF816}"/>
              </a:ext>
            </a:extLst>
          </p:cNvPr>
          <p:cNvSpPr txBox="1"/>
          <p:nvPr/>
        </p:nvSpPr>
        <p:spPr>
          <a:xfrm>
            <a:off x="4539281" y="2950260"/>
            <a:ext cx="3050381" cy="2622641"/>
          </a:xfrm>
          <a:prstGeom prst="rect">
            <a:avLst/>
          </a:prstGeom>
          <a:noFill/>
        </p:spPr>
        <p:txBody>
          <a:bodyPr wrap="square" lIns="91440" tIns="45720" rIns="91440" bIns="45720" anchor="t">
            <a:spAutoFit/>
          </a:bodyPr>
          <a:lstStyle/>
          <a:p>
            <a:pPr algn="ctr"/>
            <a:r>
              <a:rPr lang="en-US" sz="1200" b="1">
                <a:solidFill>
                  <a:srgbClr val="112F64"/>
                </a:solidFill>
                <a:effectLst/>
                <a:latin typeface="Montserrat" pitchFamily="2" charset="77"/>
              </a:rPr>
              <a:t>I was proud of how we were able to quickly pivot and provide telehealth services to our community. We couldn’t have done that without the infrastructure that Comcast Business provided. With our broadband Internet, we can ensure our patients have adequate access to stay connected with their primary care providers.</a:t>
            </a:r>
            <a:endParaRPr lang="en-US" sz="1200" b="1">
              <a:solidFill>
                <a:srgbClr val="112F64"/>
              </a:solidFill>
              <a:latin typeface="Montserrat" pitchFamily="2" charset="77"/>
            </a:endParaRPr>
          </a:p>
          <a:p>
            <a:pPr algn="ctr"/>
            <a:endParaRPr kumimoji="0" lang="en-US" sz="1050" b="0" i="0" u="none" strike="noStrike" kern="1200" cap="none" spc="0" normalizeH="0" baseline="0" noProof="0">
              <a:ln>
                <a:noFill/>
              </a:ln>
              <a:solidFill>
                <a:schemeClr val="tx2"/>
              </a:solidFill>
              <a:effectLst/>
              <a:uLnTx/>
              <a:uFillTx/>
              <a:latin typeface="Montserrat" pitchFamily="2" charset="77"/>
            </a:endParaRPr>
          </a:p>
          <a:p>
            <a:pPr marL="0" marR="0" lvl="0" indent="0" algn="ctr" defTabSz="914400" rtl="0" eaLnBrk="1" fontAlgn="auto" latinLnBrk="0" hangingPunct="1">
              <a:lnSpc>
                <a:spcPct val="110000"/>
              </a:lnSpc>
              <a:spcBef>
                <a:spcPts val="0"/>
              </a:spcBef>
              <a:spcAft>
                <a:spcPts val="12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ontserrat" pitchFamily="2" charset="77"/>
              </a:rPr>
              <a:t>– </a:t>
            </a:r>
            <a:r>
              <a:rPr kumimoji="0" lang="en-US" sz="1050" b="1" i="0" u="none" strike="noStrike" kern="1200" cap="none" spc="0" normalizeH="0" baseline="0" noProof="0">
                <a:ln>
                  <a:noFill/>
                </a:ln>
                <a:solidFill>
                  <a:schemeClr val="tx2"/>
                </a:solidFill>
                <a:effectLst/>
                <a:uLnTx/>
                <a:uFillTx/>
                <a:latin typeface="Montserrat" pitchFamily="2" charset="77"/>
              </a:rPr>
              <a:t>Gerardo Loera</a:t>
            </a:r>
            <a:r>
              <a:rPr kumimoji="0" lang="en-US" sz="1050" b="0" i="0" u="none" strike="noStrike" kern="1200" cap="none" spc="0" normalizeH="0" baseline="0" noProof="0">
                <a:ln>
                  <a:noFill/>
                </a:ln>
                <a:solidFill>
                  <a:schemeClr val="tx2"/>
                </a:solidFill>
                <a:effectLst/>
                <a:uLnTx/>
                <a:uFillTx/>
                <a:latin typeface="Montserrat" pitchFamily="2" charset="77"/>
              </a:rPr>
              <a:t>, Director of Development and Communications, Indian Health Center of Santa Clara Valley</a:t>
            </a:r>
          </a:p>
        </p:txBody>
      </p:sp>
      <p:sp>
        <p:nvSpPr>
          <p:cNvPr id="12" name="TextBox 11">
            <a:extLst>
              <a:ext uri="{FF2B5EF4-FFF2-40B4-BE49-F238E27FC236}">
                <a16:creationId xmlns:a16="http://schemas.microsoft.com/office/drawing/2014/main" id="{A48D1B1D-BD88-90E7-7C93-AD74CE6E28AF}"/>
              </a:ext>
            </a:extLst>
          </p:cNvPr>
          <p:cNvSpPr txBox="1"/>
          <p:nvPr/>
        </p:nvSpPr>
        <p:spPr>
          <a:xfrm>
            <a:off x="4342372" y="2356600"/>
            <a:ext cx="44793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a:ln>
                  <a:noFill/>
                </a:ln>
                <a:solidFill>
                  <a:schemeClr val="accent1"/>
                </a:solidFill>
                <a:effectLst/>
                <a:uLnTx/>
                <a:uFillTx/>
                <a:latin typeface="Montserrat"/>
                <a:ea typeface="+mn-ea"/>
                <a:cs typeface="+mn-cs"/>
              </a:rPr>
              <a:t>“</a:t>
            </a:r>
            <a:endParaRPr kumimoji="0" lang="en-US" sz="4400" b="1" i="0" u="none" strike="noStrike" kern="1200" cap="none" spc="0" normalizeH="0" baseline="0" noProof="0">
              <a:ln>
                <a:noFill/>
              </a:ln>
              <a:solidFill>
                <a:schemeClr val="accent1"/>
              </a:solidFill>
              <a:effectLst/>
              <a:uLnTx/>
              <a:uFillTx/>
              <a:latin typeface="Montserrat"/>
              <a:ea typeface="+mn-ea"/>
              <a:cs typeface="+mn-cs"/>
            </a:endParaRPr>
          </a:p>
        </p:txBody>
      </p:sp>
      <p:sp>
        <p:nvSpPr>
          <p:cNvPr id="17" name="TextBox 16">
            <a:extLst>
              <a:ext uri="{FF2B5EF4-FFF2-40B4-BE49-F238E27FC236}">
                <a16:creationId xmlns:a16="http://schemas.microsoft.com/office/drawing/2014/main" id="{DA21DE82-9AEA-7DD3-CB95-C4B4F638587B}"/>
              </a:ext>
            </a:extLst>
          </p:cNvPr>
          <p:cNvSpPr txBox="1"/>
          <p:nvPr/>
        </p:nvSpPr>
        <p:spPr>
          <a:xfrm>
            <a:off x="8506190" y="2934973"/>
            <a:ext cx="3050381" cy="2260234"/>
          </a:xfrm>
          <a:prstGeom prst="rect">
            <a:avLst/>
          </a:prstGeom>
          <a:noFill/>
        </p:spPr>
        <p:txBody>
          <a:bodyPr wrap="square" lIns="91440" tIns="45720" rIns="91440" bIns="45720" anchor="t">
            <a:spAutoFit/>
          </a:bodyPr>
          <a:lstStyle/>
          <a:p>
            <a:pPr algn="ctr"/>
            <a:r>
              <a:rPr lang="en-US" sz="1200" b="1">
                <a:solidFill>
                  <a:srgbClr val="112F64"/>
                </a:solidFill>
                <a:effectLst/>
                <a:latin typeface="Montserrat" pitchFamily="2" charset="77"/>
              </a:rPr>
              <a:t>The best care requires a great communications infrastructure, and we’re grateful to partner with Comcast Business as they provide our staff with reliable, scalable, seamless communications services so we can deliver an exceptional patient experience across all our departments and centers.</a:t>
            </a:r>
            <a:endParaRPr lang="en-US" sz="1200" b="1">
              <a:solidFill>
                <a:srgbClr val="112F64"/>
              </a:solidFill>
              <a:latin typeface="Montserrat" pitchFamily="2" charset="77"/>
            </a:endParaRPr>
          </a:p>
          <a:p>
            <a:pPr algn="ctr"/>
            <a:endParaRPr kumimoji="0" lang="en-US" sz="1050" b="0" i="0" u="none" strike="noStrike" kern="1200" cap="none" spc="0" normalizeH="0" baseline="0" noProof="0">
              <a:ln>
                <a:noFill/>
              </a:ln>
              <a:solidFill>
                <a:schemeClr val="tx2"/>
              </a:solidFill>
              <a:effectLst/>
              <a:uLnTx/>
              <a:uFillTx/>
              <a:latin typeface="Montserrat" pitchFamily="2" charset="77"/>
            </a:endParaRPr>
          </a:p>
          <a:p>
            <a:pPr marL="0" marR="0" lvl="0" indent="0" algn="ctr" defTabSz="914400" rtl="0" eaLnBrk="1" fontAlgn="auto" latinLnBrk="0" hangingPunct="1">
              <a:lnSpc>
                <a:spcPct val="110000"/>
              </a:lnSpc>
              <a:spcBef>
                <a:spcPts val="0"/>
              </a:spcBef>
              <a:spcAft>
                <a:spcPts val="12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ontserrat" pitchFamily="2" charset="77"/>
              </a:rPr>
              <a:t>– </a:t>
            </a:r>
            <a:r>
              <a:rPr kumimoji="0" lang="en-US" sz="1050" b="1" i="0" u="none" strike="noStrike" kern="1200" cap="none" spc="0" normalizeH="0" baseline="0" noProof="0">
                <a:ln>
                  <a:noFill/>
                </a:ln>
                <a:solidFill>
                  <a:schemeClr val="tx2"/>
                </a:solidFill>
                <a:effectLst/>
                <a:uLnTx/>
                <a:uFillTx/>
                <a:latin typeface="Montserrat" pitchFamily="2" charset="77"/>
              </a:rPr>
              <a:t>Dr. Andrey Ostrovsky</a:t>
            </a:r>
            <a:r>
              <a:rPr kumimoji="0" lang="en-US" sz="1050" b="0" i="0" u="none" strike="noStrike" kern="1200" cap="none" spc="0" normalizeH="0" baseline="0" noProof="0">
                <a:ln>
                  <a:noFill/>
                </a:ln>
                <a:solidFill>
                  <a:schemeClr val="tx2"/>
                </a:solidFill>
                <a:effectLst/>
                <a:uLnTx/>
                <a:uFillTx/>
                <a:latin typeface="Montserrat" pitchFamily="2" charset="77"/>
              </a:rPr>
              <a:t>, CEO, Concerted Care Group</a:t>
            </a:r>
          </a:p>
        </p:txBody>
      </p:sp>
      <p:sp>
        <p:nvSpPr>
          <p:cNvPr id="27" name="TextBox 26">
            <a:extLst>
              <a:ext uri="{FF2B5EF4-FFF2-40B4-BE49-F238E27FC236}">
                <a16:creationId xmlns:a16="http://schemas.microsoft.com/office/drawing/2014/main" id="{FBEBD02F-3C46-5D84-28D6-AF8A42189768}"/>
              </a:ext>
            </a:extLst>
          </p:cNvPr>
          <p:cNvSpPr txBox="1"/>
          <p:nvPr/>
        </p:nvSpPr>
        <p:spPr>
          <a:xfrm>
            <a:off x="8143118" y="2341313"/>
            <a:ext cx="44793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a:ln>
                  <a:noFill/>
                </a:ln>
                <a:solidFill>
                  <a:schemeClr val="accent1"/>
                </a:solidFill>
                <a:effectLst/>
                <a:uLnTx/>
                <a:uFillTx/>
                <a:latin typeface="Montserrat"/>
                <a:ea typeface="+mn-ea"/>
                <a:cs typeface="+mn-cs"/>
              </a:rPr>
              <a:t>“</a:t>
            </a:r>
            <a:endParaRPr kumimoji="0" lang="en-US" sz="4400" b="1" i="0" u="none" strike="noStrike" kern="1200" cap="none" spc="0" normalizeH="0" baseline="0" noProof="0">
              <a:ln>
                <a:noFill/>
              </a:ln>
              <a:solidFill>
                <a:schemeClr val="accent1"/>
              </a:solidFill>
              <a:effectLst/>
              <a:uLnTx/>
              <a:uFillTx/>
              <a:latin typeface="Montserrat"/>
              <a:ea typeface="+mn-ea"/>
              <a:cs typeface="+mn-cs"/>
            </a:endParaRPr>
          </a:p>
        </p:txBody>
      </p:sp>
    </p:spTree>
    <p:extLst>
      <p:ext uri="{BB962C8B-B14F-4D97-AF65-F5344CB8AC3E}">
        <p14:creationId xmlns:p14="http://schemas.microsoft.com/office/powerpoint/2010/main" val="2042891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white robe and a person in a hospital bed&#10;&#10;Description automatically generated">
            <a:extLst>
              <a:ext uri="{FF2B5EF4-FFF2-40B4-BE49-F238E27FC236}">
                <a16:creationId xmlns:a16="http://schemas.microsoft.com/office/drawing/2014/main" id="{EB45B5A1-AE08-EC08-74B4-3D09DCA06480}"/>
              </a:ext>
            </a:extLst>
          </p:cNvPr>
          <p:cNvPicPr>
            <a:picLocks noChangeAspect="1"/>
          </p:cNvPicPr>
          <p:nvPr/>
        </p:nvPicPr>
        <p:blipFill rotWithShape="1">
          <a:blip r:embed="rId2">
            <a:extLst>
              <a:ext uri="{28A0092B-C50C-407E-A947-70E740481C1C}">
                <a14:useLocalDpi xmlns:a14="http://schemas.microsoft.com/office/drawing/2010/main" val="0"/>
              </a:ext>
            </a:extLst>
          </a:blip>
          <a:srcRect l="8023" t="3559" r="6601" b="3559"/>
          <a:stretch/>
        </p:blipFill>
        <p:spPr>
          <a:xfrm>
            <a:off x="0" y="1"/>
            <a:ext cx="12192000" cy="6858000"/>
          </a:xfrm>
          <a:prstGeom prst="rect">
            <a:avLst/>
          </a:prstGeom>
        </p:spPr>
      </p:pic>
      <p:sp>
        <p:nvSpPr>
          <p:cNvPr id="19" name="Rectangle 18">
            <a:extLst>
              <a:ext uri="{FF2B5EF4-FFF2-40B4-BE49-F238E27FC236}">
                <a16:creationId xmlns:a16="http://schemas.microsoft.com/office/drawing/2014/main" id="{29D80B48-343E-E6AC-9168-55113923A1C2}"/>
              </a:ext>
            </a:extLst>
          </p:cNvPr>
          <p:cNvSpPr/>
          <p:nvPr/>
        </p:nvSpPr>
        <p:spPr>
          <a:xfrm rot="10800000">
            <a:off x="0" y="5974079"/>
            <a:ext cx="12192000" cy="883919"/>
          </a:xfrm>
          <a:prstGeom prst="rect">
            <a:avLst/>
          </a:prstGeom>
          <a:gradFill>
            <a:gsLst>
              <a:gs pos="0">
                <a:schemeClr val="tx1">
                  <a:alpha val="61000"/>
                </a:schemeClr>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650429-B620-DA67-4F82-3FF2FE14BB0F}"/>
              </a:ext>
            </a:extLst>
          </p:cNvPr>
          <p:cNvSpPr/>
          <p:nvPr/>
        </p:nvSpPr>
        <p:spPr>
          <a:xfrm>
            <a:off x="0" y="1"/>
            <a:ext cx="12192000" cy="1251284"/>
          </a:xfrm>
          <a:prstGeom prst="rect">
            <a:avLst/>
          </a:prstGeom>
          <a:gradFill>
            <a:gsLst>
              <a:gs pos="0">
                <a:schemeClr val="tx1">
                  <a:alpha val="61000"/>
                </a:schemeClr>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D69EC3-80D1-4BF0-9396-8E6B2EE72E5F}"/>
              </a:ext>
            </a:extLst>
          </p:cNvPr>
          <p:cNvSpPr>
            <a:spLocks noGrp="1"/>
          </p:cNvSpPr>
          <p:nvPr>
            <p:ph type="title"/>
          </p:nvPr>
        </p:nvSpPr>
        <p:spPr/>
        <p:txBody>
          <a:bodyPr/>
          <a:lstStyle/>
          <a:p>
            <a:r>
              <a:rPr lang="en-US">
                <a:solidFill>
                  <a:schemeClr val="bg2"/>
                </a:solidFill>
              </a:rPr>
              <a:t>Digital Agility &amp; Transformation</a:t>
            </a:r>
          </a:p>
        </p:txBody>
      </p:sp>
      <p:sp>
        <p:nvSpPr>
          <p:cNvPr id="10" name="Rounded Rectangle 9">
            <a:extLst>
              <a:ext uri="{FF2B5EF4-FFF2-40B4-BE49-F238E27FC236}">
                <a16:creationId xmlns:a16="http://schemas.microsoft.com/office/drawing/2014/main" id="{BB8FD110-33B3-85F8-140D-DF2EBE3973A9}"/>
              </a:ext>
            </a:extLst>
          </p:cNvPr>
          <p:cNvSpPr/>
          <p:nvPr/>
        </p:nvSpPr>
        <p:spPr>
          <a:xfrm>
            <a:off x="1503681" y="1134360"/>
            <a:ext cx="9184640" cy="4589281"/>
          </a:xfrm>
          <a:prstGeom prst="roundRect">
            <a:avLst>
              <a:gd name="adj" fmla="val 493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a:ea typeface="+mn-ea"/>
              <a:cs typeface="+mn-cs"/>
            </a:endParaRPr>
          </a:p>
        </p:txBody>
      </p:sp>
      <p:sp>
        <p:nvSpPr>
          <p:cNvPr id="11" name="TextBox 10">
            <a:extLst>
              <a:ext uri="{FF2B5EF4-FFF2-40B4-BE49-F238E27FC236}">
                <a16:creationId xmlns:a16="http://schemas.microsoft.com/office/drawing/2014/main" id="{260C7189-39DB-3DA0-7F18-610D9CB6D568}"/>
              </a:ext>
            </a:extLst>
          </p:cNvPr>
          <p:cNvSpPr txBox="1"/>
          <p:nvPr/>
        </p:nvSpPr>
        <p:spPr>
          <a:xfrm>
            <a:off x="2143760" y="2163333"/>
            <a:ext cx="7904480" cy="2531334"/>
          </a:xfrm>
          <a:prstGeom prst="rect">
            <a:avLst/>
          </a:prstGeom>
          <a:solidFill>
            <a:schemeClr val="accent1"/>
          </a:solidFill>
        </p:spPr>
        <p:txBody>
          <a:bodyPr wrap="square" lIns="91440" tIns="45720" rIns="91440" bIns="45720" anchor="t">
            <a:spAutoFit/>
          </a:bodyPr>
          <a:lstStyle/>
          <a:p>
            <a:pPr marL="0" marR="0" lvl="0" indent="0" algn="ctr" defTabSz="914400" rtl="0" eaLnBrk="1" fontAlgn="auto" latinLnBrk="0" hangingPunct="1">
              <a:lnSpc>
                <a:spcPct val="110000"/>
              </a:lnSpc>
              <a:spcBef>
                <a:spcPts val="0"/>
              </a:spcBef>
              <a:spcAft>
                <a:spcPts val="1200"/>
              </a:spcAft>
              <a:buClrTx/>
              <a:buSzTx/>
              <a:buFontTx/>
              <a:buNone/>
              <a:tabLst/>
              <a:defRPr/>
            </a:pPr>
            <a:r>
              <a:rPr lang="en-US" sz="2000" b="1">
                <a:solidFill>
                  <a:schemeClr val="bg2"/>
                </a:solidFill>
                <a:latin typeface="Montserrat" pitchFamily="2" charset="77"/>
              </a:rPr>
              <a:t>The best care requires a great communications infrastructure, and we’re grateful to partner with Comcast Business as they provide our staff with reliable, scalable, seamless communications services so we can deliver an exceptional patient experience across all</a:t>
            </a:r>
            <a:br>
              <a:rPr lang="en-US" sz="2000" b="1">
                <a:solidFill>
                  <a:schemeClr val="bg2"/>
                </a:solidFill>
                <a:latin typeface="Montserrat" pitchFamily="2" charset="77"/>
              </a:rPr>
            </a:br>
            <a:r>
              <a:rPr lang="en-US" sz="2000" b="1">
                <a:solidFill>
                  <a:schemeClr val="bg2"/>
                </a:solidFill>
                <a:latin typeface="Montserrat" pitchFamily="2" charset="77"/>
              </a:rPr>
              <a:t>our departments and centers.</a:t>
            </a:r>
            <a:endParaRPr lang="en-US" sz="2000" b="0">
              <a:solidFill>
                <a:schemeClr val="bg2"/>
              </a:solidFill>
              <a:effectLst/>
              <a:latin typeface="Montserrat" pitchFamily="2" charset="77"/>
            </a:endParaRPr>
          </a:p>
          <a:p>
            <a:pPr marL="0" marR="0" lvl="0" indent="0" algn="ctr" defTabSz="914400" rtl="0" eaLnBrk="1" fontAlgn="auto" latinLnBrk="0" hangingPunct="1">
              <a:lnSpc>
                <a:spcPct val="11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ontserrat Light"/>
                <a:ea typeface="+mn-ea"/>
                <a:cs typeface="+mn-cs"/>
              </a:rPr>
              <a:t>– </a:t>
            </a:r>
            <a:r>
              <a:rPr kumimoji="0" lang="en-US" sz="1600" b="1" i="0" u="none" strike="noStrike" kern="1200" cap="none" spc="0" normalizeH="0" baseline="0" noProof="0">
                <a:ln>
                  <a:noFill/>
                </a:ln>
                <a:solidFill>
                  <a:srgbClr val="FFFFFF"/>
                </a:solidFill>
                <a:effectLst/>
                <a:uLnTx/>
                <a:uFillTx/>
                <a:ea typeface="+mn-ea"/>
                <a:cs typeface="+mn-cs"/>
              </a:rPr>
              <a:t>Dr. Andrey Ostrovsky</a:t>
            </a:r>
            <a:r>
              <a:rPr kumimoji="0" lang="en-US" sz="1600" b="0" i="0" u="none" strike="noStrike" kern="1200" cap="none" spc="0" normalizeH="0" baseline="0" noProof="0">
                <a:ln>
                  <a:noFill/>
                </a:ln>
                <a:solidFill>
                  <a:srgbClr val="FFFFFF"/>
                </a:solidFill>
                <a:effectLst/>
                <a:uLnTx/>
                <a:uFillTx/>
                <a:latin typeface="Montserrat Light"/>
                <a:ea typeface="+mn-ea"/>
                <a:cs typeface="+mn-cs"/>
              </a:rPr>
              <a:t>, CEO of Concerted Care Group</a:t>
            </a:r>
          </a:p>
        </p:txBody>
      </p:sp>
      <p:sp>
        <p:nvSpPr>
          <p:cNvPr id="12" name="TextBox 11">
            <a:extLst>
              <a:ext uri="{FF2B5EF4-FFF2-40B4-BE49-F238E27FC236}">
                <a16:creationId xmlns:a16="http://schemas.microsoft.com/office/drawing/2014/main" id="{A693A81A-D668-3D00-1F4A-B4D3610C419B}"/>
              </a:ext>
            </a:extLst>
          </p:cNvPr>
          <p:cNvSpPr txBox="1"/>
          <p:nvPr/>
        </p:nvSpPr>
        <p:spPr>
          <a:xfrm>
            <a:off x="1919794" y="1645347"/>
            <a:ext cx="447932" cy="186204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1" u="none" strike="noStrike" kern="1200" cap="none" spc="0" normalizeH="0" baseline="0" noProof="0">
                <a:ln>
                  <a:noFill/>
                </a:ln>
                <a:solidFill>
                  <a:schemeClr val="accent2"/>
                </a:solidFill>
                <a:effectLst/>
                <a:uLnTx/>
                <a:uFillTx/>
                <a:latin typeface="Montserrat"/>
                <a:ea typeface="+mn-ea"/>
                <a:cs typeface="+mn-cs"/>
              </a:rPr>
              <a:t>“</a:t>
            </a:r>
            <a:endParaRPr kumimoji="0" lang="en-US" sz="8000" b="1" i="0" u="none" strike="noStrike" kern="1200" cap="none" spc="0" normalizeH="0" baseline="0" noProof="0">
              <a:ln>
                <a:noFill/>
              </a:ln>
              <a:solidFill>
                <a:schemeClr val="accent2"/>
              </a:solidFill>
              <a:effectLst/>
              <a:uLnTx/>
              <a:uFillTx/>
              <a:latin typeface="Montserrat"/>
              <a:ea typeface="+mn-ea"/>
              <a:cs typeface="+mn-cs"/>
            </a:endParaRPr>
          </a:p>
        </p:txBody>
      </p:sp>
    </p:spTree>
    <p:extLst>
      <p:ext uri="{BB962C8B-B14F-4D97-AF65-F5344CB8AC3E}">
        <p14:creationId xmlns:p14="http://schemas.microsoft.com/office/powerpoint/2010/main" val="13073325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F8CB4-C6FB-F264-C87B-D00072444BA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703AEF-A450-3E23-7EC6-08DF2EE41D3A}"/>
              </a:ext>
            </a:extLst>
          </p:cNvPr>
          <p:cNvSpPr>
            <a:spLocks noGrp="1"/>
          </p:cNvSpPr>
          <p:nvPr>
            <p:ph type="title"/>
          </p:nvPr>
        </p:nvSpPr>
        <p:spPr/>
        <p:txBody>
          <a:bodyPr/>
          <a:lstStyle/>
          <a:p>
            <a:r>
              <a:rPr lang="en-US"/>
              <a:t>Accelerating Digital Transformation</a:t>
            </a:r>
          </a:p>
        </p:txBody>
      </p:sp>
      <p:sp>
        <p:nvSpPr>
          <p:cNvPr id="4" name="Text Placeholder 2">
            <a:extLst>
              <a:ext uri="{FF2B5EF4-FFF2-40B4-BE49-F238E27FC236}">
                <a16:creationId xmlns:a16="http://schemas.microsoft.com/office/drawing/2014/main" id="{EFE47F4D-C5B6-2D54-811A-B52EE71ED40C}"/>
              </a:ext>
            </a:extLst>
          </p:cNvPr>
          <p:cNvSpPr txBox="1">
            <a:spLocks/>
          </p:cNvSpPr>
          <p:nvPr/>
        </p:nvSpPr>
        <p:spPr>
          <a:xfrm>
            <a:off x="582716" y="1039980"/>
            <a:ext cx="5423862" cy="325061"/>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800">
                <a:solidFill>
                  <a:schemeClr val="accent1"/>
                </a:solidFill>
              </a:rPr>
              <a:t>What healthcare providers need: </a:t>
            </a:r>
          </a:p>
        </p:txBody>
      </p:sp>
      <p:sp>
        <p:nvSpPr>
          <p:cNvPr id="5" name="Text Placeholder 3">
            <a:extLst>
              <a:ext uri="{FF2B5EF4-FFF2-40B4-BE49-F238E27FC236}">
                <a16:creationId xmlns:a16="http://schemas.microsoft.com/office/drawing/2014/main" id="{72FCA80A-1537-3E2D-3188-61404353DBE8}"/>
              </a:ext>
            </a:extLst>
          </p:cNvPr>
          <p:cNvSpPr txBox="1">
            <a:spLocks/>
          </p:cNvSpPr>
          <p:nvPr/>
        </p:nvSpPr>
        <p:spPr>
          <a:xfrm>
            <a:off x="6400800" y="1039979"/>
            <a:ext cx="5318762" cy="470397"/>
          </a:xfrm>
          <a:prstGeom prst="rect">
            <a:avLst/>
          </a:prstGeom>
        </p:spPr>
        <p:txBody>
          <a:bodyPr lIns="0"/>
          <a:lstStyle>
            <a:lvl1pPr marL="182880" indent="-182880" algn="l" defTabSz="914400" rtl="0" eaLnBrk="1" latinLnBrk="0" hangingPunct="1">
              <a:lnSpc>
                <a:spcPct val="95000"/>
              </a:lnSpc>
              <a:spcBef>
                <a:spcPts val="1000"/>
              </a:spcBef>
              <a:buFont typeface="Arial" panose="020B0604020202020204" pitchFamily="34" charset="0"/>
              <a:buChar char="•"/>
              <a:defRPr sz="2000" kern="1200">
                <a:solidFill>
                  <a:schemeClr val="tx1"/>
                </a:solidFill>
                <a:latin typeface="+mn-lt"/>
                <a:ea typeface="+mn-ea"/>
                <a:cs typeface="+mn-cs"/>
              </a:defRPr>
            </a:lvl1pPr>
            <a:lvl2pPr marL="411480" indent="-182880" algn="l" defTabSz="914400" rtl="0" eaLnBrk="1" latinLnBrk="0" hangingPunct="1">
              <a:lnSpc>
                <a:spcPct val="90000"/>
              </a:lnSpc>
              <a:spcBef>
                <a:spcPts val="500"/>
              </a:spcBef>
              <a:buFont typeface="Montserrat" panose="00000500000000000000" pitchFamily="2" charset="0"/>
              <a:buChar char="–"/>
              <a:defRPr sz="1800" kern="1200">
                <a:solidFill>
                  <a:schemeClr val="tx1"/>
                </a:solidFill>
                <a:latin typeface="+mn-lt"/>
                <a:ea typeface="+mn-ea"/>
                <a:cs typeface="+mn-cs"/>
              </a:defRPr>
            </a:lvl2pPr>
            <a:lvl3pPr marL="612648"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822960" indent="-182880" algn="l" defTabSz="914400" rtl="0" eaLnBrk="1" latinLnBrk="0" hangingPunct="1">
              <a:lnSpc>
                <a:spcPct val="90000"/>
              </a:lnSpc>
              <a:spcBef>
                <a:spcPts val="500"/>
              </a:spcBef>
              <a:buFont typeface="Montserrat" panose="00000500000000000000" pitchFamily="2" charset="0"/>
              <a:buChar char="–"/>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D61FF"/>
                </a:solidFill>
                <a:effectLst/>
                <a:uLnTx/>
                <a:uFillTx/>
                <a:ea typeface="+mn-ea"/>
                <a:cs typeface="+mn-cs"/>
              </a:rPr>
              <a:t>What’s holding them back:</a:t>
            </a:r>
          </a:p>
        </p:txBody>
      </p:sp>
      <p:sp>
        <p:nvSpPr>
          <p:cNvPr id="6" name="Right Arrow 5">
            <a:extLst>
              <a:ext uri="{FF2B5EF4-FFF2-40B4-BE49-F238E27FC236}">
                <a16:creationId xmlns:a16="http://schemas.microsoft.com/office/drawing/2014/main" id="{C0B70750-B7CE-2F91-9CF5-AB74244BD0D4}"/>
              </a:ext>
            </a:extLst>
          </p:cNvPr>
          <p:cNvSpPr/>
          <p:nvPr/>
        </p:nvSpPr>
        <p:spPr>
          <a:xfrm>
            <a:off x="5951761" y="1636694"/>
            <a:ext cx="369934" cy="358660"/>
          </a:xfrm>
          <a:prstGeom prst="rightArrow">
            <a:avLst/>
          </a:prstGeom>
          <a:solidFill>
            <a:schemeClr val="accent4"/>
          </a:solidFill>
        </p:spPr>
        <p:txBody>
          <a:bodyPr wrap="square" lIns="91423" tIns="45711" rIns="91423" bIns="45711" rtlCol="0" anchor="ctr">
            <a:noAutofit/>
          </a:bodyP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51" normalizeH="0" baseline="0" noProof="0">
              <a:ln>
                <a:noFill/>
              </a:ln>
              <a:solidFill>
                <a:srgbClr val="FFFFFF"/>
              </a:solidFill>
              <a:effectLst/>
              <a:uLnTx/>
              <a:uFillTx/>
              <a:latin typeface="Arial"/>
              <a:ea typeface="+mn-ea"/>
              <a:cs typeface="+mn-cs"/>
            </a:endParaRPr>
          </a:p>
        </p:txBody>
      </p:sp>
      <p:sp>
        <p:nvSpPr>
          <p:cNvPr id="7" name="Text Placeholder 2">
            <a:extLst>
              <a:ext uri="{FF2B5EF4-FFF2-40B4-BE49-F238E27FC236}">
                <a16:creationId xmlns:a16="http://schemas.microsoft.com/office/drawing/2014/main" id="{D3B23722-F669-2D9A-035D-DC9EF3D08F83}"/>
              </a:ext>
            </a:extLst>
          </p:cNvPr>
          <p:cNvSpPr txBox="1">
            <a:spLocks/>
          </p:cNvSpPr>
          <p:nvPr/>
        </p:nvSpPr>
        <p:spPr>
          <a:xfrm rot="16200000">
            <a:off x="2875032" y="-25311"/>
            <a:ext cx="662531" cy="5247165"/>
          </a:xfrm>
          <a:prstGeom prst="round2SameRect">
            <a:avLst/>
          </a:prstGeom>
          <a:solidFill>
            <a:schemeClr val="accent1"/>
          </a:solidFill>
        </p:spPr>
        <p:txBody>
          <a:bodyPr vert="vert" wrap="square" lIns="182880" tIns="182880" rIns="182880" bIns="91440" anchor="ctr">
            <a:noAutofit/>
          </a:bodyP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lvl="0">
              <a:defRPr/>
            </a:pPr>
            <a:r>
              <a:rPr lang="en-US" sz="1200" b="0">
                <a:solidFill>
                  <a:schemeClr val="bg2"/>
                </a:solidFill>
              </a:rPr>
              <a:t>Accelerate adoption of digital-first patient care </a:t>
            </a:r>
            <a:br>
              <a:rPr lang="en-US" sz="1200" b="0">
                <a:solidFill>
                  <a:schemeClr val="bg2"/>
                </a:solidFill>
              </a:rPr>
            </a:br>
            <a:r>
              <a:rPr lang="en-US" sz="1200" b="0">
                <a:solidFill>
                  <a:schemeClr val="bg2"/>
                </a:solidFill>
              </a:rPr>
              <a:t>  - Mobile health, telehealth, home monitoring, etc.</a:t>
            </a:r>
          </a:p>
        </p:txBody>
      </p:sp>
      <p:sp>
        <p:nvSpPr>
          <p:cNvPr id="11" name="Right Arrow 10">
            <a:extLst>
              <a:ext uri="{FF2B5EF4-FFF2-40B4-BE49-F238E27FC236}">
                <a16:creationId xmlns:a16="http://schemas.microsoft.com/office/drawing/2014/main" id="{3C1CE36B-1D41-28FF-D6B7-D785CC40CCCC}"/>
              </a:ext>
            </a:extLst>
          </p:cNvPr>
          <p:cNvSpPr/>
          <p:nvPr/>
        </p:nvSpPr>
        <p:spPr>
          <a:xfrm>
            <a:off x="5951761" y="2418942"/>
            <a:ext cx="369934" cy="358660"/>
          </a:xfrm>
          <a:prstGeom prst="rightArrow">
            <a:avLst/>
          </a:prstGeom>
          <a:solidFill>
            <a:schemeClr val="accent4"/>
          </a:solidFill>
        </p:spPr>
        <p:txBody>
          <a:bodyPr wrap="square" lIns="91423" tIns="45711" rIns="91423" bIns="45711" rtlCol="0" anchor="ctr">
            <a:noAutofit/>
          </a:bodyP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51" normalizeH="0" baseline="0" noProof="0">
              <a:ln>
                <a:noFill/>
              </a:ln>
              <a:solidFill>
                <a:srgbClr val="FFFFFF"/>
              </a:solidFill>
              <a:effectLst/>
              <a:uLnTx/>
              <a:uFillTx/>
              <a:latin typeface="Arial"/>
              <a:ea typeface="+mn-ea"/>
              <a:cs typeface="+mn-cs"/>
            </a:endParaRPr>
          </a:p>
        </p:txBody>
      </p:sp>
      <p:sp>
        <p:nvSpPr>
          <p:cNvPr id="12" name="Right Arrow 11">
            <a:extLst>
              <a:ext uri="{FF2B5EF4-FFF2-40B4-BE49-F238E27FC236}">
                <a16:creationId xmlns:a16="http://schemas.microsoft.com/office/drawing/2014/main" id="{0D3DC009-86FC-D8AA-12C8-22B155C01D57}"/>
              </a:ext>
            </a:extLst>
          </p:cNvPr>
          <p:cNvSpPr/>
          <p:nvPr/>
        </p:nvSpPr>
        <p:spPr>
          <a:xfrm>
            <a:off x="5951761" y="3195769"/>
            <a:ext cx="369934" cy="358660"/>
          </a:xfrm>
          <a:prstGeom prst="rightArrow">
            <a:avLst/>
          </a:prstGeom>
          <a:solidFill>
            <a:schemeClr val="accent4"/>
          </a:solidFill>
        </p:spPr>
        <p:txBody>
          <a:bodyPr wrap="square" lIns="91423" tIns="45711" rIns="91423" bIns="45711" rtlCol="0" anchor="ctr">
            <a:noAutofit/>
          </a:bodyP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51" normalizeH="0" baseline="0" noProof="0">
              <a:ln>
                <a:noFill/>
              </a:ln>
              <a:solidFill>
                <a:srgbClr val="FFFFFF"/>
              </a:solidFill>
              <a:effectLst/>
              <a:uLnTx/>
              <a:uFillTx/>
              <a:latin typeface="Arial"/>
              <a:ea typeface="+mn-ea"/>
              <a:cs typeface="+mn-cs"/>
            </a:endParaRPr>
          </a:p>
        </p:txBody>
      </p:sp>
      <p:sp>
        <p:nvSpPr>
          <p:cNvPr id="13" name="Right Arrow 12">
            <a:extLst>
              <a:ext uri="{FF2B5EF4-FFF2-40B4-BE49-F238E27FC236}">
                <a16:creationId xmlns:a16="http://schemas.microsoft.com/office/drawing/2014/main" id="{52E2995D-245C-666F-7C74-B1BE90671EA8}"/>
              </a:ext>
            </a:extLst>
          </p:cNvPr>
          <p:cNvSpPr/>
          <p:nvPr/>
        </p:nvSpPr>
        <p:spPr>
          <a:xfrm>
            <a:off x="5951761" y="3965454"/>
            <a:ext cx="369934" cy="358660"/>
          </a:xfrm>
          <a:prstGeom prst="rightArrow">
            <a:avLst/>
          </a:prstGeom>
          <a:solidFill>
            <a:schemeClr val="accent4"/>
          </a:solidFill>
        </p:spPr>
        <p:txBody>
          <a:bodyPr wrap="square" lIns="91423" tIns="45711" rIns="91423" bIns="45711" rtlCol="0" anchor="ctr">
            <a:noAutofit/>
          </a:bodyP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51" normalizeH="0" baseline="0" noProof="0">
              <a:ln>
                <a:noFill/>
              </a:ln>
              <a:solidFill>
                <a:srgbClr val="FFFFFF"/>
              </a:solidFill>
              <a:effectLst/>
              <a:uLnTx/>
              <a:uFillTx/>
              <a:latin typeface="Arial"/>
              <a:ea typeface="+mn-ea"/>
              <a:cs typeface="+mn-cs"/>
            </a:endParaRPr>
          </a:p>
        </p:txBody>
      </p:sp>
      <p:sp>
        <p:nvSpPr>
          <p:cNvPr id="14" name="Right Arrow 13">
            <a:extLst>
              <a:ext uri="{FF2B5EF4-FFF2-40B4-BE49-F238E27FC236}">
                <a16:creationId xmlns:a16="http://schemas.microsoft.com/office/drawing/2014/main" id="{6BDD832A-A8E4-6E46-9BFF-0034CD5465C8}"/>
              </a:ext>
            </a:extLst>
          </p:cNvPr>
          <p:cNvSpPr/>
          <p:nvPr/>
        </p:nvSpPr>
        <p:spPr>
          <a:xfrm>
            <a:off x="5951761" y="4747702"/>
            <a:ext cx="369934" cy="358660"/>
          </a:xfrm>
          <a:prstGeom prst="rightArrow">
            <a:avLst/>
          </a:prstGeom>
          <a:solidFill>
            <a:schemeClr val="accent4"/>
          </a:solidFill>
        </p:spPr>
        <p:txBody>
          <a:bodyPr wrap="square" lIns="91423" tIns="45711" rIns="91423" bIns="45711" rtlCol="0" anchor="ctr">
            <a:noAutofit/>
          </a:bodyP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51" normalizeH="0" baseline="0" noProof="0">
              <a:ln>
                <a:noFill/>
              </a:ln>
              <a:solidFill>
                <a:srgbClr val="FFFFFF"/>
              </a:solidFill>
              <a:effectLst/>
              <a:uLnTx/>
              <a:uFillTx/>
              <a:latin typeface="Arial"/>
              <a:ea typeface="+mn-ea"/>
              <a:cs typeface="+mn-cs"/>
            </a:endParaRPr>
          </a:p>
        </p:txBody>
      </p:sp>
      <p:sp>
        <p:nvSpPr>
          <p:cNvPr id="18" name="Right Arrow 17">
            <a:extLst>
              <a:ext uri="{FF2B5EF4-FFF2-40B4-BE49-F238E27FC236}">
                <a16:creationId xmlns:a16="http://schemas.microsoft.com/office/drawing/2014/main" id="{1A9B2F49-BCFD-A37B-87BC-BEBD76F576A8}"/>
              </a:ext>
            </a:extLst>
          </p:cNvPr>
          <p:cNvSpPr/>
          <p:nvPr/>
        </p:nvSpPr>
        <p:spPr>
          <a:xfrm>
            <a:off x="5951761" y="5524529"/>
            <a:ext cx="369934" cy="358660"/>
          </a:xfrm>
          <a:prstGeom prst="rightArrow">
            <a:avLst/>
          </a:prstGeom>
          <a:solidFill>
            <a:schemeClr val="accent4"/>
          </a:solidFill>
        </p:spPr>
        <p:txBody>
          <a:bodyPr wrap="square" lIns="91423" tIns="45711" rIns="91423" bIns="45711" rtlCol="0" anchor="ctr">
            <a:noAutofit/>
          </a:bodyP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51" normalizeH="0" baseline="0" noProof="0">
              <a:ln>
                <a:noFill/>
              </a:ln>
              <a:solidFill>
                <a:srgbClr val="FFFFFF"/>
              </a:solidFill>
              <a:effectLst/>
              <a:uLnTx/>
              <a:uFillTx/>
              <a:latin typeface="Arial"/>
              <a:ea typeface="+mn-ea"/>
              <a:cs typeface="+mn-cs"/>
            </a:endParaRPr>
          </a:p>
        </p:txBody>
      </p:sp>
      <p:sp>
        <p:nvSpPr>
          <p:cNvPr id="19" name="Text Placeholder 2">
            <a:extLst>
              <a:ext uri="{FF2B5EF4-FFF2-40B4-BE49-F238E27FC236}">
                <a16:creationId xmlns:a16="http://schemas.microsoft.com/office/drawing/2014/main" id="{CE062EFE-BBE1-DA28-A9DE-FA380B4DC4F3}"/>
              </a:ext>
            </a:extLst>
          </p:cNvPr>
          <p:cNvSpPr txBox="1">
            <a:spLocks/>
          </p:cNvSpPr>
          <p:nvPr/>
        </p:nvSpPr>
        <p:spPr>
          <a:xfrm rot="16200000">
            <a:off x="2875032" y="-807559"/>
            <a:ext cx="662531" cy="5247165"/>
          </a:xfrm>
          <a:prstGeom prst="round2SameRect">
            <a:avLst/>
          </a:prstGeom>
          <a:solidFill>
            <a:schemeClr val="accent1"/>
          </a:solidFill>
        </p:spPr>
        <p:txBody>
          <a:bodyPr vert="vert" wrap="square" lIns="182880" tIns="182880" rIns="182880" bIns="91440" anchor="ctr">
            <a:noAutofit/>
          </a:bodyP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l" defTabSz="543613"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Montserrat"/>
                <a:ea typeface="+mn-ea"/>
                <a:cs typeface="Lato Light" charset="0"/>
              </a:rPr>
              <a:t>Ability to respond to disruptions with resiliency</a:t>
            </a:r>
          </a:p>
        </p:txBody>
      </p:sp>
      <p:sp>
        <p:nvSpPr>
          <p:cNvPr id="20" name="Text Placeholder 2">
            <a:extLst>
              <a:ext uri="{FF2B5EF4-FFF2-40B4-BE49-F238E27FC236}">
                <a16:creationId xmlns:a16="http://schemas.microsoft.com/office/drawing/2014/main" id="{04132D47-2703-6EDF-5A44-B91FAD12B79B}"/>
              </a:ext>
            </a:extLst>
          </p:cNvPr>
          <p:cNvSpPr txBox="1">
            <a:spLocks/>
          </p:cNvSpPr>
          <p:nvPr/>
        </p:nvSpPr>
        <p:spPr>
          <a:xfrm rot="16200000">
            <a:off x="2875032" y="751516"/>
            <a:ext cx="662531" cy="5247165"/>
          </a:xfrm>
          <a:prstGeom prst="round2SameRect">
            <a:avLst/>
          </a:prstGeom>
          <a:solidFill>
            <a:schemeClr val="accent1"/>
          </a:solidFill>
        </p:spPr>
        <p:txBody>
          <a:bodyPr vert="vert" wrap="square" lIns="182880" tIns="182880" rIns="182880" bIns="91440" anchor="ctr">
            <a:noAutofit/>
          </a:bodyP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lvl="0">
              <a:defRPr/>
            </a:pPr>
            <a:r>
              <a:rPr lang="en-US" sz="1200" b="0">
                <a:solidFill>
                  <a:schemeClr val="bg2"/>
                </a:solidFill>
                <a:cs typeface="Lato Light"/>
              </a:rPr>
              <a:t>Engage patients across in-person and remote channels</a:t>
            </a:r>
          </a:p>
        </p:txBody>
      </p:sp>
      <p:sp>
        <p:nvSpPr>
          <p:cNvPr id="21" name="Text Placeholder 2">
            <a:extLst>
              <a:ext uri="{FF2B5EF4-FFF2-40B4-BE49-F238E27FC236}">
                <a16:creationId xmlns:a16="http://schemas.microsoft.com/office/drawing/2014/main" id="{2C8194CF-7F84-EA9E-D23E-5076A953968F}"/>
              </a:ext>
            </a:extLst>
          </p:cNvPr>
          <p:cNvSpPr txBox="1">
            <a:spLocks/>
          </p:cNvSpPr>
          <p:nvPr/>
        </p:nvSpPr>
        <p:spPr>
          <a:xfrm rot="16200000">
            <a:off x="2875032" y="2303449"/>
            <a:ext cx="662531" cy="5247165"/>
          </a:xfrm>
          <a:prstGeom prst="round2SameRect">
            <a:avLst/>
          </a:prstGeom>
          <a:solidFill>
            <a:schemeClr val="accent1"/>
          </a:solidFill>
        </p:spPr>
        <p:txBody>
          <a:bodyPr vert="vert" wrap="square" lIns="182880" tIns="182880" rIns="182880" bIns="91440" anchor="ctr">
            <a:noAutofit/>
          </a:bodyP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lvl="0">
              <a:defRPr/>
            </a:pPr>
            <a:r>
              <a:rPr lang="en-US" sz="1200" b="0">
                <a:solidFill>
                  <a:schemeClr val="bg2"/>
                </a:solidFill>
              </a:rPr>
              <a:t>Security solutions for data and network</a:t>
            </a:r>
          </a:p>
        </p:txBody>
      </p:sp>
      <p:sp>
        <p:nvSpPr>
          <p:cNvPr id="26" name="Text Placeholder 2">
            <a:extLst>
              <a:ext uri="{FF2B5EF4-FFF2-40B4-BE49-F238E27FC236}">
                <a16:creationId xmlns:a16="http://schemas.microsoft.com/office/drawing/2014/main" id="{CC0C2CFE-6A65-DE52-BC40-2D521F65964C}"/>
              </a:ext>
            </a:extLst>
          </p:cNvPr>
          <p:cNvSpPr txBox="1">
            <a:spLocks/>
          </p:cNvSpPr>
          <p:nvPr/>
        </p:nvSpPr>
        <p:spPr>
          <a:xfrm rot="16200000">
            <a:off x="2875032" y="1521201"/>
            <a:ext cx="662531" cy="5247165"/>
          </a:xfrm>
          <a:prstGeom prst="round2SameRect">
            <a:avLst/>
          </a:prstGeom>
          <a:solidFill>
            <a:schemeClr val="accent1"/>
          </a:solidFill>
        </p:spPr>
        <p:txBody>
          <a:bodyPr vert="vert" wrap="square" lIns="182880" tIns="182880" rIns="182880" bIns="91440" anchor="ctr">
            <a:noAutofit/>
          </a:bodyP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lvl="0">
              <a:defRPr/>
            </a:pPr>
            <a:r>
              <a:rPr lang="en-US" sz="1200" b="0">
                <a:solidFill>
                  <a:schemeClr val="bg2"/>
                </a:solidFill>
              </a:rPr>
              <a:t>Care team collaboration and data/records exchange</a:t>
            </a:r>
          </a:p>
        </p:txBody>
      </p:sp>
      <p:sp>
        <p:nvSpPr>
          <p:cNvPr id="27" name="Text Placeholder 2">
            <a:extLst>
              <a:ext uri="{FF2B5EF4-FFF2-40B4-BE49-F238E27FC236}">
                <a16:creationId xmlns:a16="http://schemas.microsoft.com/office/drawing/2014/main" id="{D2F80128-BCE3-EC2A-A0B5-70E504FB010C}"/>
              </a:ext>
            </a:extLst>
          </p:cNvPr>
          <p:cNvSpPr txBox="1">
            <a:spLocks/>
          </p:cNvSpPr>
          <p:nvPr/>
        </p:nvSpPr>
        <p:spPr>
          <a:xfrm rot="16200000">
            <a:off x="2875032" y="3080276"/>
            <a:ext cx="662531" cy="5247165"/>
          </a:xfrm>
          <a:prstGeom prst="round2SameRect">
            <a:avLst/>
          </a:prstGeom>
          <a:solidFill>
            <a:schemeClr val="accent1"/>
          </a:solidFill>
        </p:spPr>
        <p:txBody>
          <a:bodyPr vert="vert" wrap="square" lIns="182880" tIns="182880" rIns="182880" bIns="91440" anchor="ctr">
            <a:noAutofit/>
          </a:bodyP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l" defTabSz="543613"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Montserrat"/>
                <a:ea typeface="+mn-ea"/>
                <a:cs typeface="Lato Light" charset="0"/>
              </a:rPr>
              <a:t>Optimize costs</a:t>
            </a:r>
          </a:p>
        </p:txBody>
      </p:sp>
      <p:sp>
        <p:nvSpPr>
          <p:cNvPr id="28" name="Text Placeholder 2">
            <a:extLst>
              <a:ext uri="{FF2B5EF4-FFF2-40B4-BE49-F238E27FC236}">
                <a16:creationId xmlns:a16="http://schemas.microsoft.com/office/drawing/2014/main" id="{02741F4D-6D51-623C-F2BE-8F1283C5E093}"/>
              </a:ext>
            </a:extLst>
          </p:cNvPr>
          <p:cNvSpPr txBox="1">
            <a:spLocks/>
          </p:cNvSpPr>
          <p:nvPr/>
        </p:nvSpPr>
        <p:spPr>
          <a:xfrm rot="5400000" flipH="1">
            <a:off x="8693115" y="-25310"/>
            <a:ext cx="662531" cy="5247164"/>
          </a:xfrm>
          <a:prstGeom prst="round2SameRect">
            <a:avLst/>
          </a:prstGeom>
          <a:solidFill>
            <a:schemeClr val="accent2"/>
          </a:solidFill>
        </p:spPr>
        <p:txBody>
          <a:bodyPr vert="vert270" wrap="square" lIns="182880" tIns="0" rIns="182880" bIns="274320" anchor="ctr">
            <a:noAutofit/>
          </a:bodyP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l" defTabSz="543613"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mn-lt"/>
                <a:ea typeface="+mn-ea"/>
                <a:cs typeface="Lato Light" charset="0"/>
              </a:rPr>
              <a:t>IT strategies not aligned with business strategies</a:t>
            </a:r>
          </a:p>
        </p:txBody>
      </p:sp>
      <p:sp>
        <p:nvSpPr>
          <p:cNvPr id="29" name="Text Placeholder 2">
            <a:extLst>
              <a:ext uri="{FF2B5EF4-FFF2-40B4-BE49-F238E27FC236}">
                <a16:creationId xmlns:a16="http://schemas.microsoft.com/office/drawing/2014/main" id="{B40B3537-F7C4-FA6A-43EE-0C1F348E9118}"/>
              </a:ext>
            </a:extLst>
          </p:cNvPr>
          <p:cNvSpPr txBox="1">
            <a:spLocks/>
          </p:cNvSpPr>
          <p:nvPr/>
        </p:nvSpPr>
        <p:spPr>
          <a:xfrm rot="5400000" flipH="1">
            <a:off x="8693115" y="-807558"/>
            <a:ext cx="662531" cy="5247164"/>
          </a:xfrm>
          <a:prstGeom prst="round2SameRect">
            <a:avLst/>
          </a:prstGeom>
          <a:solidFill>
            <a:schemeClr val="accent2"/>
          </a:solidFill>
        </p:spPr>
        <p:txBody>
          <a:bodyPr vert="vert270" wrap="square" lIns="182880" tIns="0" rIns="182880" bIns="274320" anchor="ctr">
            <a:noAutofit/>
          </a:bodyP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l" defTabSz="543613"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mn-lt"/>
                <a:ea typeface="+mn-ea"/>
                <a:cs typeface="Lato Light" charset="0"/>
              </a:rPr>
              <a:t>Existing business models may lack agility</a:t>
            </a:r>
          </a:p>
        </p:txBody>
      </p:sp>
      <p:sp>
        <p:nvSpPr>
          <p:cNvPr id="30" name="Text Placeholder 2">
            <a:extLst>
              <a:ext uri="{FF2B5EF4-FFF2-40B4-BE49-F238E27FC236}">
                <a16:creationId xmlns:a16="http://schemas.microsoft.com/office/drawing/2014/main" id="{6083EDCF-9E9A-CE5B-F77A-13C7E19189CF}"/>
              </a:ext>
            </a:extLst>
          </p:cNvPr>
          <p:cNvSpPr txBox="1">
            <a:spLocks/>
          </p:cNvSpPr>
          <p:nvPr/>
        </p:nvSpPr>
        <p:spPr>
          <a:xfrm rot="5400000" flipH="1">
            <a:off x="8693115" y="751517"/>
            <a:ext cx="662531" cy="5247164"/>
          </a:xfrm>
          <a:prstGeom prst="round2SameRect">
            <a:avLst/>
          </a:prstGeom>
          <a:solidFill>
            <a:schemeClr val="accent2"/>
          </a:solidFill>
        </p:spPr>
        <p:txBody>
          <a:bodyPr vert="vert270" wrap="square" lIns="182880" tIns="0" rIns="182880" bIns="274320" anchor="ctr">
            <a:noAutofit/>
          </a:bodyP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l" defTabSz="543613"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mn-lt"/>
                <a:ea typeface="+mn-ea"/>
                <a:cs typeface="Lato Light" charset="0"/>
              </a:rPr>
              <a:t>Existing technology may not support “connected” experiences</a:t>
            </a:r>
          </a:p>
        </p:txBody>
      </p:sp>
      <p:sp>
        <p:nvSpPr>
          <p:cNvPr id="31" name="Text Placeholder 2">
            <a:extLst>
              <a:ext uri="{FF2B5EF4-FFF2-40B4-BE49-F238E27FC236}">
                <a16:creationId xmlns:a16="http://schemas.microsoft.com/office/drawing/2014/main" id="{A26B4FB2-A3A1-60AF-FAFE-513410AB7A1A}"/>
              </a:ext>
            </a:extLst>
          </p:cNvPr>
          <p:cNvSpPr txBox="1">
            <a:spLocks/>
          </p:cNvSpPr>
          <p:nvPr/>
        </p:nvSpPr>
        <p:spPr>
          <a:xfrm rot="5400000" flipH="1">
            <a:off x="8693115" y="2303450"/>
            <a:ext cx="662531" cy="5247164"/>
          </a:xfrm>
          <a:prstGeom prst="round2SameRect">
            <a:avLst/>
          </a:prstGeom>
          <a:solidFill>
            <a:schemeClr val="accent2"/>
          </a:solidFill>
        </p:spPr>
        <p:txBody>
          <a:bodyPr vert="vert270" wrap="square" lIns="182880" tIns="0" rIns="182880" bIns="274320" anchor="ctr">
            <a:noAutofit/>
          </a:bodyP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l" defTabSz="543613"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mn-lt"/>
                <a:ea typeface="+mn-ea"/>
                <a:cs typeface="Lato Light" charset="0"/>
              </a:rPr>
              <a:t>No depth in cyber defense strategy </a:t>
            </a:r>
          </a:p>
        </p:txBody>
      </p:sp>
      <p:sp>
        <p:nvSpPr>
          <p:cNvPr id="32" name="Text Placeholder 2">
            <a:extLst>
              <a:ext uri="{FF2B5EF4-FFF2-40B4-BE49-F238E27FC236}">
                <a16:creationId xmlns:a16="http://schemas.microsoft.com/office/drawing/2014/main" id="{37563A74-C17F-BDAE-2420-CAD54CED7AFC}"/>
              </a:ext>
            </a:extLst>
          </p:cNvPr>
          <p:cNvSpPr txBox="1">
            <a:spLocks/>
          </p:cNvSpPr>
          <p:nvPr/>
        </p:nvSpPr>
        <p:spPr>
          <a:xfrm rot="5400000" flipH="1">
            <a:off x="8693115" y="1521202"/>
            <a:ext cx="662531" cy="5247164"/>
          </a:xfrm>
          <a:prstGeom prst="round2SameRect">
            <a:avLst/>
          </a:prstGeom>
          <a:solidFill>
            <a:schemeClr val="accent2"/>
          </a:solidFill>
        </p:spPr>
        <p:txBody>
          <a:bodyPr vert="vert270" wrap="square" lIns="182880" tIns="0" rIns="182880" bIns="274320" anchor="ctr">
            <a:noAutofit/>
          </a:bodyP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l" defTabSz="543613"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mn-lt"/>
                <a:ea typeface="+mn-ea"/>
                <a:cs typeface="Lato Light" charset="0"/>
              </a:rPr>
              <a:t>Bandwidth constraints limit processing loads</a:t>
            </a:r>
          </a:p>
        </p:txBody>
      </p:sp>
      <p:sp>
        <p:nvSpPr>
          <p:cNvPr id="33" name="Text Placeholder 2">
            <a:extLst>
              <a:ext uri="{FF2B5EF4-FFF2-40B4-BE49-F238E27FC236}">
                <a16:creationId xmlns:a16="http://schemas.microsoft.com/office/drawing/2014/main" id="{5629F928-63BF-9FC5-645B-954727992DED}"/>
              </a:ext>
            </a:extLst>
          </p:cNvPr>
          <p:cNvSpPr txBox="1">
            <a:spLocks/>
          </p:cNvSpPr>
          <p:nvPr/>
        </p:nvSpPr>
        <p:spPr>
          <a:xfrm rot="5400000" flipH="1">
            <a:off x="8693115" y="3080277"/>
            <a:ext cx="662531" cy="5247164"/>
          </a:xfrm>
          <a:prstGeom prst="round2SameRect">
            <a:avLst/>
          </a:prstGeom>
          <a:solidFill>
            <a:schemeClr val="accent2"/>
          </a:solidFill>
        </p:spPr>
        <p:txBody>
          <a:bodyPr vert="vert270" wrap="square" lIns="182880" tIns="0" rIns="182880" bIns="274320" anchor="ctr">
            <a:noAutofit/>
          </a:bodyP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l" defTabSz="543613"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mn-lt"/>
                <a:ea typeface="+mn-ea"/>
                <a:cs typeface="Lato Light" charset="0"/>
              </a:rPr>
              <a:t>Disparate networks &amp; overburdened IT</a:t>
            </a:r>
          </a:p>
        </p:txBody>
      </p:sp>
    </p:spTree>
    <p:extLst>
      <p:ext uri="{BB962C8B-B14F-4D97-AF65-F5344CB8AC3E}">
        <p14:creationId xmlns:p14="http://schemas.microsoft.com/office/powerpoint/2010/main" val="3259161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69EC3-80D1-4BF0-9396-8E6B2EE72E5F}"/>
              </a:ext>
            </a:extLst>
          </p:cNvPr>
          <p:cNvSpPr>
            <a:spLocks noGrp="1"/>
          </p:cNvSpPr>
          <p:nvPr>
            <p:ph type="title"/>
          </p:nvPr>
        </p:nvSpPr>
        <p:spPr/>
        <p:txBody>
          <a:bodyPr/>
          <a:lstStyle/>
          <a:p>
            <a:r>
              <a:rPr lang="en-US"/>
              <a:t>The Value of Digital Transformation</a:t>
            </a:r>
          </a:p>
        </p:txBody>
      </p:sp>
      <p:sp>
        <p:nvSpPr>
          <p:cNvPr id="3" name="Text Placeholder 2">
            <a:extLst>
              <a:ext uri="{FF2B5EF4-FFF2-40B4-BE49-F238E27FC236}">
                <a16:creationId xmlns:a16="http://schemas.microsoft.com/office/drawing/2014/main" id="{EF2E2E0C-019D-3D53-B14E-81735D685C37}"/>
              </a:ext>
            </a:extLst>
          </p:cNvPr>
          <p:cNvSpPr>
            <a:spLocks noGrp="1"/>
          </p:cNvSpPr>
          <p:nvPr>
            <p:ph type="body" sz="quarter" idx="26"/>
          </p:nvPr>
        </p:nvSpPr>
        <p:spPr/>
        <p:txBody>
          <a:bodyPr/>
          <a:lstStyle/>
          <a:p>
            <a:r>
              <a:rPr lang="en-GB"/>
              <a:t>Innovation in the HEALTHCARE industry</a:t>
            </a:r>
          </a:p>
        </p:txBody>
      </p:sp>
      <p:sp>
        <p:nvSpPr>
          <p:cNvPr id="8" name="Google Shape;678;p76">
            <a:extLst>
              <a:ext uri="{FF2B5EF4-FFF2-40B4-BE49-F238E27FC236}">
                <a16:creationId xmlns:a16="http://schemas.microsoft.com/office/drawing/2014/main" id="{B93DC90B-1991-C192-2554-A29D8DF34CB6}"/>
              </a:ext>
            </a:extLst>
          </p:cNvPr>
          <p:cNvSpPr/>
          <p:nvPr/>
        </p:nvSpPr>
        <p:spPr>
          <a:xfrm>
            <a:off x="582715" y="1105769"/>
            <a:ext cx="5104412" cy="597319"/>
          </a:xfrm>
          <a:prstGeom prst="roundRect">
            <a:avLst/>
          </a:prstGeom>
          <a:solidFill>
            <a:schemeClr val="accent1"/>
          </a:solidFill>
          <a:ln w="28575" cap="flat" cmpd="sng">
            <a:noFill/>
            <a:prstDash val="solid"/>
            <a:miter lim="800000"/>
            <a:headEnd type="none" w="sm" len="sm"/>
            <a:tailEnd type="none" w="sm" len="sm"/>
          </a:ln>
          <a:effectLst/>
        </p:spPr>
        <p:txBody>
          <a:bodyPr spcFirstLastPara="1" wrap="square" lIns="182880" tIns="182880" rIns="182880" bIns="18288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US" sz="1400" b="1" i="0" u="none" strike="noStrike" kern="0" cap="none" spc="0" normalizeH="0" baseline="0" noProof="0">
                <a:ln>
                  <a:noFill/>
                </a:ln>
                <a:solidFill>
                  <a:srgbClr val="FFFFFF"/>
                </a:solidFill>
                <a:effectLst/>
                <a:uLnTx/>
                <a:uFillTx/>
                <a:latin typeface="Montserrat SemiBold" pitchFamily="2" charset="77"/>
                <a:ea typeface="Montserrat"/>
                <a:cs typeface="Montserrat"/>
                <a:sym typeface="Montserrat"/>
              </a:rPr>
              <a:t>Digital transformation technologies</a:t>
            </a:r>
          </a:p>
        </p:txBody>
      </p:sp>
      <p:sp>
        <p:nvSpPr>
          <p:cNvPr id="9" name="Google Shape;678;p76">
            <a:extLst>
              <a:ext uri="{FF2B5EF4-FFF2-40B4-BE49-F238E27FC236}">
                <a16:creationId xmlns:a16="http://schemas.microsoft.com/office/drawing/2014/main" id="{3C3B29B8-21FF-4CAA-4253-8E7AD311A841}"/>
              </a:ext>
            </a:extLst>
          </p:cNvPr>
          <p:cNvSpPr/>
          <p:nvPr/>
        </p:nvSpPr>
        <p:spPr>
          <a:xfrm>
            <a:off x="6495450" y="1105769"/>
            <a:ext cx="5104412" cy="597319"/>
          </a:xfrm>
          <a:prstGeom prst="roundRect">
            <a:avLst/>
          </a:prstGeom>
          <a:solidFill>
            <a:schemeClr val="accent2"/>
          </a:solidFill>
          <a:ln w="28575" cap="flat" cmpd="sng">
            <a:noFill/>
            <a:prstDash val="solid"/>
            <a:miter lim="800000"/>
            <a:headEnd type="none" w="sm" len="sm"/>
            <a:tailEnd type="none" w="sm" len="sm"/>
          </a:ln>
          <a:effectLst/>
        </p:spPr>
        <p:txBody>
          <a:bodyPr spcFirstLastPara="1" wrap="square" lIns="182880" tIns="182880" rIns="182880" bIns="18288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US" sz="1400" b="1" i="0" u="none" strike="noStrike" kern="0" cap="none" spc="0" normalizeH="0" baseline="0" noProof="0">
                <a:ln>
                  <a:noFill/>
                </a:ln>
                <a:solidFill>
                  <a:srgbClr val="FFFFFF"/>
                </a:solidFill>
                <a:effectLst/>
                <a:uLnTx/>
                <a:uFillTx/>
                <a:latin typeface="Montserrat SemiBold" pitchFamily="2" charset="77"/>
                <a:ea typeface="Montserrat"/>
                <a:cs typeface="Montserrat"/>
                <a:sym typeface="Montserrat"/>
              </a:rPr>
              <a:t>Value delivered</a:t>
            </a:r>
          </a:p>
        </p:txBody>
      </p:sp>
      <p:sp>
        <p:nvSpPr>
          <p:cNvPr id="10" name="Content Placeholder 2">
            <a:extLst>
              <a:ext uri="{FF2B5EF4-FFF2-40B4-BE49-F238E27FC236}">
                <a16:creationId xmlns:a16="http://schemas.microsoft.com/office/drawing/2014/main" id="{09486260-E47F-ED25-8DF0-AD3F8F2A9979}"/>
              </a:ext>
            </a:extLst>
          </p:cNvPr>
          <p:cNvSpPr txBox="1">
            <a:spLocks/>
          </p:cNvSpPr>
          <p:nvPr/>
        </p:nvSpPr>
        <p:spPr bwMode="auto">
          <a:xfrm>
            <a:off x="6630383" y="1703086"/>
            <a:ext cx="5104411" cy="368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82880" bIns="182880" numCol="1" anchor="t" anchorCtr="0" compatLnSpc="1">
            <a:prstTxWarp prst="textNoShape">
              <a:avLst/>
            </a:prstTxWarp>
            <a:spAutoFit/>
          </a:bodyPr>
          <a:lstStyle>
            <a:lvl1pPr marL="182563" indent="-182563" algn="l" rtl="0" eaLnBrk="1" fontAlgn="base" hangingPunct="1">
              <a:lnSpc>
                <a:spcPct val="95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411163" indent="-182563" algn="l" rtl="0" eaLnBrk="1" fontAlgn="base" hangingPunct="1">
              <a:lnSpc>
                <a:spcPct val="90000"/>
              </a:lnSpc>
              <a:spcBef>
                <a:spcPts val="500"/>
              </a:spcBef>
              <a:spcAft>
                <a:spcPct val="0"/>
              </a:spcAft>
              <a:buFont typeface="Montserrat" panose="00000500000000000000" pitchFamily="2" charset="0"/>
              <a:buChar char="–"/>
              <a:defRPr kern="1200">
                <a:solidFill>
                  <a:schemeClr val="tx1"/>
                </a:solidFill>
                <a:latin typeface="+mn-lt"/>
                <a:ea typeface="+mn-ea"/>
                <a:cs typeface="+mn-cs"/>
              </a:defRPr>
            </a:lvl2pPr>
            <a:lvl3pPr marL="611188" indent="-182563" algn="l"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822325" indent="-182563" algn="l" rtl="0" eaLnBrk="1" fontAlgn="base" hangingPunct="1">
              <a:lnSpc>
                <a:spcPct val="90000"/>
              </a:lnSpc>
              <a:spcBef>
                <a:spcPts val="500"/>
              </a:spcBef>
              <a:spcAft>
                <a:spcPct val="0"/>
              </a:spcAft>
              <a:buFont typeface="Montserrat" panose="00000500000000000000" pitchFamily="2" charset="0"/>
              <a:buChar char="–"/>
              <a:defRPr sz="1400" kern="1200">
                <a:solidFill>
                  <a:schemeClr val="tx1"/>
                </a:solidFill>
                <a:latin typeface="+mn-lt"/>
                <a:ea typeface="+mn-ea"/>
                <a:cs typeface="+mn-cs"/>
              </a:defRPr>
            </a:lvl4pPr>
            <a:lvl5pPr algn="l" rtl="0" eaLnBrk="1" fontAlgn="base" hangingPunct="1">
              <a:lnSpc>
                <a:spcPct val="90000"/>
              </a:lnSpc>
              <a:spcBef>
                <a:spcPts val="500"/>
              </a:spcBef>
              <a:spcAft>
                <a:spcPct val="0"/>
              </a:spcAft>
              <a:buFont typeface="Arial" panose="020B0604020202020204" pitchFamily="34" charset="0"/>
              <a:defRPr sz="1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gn="l" defTabSz="543613">
              <a:lnSpc>
                <a:spcPct val="100000"/>
              </a:lnSpc>
              <a:spcBef>
                <a:spcPts val="0"/>
              </a:spcBef>
              <a:spcAft>
                <a:spcPts val="1000"/>
              </a:spcAft>
              <a:buFont typeface="Arial" panose="020B0604020202020204" pitchFamily="34" charset="0"/>
              <a:buChar char="•"/>
            </a:pPr>
            <a:r>
              <a:rPr lang="en-US" sz="1400">
                <a:solidFill>
                  <a:srgbClr val="1E1E1E"/>
                </a:solidFill>
                <a:cs typeface="Lato Light" charset="0"/>
              </a:rPr>
              <a:t>Build virtual capabilities for digital patient encounters.</a:t>
            </a:r>
          </a:p>
          <a:p>
            <a:pPr marL="285750" lvl="0" indent="-285750" algn="l" defTabSz="543613">
              <a:lnSpc>
                <a:spcPct val="100000"/>
              </a:lnSpc>
              <a:spcBef>
                <a:spcPts val="0"/>
              </a:spcBef>
              <a:spcAft>
                <a:spcPts val="1000"/>
              </a:spcAft>
              <a:buFont typeface="Arial" panose="020B0604020202020204" pitchFamily="34" charset="0"/>
              <a:buChar char="•"/>
            </a:pPr>
            <a:r>
              <a:rPr lang="en-US" sz="1400">
                <a:solidFill>
                  <a:srgbClr val="1E1E1E"/>
                </a:solidFill>
                <a:cs typeface="Lato Light" charset="0"/>
              </a:rPr>
              <a:t>Enable digital healthcare for real-time data-driven decision making and application performance.</a:t>
            </a:r>
          </a:p>
          <a:p>
            <a:pPr marL="285750" lvl="0" indent="-285750" algn="l" defTabSz="543613">
              <a:lnSpc>
                <a:spcPct val="100000"/>
              </a:lnSpc>
              <a:spcBef>
                <a:spcPts val="0"/>
              </a:spcBef>
              <a:spcAft>
                <a:spcPts val="1000"/>
              </a:spcAft>
              <a:buFont typeface="Arial" panose="020B0604020202020204" pitchFamily="34" charset="0"/>
              <a:buChar char="•"/>
            </a:pPr>
            <a:r>
              <a:rPr lang="en-US" sz="1400">
                <a:solidFill>
                  <a:srgbClr val="1E1E1E"/>
                </a:solidFill>
                <a:cs typeface="Lato Light" charset="0"/>
              </a:rPr>
              <a:t>Drive automation to help improve staff productivity by shifting care away from in-hospital setting.</a:t>
            </a:r>
          </a:p>
          <a:p>
            <a:pPr marL="285750" lvl="0" indent="-285750" algn="l" defTabSz="543613">
              <a:lnSpc>
                <a:spcPct val="100000"/>
              </a:lnSpc>
              <a:spcBef>
                <a:spcPts val="0"/>
              </a:spcBef>
              <a:spcAft>
                <a:spcPts val="1000"/>
              </a:spcAft>
              <a:buFont typeface="Arial" panose="020B0604020202020204" pitchFamily="34" charset="0"/>
              <a:buChar char="•"/>
            </a:pPr>
            <a:r>
              <a:rPr lang="en-US" sz="1400">
                <a:solidFill>
                  <a:srgbClr val="1E1E1E"/>
                </a:solidFill>
                <a:cs typeface="Lato Light" charset="0"/>
              </a:rPr>
              <a:t>Create superior patient experiences through network enhancements that engage patients as healthcare consumers.</a:t>
            </a:r>
          </a:p>
          <a:p>
            <a:pPr marL="285750" lvl="0" indent="-285750" algn="l" defTabSz="543613">
              <a:lnSpc>
                <a:spcPct val="100000"/>
              </a:lnSpc>
              <a:spcBef>
                <a:spcPts val="0"/>
              </a:spcBef>
              <a:spcAft>
                <a:spcPts val="1000"/>
              </a:spcAft>
              <a:buFont typeface="Arial" panose="020B0604020202020204" pitchFamily="34" charset="0"/>
              <a:buChar char="•"/>
            </a:pPr>
            <a:r>
              <a:rPr lang="en-US" sz="1400">
                <a:solidFill>
                  <a:srgbClr val="1E1E1E"/>
                </a:solidFill>
                <a:cs typeface="Lato Light" charset="0"/>
              </a:rPr>
              <a:t>Help organizations become more agile, nimble and scalable to manage needs.</a:t>
            </a:r>
          </a:p>
        </p:txBody>
      </p:sp>
      <p:sp>
        <p:nvSpPr>
          <p:cNvPr id="11" name="Content Placeholder 2">
            <a:extLst>
              <a:ext uri="{FF2B5EF4-FFF2-40B4-BE49-F238E27FC236}">
                <a16:creationId xmlns:a16="http://schemas.microsoft.com/office/drawing/2014/main" id="{FA33CAC6-EA18-6969-CDEC-12F9A75073E8}"/>
              </a:ext>
            </a:extLst>
          </p:cNvPr>
          <p:cNvSpPr txBox="1">
            <a:spLocks/>
          </p:cNvSpPr>
          <p:nvPr/>
        </p:nvSpPr>
        <p:spPr bwMode="auto">
          <a:xfrm>
            <a:off x="592138" y="1703086"/>
            <a:ext cx="5104411" cy="342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82880" bIns="182880" numCol="1" anchor="t" anchorCtr="0" compatLnSpc="1">
            <a:prstTxWarp prst="textNoShape">
              <a:avLst/>
            </a:prstTxWarp>
            <a:spAutoFit/>
          </a:bodyPr>
          <a:lstStyle>
            <a:lvl1pPr marL="182563" indent="-182563" algn="l" rtl="0" eaLnBrk="1" fontAlgn="base" hangingPunct="1">
              <a:lnSpc>
                <a:spcPct val="95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411163" indent="-182563" algn="l" rtl="0" eaLnBrk="1" fontAlgn="base" hangingPunct="1">
              <a:lnSpc>
                <a:spcPct val="90000"/>
              </a:lnSpc>
              <a:spcBef>
                <a:spcPts val="500"/>
              </a:spcBef>
              <a:spcAft>
                <a:spcPct val="0"/>
              </a:spcAft>
              <a:buFont typeface="Montserrat" panose="00000500000000000000" pitchFamily="2" charset="0"/>
              <a:buChar char="–"/>
              <a:defRPr kern="1200">
                <a:solidFill>
                  <a:schemeClr val="tx1"/>
                </a:solidFill>
                <a:latin typeface="+mn-lt"/>
                <a:ea typeface="+mn-ea"/>
                <a:cs typeface="+mn-cs"/>
              </a:defRPr>
            </a:lvl2pPr>
            <a:lvl3pPr marL="611188" indent="-182563" algn="l"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822325" indent="-182563" algn="l" rtl="0" eaLnBrk="1" fontAlgn="base" hangingPunct="1">
              <a:lnSpc>
                <a:spcPct val="90000"/>
              </a:lnSpc>
              <a:spcBef>
                <a:spcPts val="500"/>
              </a:spcBef>
              <a:spcAft>
                <a:spcPct val="0"/>
              </a:spcAft>
              <a:buFont typeface="Montserrat" panose="00000500000000000000" pitchFamily="2" charset="0"/>
              <a:buChar char="–"/>
              <a:defRPr sz="1400" kern="1200">
                <a:solidFill>
                  <a:schemeClr val="tx1"/>
                </a:solidFill>
                <a:latin typeface="+mn-lt"/>
                <a:ea typeface="+mn-ea"/>
                <a:cs typeface="+mn-cs"/>
              </a:defRPr>
            </a:lvl4pPr>
            <a:lvl5pPr algn="l" rtl="0" eaLnBrk="1" fontAlgn="base" hangingPunct="1">
              <a:lnSpc>
                <a:spcPct val="90000"/>
              </a:lnSpc>
              <a:spcBef>
                <a:spcPts val="500"/>
              </a:spcBef>
              <a:spcAft>
                <a:spcPct val="0"/>
              </a:spcAft>
              <a:buFont typeface="Arial" panose="020B0604020202020204" pitchFamily="34" charset="0"/>
              <a:defRPr sz="1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gn="l" defTabSz="543613">
              <a:lnSpc>
                <a:spcPct val="100000"/>
              </a:lnSpc>
              <a:spcBef>
                <a:spcPts val="0"/>
              </a:spcBef>
              <a:spcAft>
                <a:spcPts val="1000"/>
              </a:spcAft>
              <a:buFont typeface="Arial" panose="020B0604020202020204" pitchFamily="34" charset="0"/>
              <a:buChar char="•"/>
            </a:pPr>
            <a:r>
              <a:rPr lang="en-US" sz="1400">
                <a:solidFill>
                  <a:srgbClr val="1E1E1E"/>
                </a:solidFill>
                <a:cs typeface="Lato Light" charset="0"/>
              </a:rPr>
              <a:t>Integrated virtual care and connected care platforms </a:t>
            </a:r>
          </a:p>
          <a:p>
            <a:pPr marL="285750" lvl="0" indent="-285750" algn="l" defTabSz="543613">
              <a:lnSpc>
                <a:spcPct val="100000"/>
              </a:lnSpc>
              <a:spcBef>
                <a:spcPts val="0"/>
              </a:spcBef>
              <a:spcAft>
                <a:spcPts val="1000"/>
              </a:spcAft>
              <a:buFont typeface="Arial" panose="020B0604020202020204" pitchFamily="34" charset="0"/>
              <a:buChar char="•"/>
            </a:pPr>
            <a:r>
              <a:rPr lang="en-US" sz="1400">
                <a:solidFill>
                  <a:srgbClr val="1E1E1E"/>
                </a:solidFill>
                <a:cs typeface="Lato Light" charset="0"/>
              </a:rPr>
              <a:t>Imaging, genomics, personalized medicine</a:t>
            </a:r>
          </a:p>
          <a:p>
            <a:pPr marL="285750" lvl="0" indent="-285750" algn="l" defTabSz="543613">
              <a:lnSpc>
                <a:spcPct val="100000"/>
              </a:lnSpc>
              <a:spcBef>
                <a:spcPts val="0"/>
              </a:spcBef>
              <a:spcAft>
                <a:spcPts val="1000"/>
              </a:spcAft>
              <a:buFont typeface="Arial" panose="020B0604020202020204" pitchFamily="34" charset="0"/>
              <a:buChar char="•"/>
            </a:pPr>
            <a:r>
              <a:rPr lang="en-US" sz="1400">
                <a:solidFill>
                  <a:srgbClr val="1E1E1E"/>
                </a:solidFill>
                <a:cs typeface="Lato Light" charset="0"/>
              </a:rPr>
              <a:t>Core EHR technology and consumer-generated health data repositories</a:t>
            </a:r>
          </a:p>
          <a:p>
            <a:pPr marL="285750" lvl="0" indent="-285750" algn="l" defTabSz="543613">
              <a:lnSpc>
                <a:spcPct val="100000"/>
              </a:lnSpc>
              <a:spcBef>
                <a:spcPts val="0"/>
              </a:spcBef>
              <a:spcAft>
                <a:spcPts val="1000"/>
              </a:spcAft>
              <a:buFont typeface="Arial" panose="020B0604020202020204" pitchFamily="34" charset="0"/>
              <a:buChar char="•"/>
            </a:pPr>
            <a:r>
              <a:rPr lang="en-US" sz="1400">
                <a:solidFill>
                  <a:srgbClr val="1E1E1E"/>
                </a:solidFill>
                <a:cs typeface="Lato Light" charset="0"/>
              </a:rPr>
              <a:t>Big data analytics and decision support</a:t>
            </a:r>
          </a:p>
          <a:p>
            <a:pPr marL="285750" lvl="0" indent="-285750" algn="l" defTabSz="543613">
              <a:lnSpc>
                <a:spcPct val="100000"/>
              </a:lnSpc>
              <a:spcBef>
                <a:spcPts val="0"/>
              </a:spcBef>
              <a:spcAft>
                <a:spcPts val="1000"/>
              </a:spcAft>
              <a:buFont typeface="Arial" panose="020B0604020202020204" pitchFamily="34" charset="0"/>
              <a:buChar char="•"/>
            </a:pPr>
            <a:r>
              <a:rPr lang="en-US" sz="1400">
                <a:solidFill>
                  <a:srgbClr val="1E1E1E"/>
                </a:solidFill>
                <a:cs typeface="Lato Light" charset="0"/>
              </a:rPr>
              <a:t>Cybersecurity</a:t>
            </a:r>
          </a:p>
          <a:p>
            <a:pPr marL="285750" lvl="0" indent="-285750" algn="l" defTabSz="543613">
              <a:lnSpc>
                <a:spcPct val="100000"/>
              </a:lnSpc>
              <a:spcBef>
                <a:spcPts val="0"/>
              </a:spcBef>
              <a:spcAft>
                <a:spcPts val="1000"/>
              </a:spcAft>
              <a:buFont typeface="Arial" panose="020B0604020202020204" pitchFamily="34" charset="0"/>
              <a:buChar char="•"/>
            </a:pPr>
            <a:r>
              <a:rPr lang="en-US" sz="1400">
                <a:solidFill>
                  <a:srgbClr val="1E1E1E"/>
                </a:solidFill>
                <a:cs typeface="Lato Light" charset="0"/>
              </a:rPr>
              <a:t>Population health management platforms</a:t>
            </a:r>
          </a:p>
          <a:p>
            <a:pPr marL="285750" lvl="0" indent="-285750" algn="l" defTabSz="543613">
              <a:lnSpc>
                <a:spcPct val="100000"/>
              </a:lnSpc>
              <a:spcBef>
                <a:spcPts val="0"/>
              </a:spcBef>
              <a:spcAft>
                <a:spcPts val="1000"/>
              </a:spcAft>
              <a:buFont typeface="Arial" panose="020B0604020202020204" pitchFamily="34" charset="0"/>
              <a:buChar char="•"/>
            </a:pPr>
            <a:r>
              <a:rPr lang="en-US" sz="1400">
                <a:solidFill>
                  <a:srgbClr val="1E1E1E"/>
                </a:solidFill>
                <a:cs typeface="Lato Light" charset="0"/>
              </a:rPr>
              <a:t>Interoperability and health system navigation</a:t>
            </a:r>
          </a:p>
          <a:p>
            <a:pPr marL="285750" lvl="0" indent="-285750" algn="l" defTabSz="543613">
              <a:lnSpc>
                <a:spcPct val="100000"/>
              </a:lnSpc>
              <a:spcBef>
                <a:spcPts val="0"/>
              </a:spcBef>
              <a:spcAft>
                <a:spcPts val="1000"/>
              </a:spcAft>
              <a:buFont typeface="Arial" panose="020B0604020202020204" pitchFamily="34" charset="0"/>
              <a:buChar char="•"/>
            </a:pPr>
            <a:r>
              <a:rPr lang="en-US" sz="1400">
                <a:solidFill>
                  <a:srgbClr val="1E1E1E"/>
                </a:solidFill>
                <a:cs typeface="Lato Light" charset="0"/>
              </a:rPr>
              <a:t>Patient access management</a:t>
            </a:r>
          </a:p>
        </p:txBody>
      </p:sp>
      <p:cxnSp>
        <p:nvCxnSpPr>
          <p:cNvPr id="12" name="Straight Connector 11">
            <a:extLst>
              <a:ext uri="{FF2B5EF4-FFF2-40B4-BE49-F238E27FC236}">
                <a16:creationId xmlns:a16="http://schemas.microsoft.com/office/drawing/2014/main" id="{978882D4-9343-9C67-C2C9-76993898D040}"/>
              </a:ext>
            </a:extLst>
          </p:cNvPr>
          <p:cNvCxnSpPr>
            <a:cxnSpLocks/>
          </p:cNvCxnSpPr>
          <p:nvPr/>
        </p:nvCxnSpPr>
        <p:spPr>
          <a:xfrm>
            <a:off x="6096000" y="1105769"/>
            <a:ext cx="0" cy="4715482"/>
          </a:xfrm>
          <a:prstGeom prst="line">
            <a:avLst/>
          </a:prstGeom>
          <a:ln w="12700">
            <a:solidFill>
              <a:schemeClr val="bg2">
                <a:lumMod val="8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375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69EC3-80D1-4BF0-9396-8E6B2EE72E5F}"/>
              </a:ext>
            </a:extLst>
          </p:cNvPr>
          <p:cNvSpPr>
            <a:spLocks noGrp="1"/>
          </p:cNvSpPr>
          <p:nvPr>
            <p:ph type="title"/>
          </p:nvPr>
        </p:nvSpPr>
        <p:spPr/>
        <p:txBody>
          <a:bodyPr/>
          <a:lstStyle/>
          <a:p>
            <a:r>
              <a:rPr lang="en-US"/>
              <a:t>Enhancing the patient experience</a:t>
            </a:r>
          </a:p>
        </p:txBody>
      </p:sp>
      <p:sp>
        <p:nvSpPr>
          <p:cNvPr id="11" name="Content Placeholder 2">
            <a:extLst>
              <a:ext uri="{FF2B5EF4-FFF2-40B4-BE49-F238E27FC236}">
                <a16:creationId xmlns:a16="http://schemas.microsoft.com/office/drawing/2014/main" id="{FA33CAC6-EA18-6969-CDEC-12F9A75073E8}"/>
              </a:ext>
            </a:extLst>
          </p:cNvPr>
          <p:cNvSpPr txBox="1">
            <a:spLocks/>
          </p:cNvSpPr>
          <p:nvPr/>
        </p:nvSpPr>
        <p:spPr bwMode="auto">
          <a:xfrm>
            <a:off x="395980" y="1324682"/>
            <a:ext cx="6462248" cy="438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82880" bIns="182880" numCol="1" anchor="t" anchorCtr="0" compatLnSpc="1">
            <a:prstTxWarp prst="textNoShape">
              <a:avLst/>
            </a:prstTxWarp>
            <a:spAutoFit/>
          </a:bodyPr>
          <a:lstStyle>
            <a:lvl1pPr marL="182563" indent="-182563" algn="l" rtl="0" eaLnBrk="1" fontAlgn="base" hangingPunct="1">
              <a:lnSpc>
                <a:spcPct val="95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411163" indent="-182563" algn="l" rtl="0" eaLnBrk="1" fontAlgn="base" hangingPunct="1">
              <a:lnSpc>
                <a:spcPct val="90000"/>
              </a:lnSpc>
              <a:spcBef>
                <a:spcPts val="500"/>
              </a:spcBef>
              <a:spcAft>
                <a:spcPct val="0"/>
              </a:spcAft>
              <a:buFont typeface="Montserrat" panose="00000500000000000000" pitchFamily="2" charset="0"/>
              <a:buChar char="–"/>
              <a:defRPr kern="1200">
                <a:solidFill>
                  <a:schemeClr val="tx1"/>
                </a:solidFill>
                <a:latin typeface="+mn-lt"/>
                <a:ea typeface="+mn-ea"/>
                <a:cs typeface="+mn-cs"/>
              </a:defRPr>
            </a:lvl2pPr>
            <a:lvl3pPr marL="611188" indent="-182563" algn="l"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822325" indent="-182563" algn="l" rtl="0" eaLnBrk="1" fontAlgn="base" hangingPunct="1">
              <a:lnSpc>
                <a:spcPct val="90000"/>
              </a:lnSpc>
              <a:spcBef>
                <a:spcPts val="500"/>
              </a:spcBef>
              <a:spcAft>
                <a:spcPct val="0"/>
              </a:spcAft>
              <a:buFont typeface="Montserrat" panose="00000500000000000000" pitchFamily="2" charset="0"/>
              <a:buChar char="–"/>
              <a:defRPr sz="1400" kern="1200">
                <a:solidFill>
                  <a:schemeClr val="tx1"/>
                </a:solidFill>
                <a:latin typeface="+mn-lt"/>
                <a:ea typeface="+mn-ea"/>
                <a:cs typeface="+mn-cs"/>
              </a:defRPr>
            </a:lvl4pPr>
            <a:lvl5pPr algn="l" rtl="0" eaLnBrk="1" fontAlgn="base" hangingPunct="1">
              <a:lnSpc>
                <a:spcPct val="90000"/>
              </a:lnSpc>
              <a:spcBef>
                <a:spcPts val="500"/>
              </a:spcBef>
              <a:spcAft>
                <a:spcPct val="0"/>
              </a:spcAft>
              <a:buFont typeface="Arial" panose="020B0604020202020204" pitchFamily="34" charset="0"/>
              <a:defRPr sz="1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300">
                <a:effectLst/>
                <a:latin typeface="Montserrat" pitchFamily="2" charset="77"/>
              </a:rPr>
              <a:t>Leveraging advanced technologies and innovative solutions can lead to an improved patient experience, care and outcomes. The use of patient-centric</a:t>
            </a:r>
            <a:r>
              <a:rPr lang="en-US" sz="1300">
                <a:latin typeface="Montserrat" pitchFamily="2" charset="77"/>
              </a:rPr>
              <a:t> </a:t>
            </a:r>
            <a:r>
              <a:rPr lang="en-US" sz="1300">
                <a:effectLst/>
                <a:latin typeface="Montserrat" pitchFamily="2" charset="77"/>
              </a:rPr>
              <a:t>tools, IoT and digital healthcare experiences can help drive a seamless patient solutions. Comcast Business can provide robust technology foundation for scalability.</a:t>
            </a:r>
          </a:p>
          <a:p>
            <a:pPr>
              <a:lnSpc>
                <a:spcPct val="110000"/>
              </a:lnSpc>
              <a:buClr>
                <a:schemeClr val="tx1"/>
              </a:buClr>
            </a:pPr>
            <a:r>
              <a:rPr lang="en-US" sz="1300" b="1">
                <a:solidFill>
                  <a:schemeClr val="accent1"/>
                </a:solidFill>
                <a:effectLst/>
                <a:latin typeface="Montserrat SemiBold" pitchFamily="2" charset="0"/>
              </a:rPr>
              <a:t>Telem</a:t>
            </a:r>
            <a:r>
              <a:rPr lang="en-US" sz="1300" b="1">
                <a:solidFill>
                  <a:schemeClr val="accent1"/>
                </a:solidFill>
                <a:latin typeface="Montserrat SemiBold" pitchFamily="2" charset="0"/>
              </a:rPr>
              <a:t>edi</a:t>
            </a:r>
            <a:r>
              <a:rPr lang="en-US" sz="1300" b="1">
                <a:solidFill>
                  <a:schemeClr val="accent1"/>
                </a:solidFill>
                <a:effectLst/>
                <a:latin typeface="Montserrat SemiBold" pitchFamily="2" charset="0"/>
              </a:rPr>
              <a:t>cine</a:t>
            </a:r>
            <a:r>
              <a:rPr lang="en-US" sz="1300">
                <a:effectLst/>
                <a:latin typeface="Montserrat SemiBold" pitchFamily="2" charset="0"/>
              </a:rPr>
              <a:t> </a:t>
            </a:r>
            <a:r>
              <a:rPr lang="en-US" sz="1300">
                <a:effectLst/>
                <a:latin typeface="Montserrat" pitchFamily="2" charset="77"/>
              </a:rPr>
              <a:t>options offer convenience for patients while enabling more accessible healthcare options.</a:t>
            </a:r>
          </a:p>
          <a:p>
            <a:pPr>
              <a:lnSpc>
                <a:spcPct val="110000"/>
              </a:lnSpc>
              <a:buClr>
                <a:schemeClr val="tx1"/>
              </a:buClr>
            </a:pPr>
            <a:r>
              <a:rPr lang="en-US" sz="1300" b="1">
                <a:solidFill>
                  <a:schemeClr val="accent1"/>
                </a:solidFill>
                <a:latin typeface="Montserrat SemiBold" pitchFamily="2" charset="0"/>
              </a:rPr>
              <a:t>Online Patient Monitoring </a:t>
            </a:r>
            <a:r>
              <a:rPr lang="en-US" sz="1300">
                <a:effectLst/>
                <a:latin typeface="Montserrat" pitchFamily="2" charset="77"/>
              </a:rPr>
              <a:t>ensures patients get the care they need, when they need it. In 3-5 years, medical professionals will be able to monitor patients via a wearable or medical device and will only have to interact with a doctor if a reading falls outside the parameter set up.</a:t>
            </a:r>
          </a:p>
          <a:p>
            <a:pPr>
              <a:lnSpc>
                <a:spcPct val="110000"/>
              </a:lnSpc>
              <a:buClr>
                <a:schemeClr val="tx1"/>
              </a:buClr>
            </a:pPr>
            <a:r>
              <a:rPr lang="en-US" sz="1300" b="1">
                <a:solidFill>
                  <a:schemeClr val="accent1"/>
                </a:solidFill>
                <a:latin typeface="Montserrat SemiBold" pitchFamily="2" charset="0"/>
              </a:rPr>
              <a:t>Virtual Surgical Options </a:t>
            </a:r>
            <a:r>
              <a:rPr lang="en-US" sz="1300">
                <a:effectLst/>
                <a:latin typeface="Montserrat" pitchFamily="2" charset="77"/>
              </a:rPr>
              <a:t>AR/VR can offer new, innovative solutions for patients.</a:t>
            </a:r>
          </a:p>
          <a:p>
            <a:pPr>
              <a:lnSpc>
                <a:spcPct val="110000"/>
              </a:lnSpc>
              <a:buClr>
                <a:schemeClr val="tx1"/>
              </a:buClr>
            </a:pPr>
            <a:r>
              <a:rPr lang="en-US" sz="1300" b="1">
                <a:solidFill>
                  <a:schemeClr val="accent1"/>
                </a:solidFill>
                <a:latin typeface="Montserrat SemiBold" pitchFamily="2" charset="0"/>
              </a:rPr>
              <a:t>Digital health apps </a:t>
            </a:r>
            <a:r>
              <a:rPr lang="en-US" sz="1300">
                <a:effectLst/>
                <a:latin typeface="Montserrat" pitchFamily="2" charset="77"/>
              </a:rPr>
              <a:t>keep patients informed and connected with their</a:t>
            </a:r>
            <a:r>
              <a:rPr lang="en-US" sz="1300">
                <a:latin typeface="Montserrat" pitchFamily="2" charset="77"/>
              </a:rPr>
              <a:t> </a:t>
            </a:r>
            <a:r>
              <a:rPr lang="en-US" sz="1300">
                <a:effectLst/>
                <a:latin typeface="Montserrat" pitchFamily="2" charset="77"/>
              </a:rPr>
              <a:t>healthcare provider – including quick access to health records, messaging portals and appointment scheduling.</a:t>
            </a:r>
          </a:p>
        </p:txBody>
      </p:sp>
      <p:sp>
        <p:nvSpPr>
          <p:cNvPr id="15" name="TextBox 14">
            <a:extLst>
              <a:ext uri="{FF2B5EF4-FFF2-40B4-BE49-F238E27FC236}">
                <a16:creationId xmlns:a16="http://schemas.microsoft.com/office/drawing/2014/main" id="{2CA925DF-BB3F-73F4-4B01-25478820247D}"/>
              </a:ext>
            </a:extLst>
          </p:cNvPr>
          <p:cNvSpPr txBox="1"/>
          <p:nvPr/>
        </p:nvSpPr>
        <p:spPr>
          <a:xfrm>
            <a:off x="582714" y="1030562"/>
            <a:ext cx="11385621" cy="389393"/>
          </a:xfrm>
          <a:prstGeom prst="rect">
            <a:avLst/>
          </a:prstGeom>
          <a:noFill/>
        </p:spPr>
        <p:txBody>
          <a:bodyPr wrap="square" lIns="0" tIns="0" rIns="0" bIns="0" rtlCol="0">
            <a:noAutofit/>
          </a:bodyPr>
          <a:lstStyle/>
          <a:p>
            <a:pPr algn="l"/>
            <a:r>
              <a:rPr lang="en-US" sz="1600">
                <a:solidFill>
                  <a:schemeClr val="accent1"/>
                </a:solidFill>
                <a:latin typeface="Montserrat SemiBold" pitchFamily="2" charset="0"/>
              </a:rPr>
              <a:t>A robust technology foundation is key to powering a next generation healthcare experience for patients</a:t>
            </a:r>
          </a:p>
        </p:txBody>
      </p:sp>
      <p:sp>
        <p:nvSpPr>
          <p:cNvPr id="18" name="Round Same Side Corner Rectangle 17">
            <a:extLst>
              <a:ext uri="{FF2B5EF4-FFF2-40B4-BE49-F238E27FC236}">
                <a16:creationId xmlns:a16="http://schemas.microsoft.com/office/drawing/2014/main" id="{6A6DD537-9609-9796-26BD-05F2C0698125}"/>
              </a:ext>
            </a:extLst>
          </p:cNvPr>
          <p:cNvSpPr/>
          <p:nvPr/>
        </p:nvSpPr>
        <p:spPr>
          <a:xfrm rot="16200000">
            <a:off x="8965958" y="2488109"/>
            <a:ext cx="1863208" cy="4588880"/>
          </a:xfrm>
          <a:prstGeom prst="round2SameRect">
            <a:avLst>
              <a:gd name="adj1" fmla="val 11388"/>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2513A22-E44B-0C55-5487-A19A73C60BFC}"/>
              </a:ext>
            </a:extLst>
          </p:cNvPr>
          <p:cNvSpPr txBox="1"/>
          <p:nvPr/>
        </p:nvSpPr>
        <p:spPr>
          <a:xfrm>
            <a:off x="7946137" y="4400504"/>
            <a:ext cx="1567278" cy="764088"/>
          </a:xfrm>
          <a:prstGeom prst="rect">
            <a:avLst/>
          </a:prstGeom>
          <a:noFill/>
        </p:spPr>
        <p:txBody>
          <a:bodyPr wrap="square" lIns="0" tIns="0" rIns="0" bIns="0" rtlCol="0" anchor="ctr">
            <a:noAutofit/>
          </a:bodyPr>
          <a:lstStyle/>
          <a:p>
            <a:pPr algn="ctr"/>
            <a:r>
              <a:rPr lang="en-US" sz="5400" b="1">
                <a:solidFill>
                  <a:schemeClr val="bg2"/>
                </a:solidFill>
                <a:latin typeface="Montserrat SemiBold" pitchFamily="2" charset="77"/>
              </a:rPr>
              <a:t>80%</a:t>
            </a:r>
          </a:p>
        </p:txBody>
      </p:sp>
      <p:sp>
        <p:nvSpPr>
          <p:cNvPr id="20" name="TextBox 19">
            <a:extLst>
              <a:ext uri="{FF2B5EF4-FFF2-40B4-BE49-F238E27FC236}">
                <a16:creationId xmlns:a16="http://schemas.microsoft.com/office/drawing/2014/main" id="{F6C13769-9DCD-30D0-DCC4-177CE9512158}"/>
              </a:ext>
            </a:extLst>
          </p:cNvPr>
          <p:cNvSpPr txBox="1"/>
          <p:nvPr/>
        </p:nvSpPr>
        <p:spPr>
          <a:xfrm>
            <a:off x="9692656" y="4297108"/>
            <a:ext cx="2103364" cy="970880"/>
          </a:xfrm>
          <a:prstGeom prst="rect">
            <a:avLst/>
          </a:prstGeom>
          <a:noFill/>
        </p:spPr>
        <p:txBody>
          <a:bodyPr wrap="square" lIns="0" tIns="0" rIns="0" bIns="0" rtlCol="0" anchor="ctr">
            <a:noAutofit/>
          </a:bodyPr>
          <a:lstStyle/>
          <a:p>
            <a:pPr algn="l"/>
            <a:r>
              <a:rPr lang="en-US" sz="1400" b="1">
                <a:solidFill>
                  <a:schemeClr val="bg2"/>
                </a:solidFill>
                <a:latin typeface="Montserrat Medium" pitchFamily="2" charset="77"/>
              </a:rPr>
              <a:t>of US counties</a:t>
            </a:r>
            <a:br>
              <a:rPr lang="en-US" sz="1400" b="1">
                <a:solidFill>
                  <a:schemeClr val="bg2"/>
                </a:solidFill>
                <a:latin typeface="Montserrat Medium" pitchFamily="2" charset="77"/>
              </a:rPr>
            </a:br>
            <a:r>
              <a:rPr lang="en-US" sz="1200">
                <a:solidFill>
                  <a:schemeClr val="bg2"/>
                </a:solidFill>
                <a:latin typeface="+mj-lt"/>
              </a:rPr>
              <a:t>lack essential services to keep communities healthy</a:t>
            </a:r>
            <a:r>
              <a:rPr lang="en-US" sz="1200" baseline="30000">
                <a:solidFill>
                  <a:schemeClr val="bg2"/>
                </a:solidFill>
                <a:latin typeface="+mj-lt"/>
              </a:rPr>
              <a:t>2</a:t>
            </a:r>
          </a:p>
        </p:txBody>
      </p:sp>
      <p:sp>
        <p:nvSpPr>
          <p:cNvPr id="21" name="TextBox 20">
            <a:extLst>
              <a:ext uri="{FF2B5EF4-FFF2-40B4-BE49-F238E27FC236}">
                <a16:creationId xmlns:a16="http://schemas.microsoft.com/office/drawing/2014/main" id="{3A6D0D10-9099-EBF1-158B-D540496F8B23}"/>
              </a:ext>
            </a:extLst>
          </p:cNvPr>
          <p:cNvSpPr txBox="1"/>
          <p:nvPr/>
        </p:nvSpPr>
        <p:spPr>
          <a:xfrm>
            <a:off x="582715" y="5916886"/>
            <a:ext cx="6831917" cy="201168"/>
          </a:xfrm>
          <a:prstGeom prst="rect">
            <a:avLst/>
          </a:prstGeom>
          <a:noFill/>
        </p:spPr>
        <p:txBody>
          <a:bodyPr wrap="square" lIns="0" tIns="0" rIns="0" bIns="0" rtlCol="0" anchor="ctr">
            <a:noAutofit/>
          </a:bodyPr>
          <a:lstStyle/>
          <a:p>
            <a:r>
              <a:rPr lang="en-US" sz="700">
                <a:solidFill>
                  <a:schemeClr val="tx2"/>
                </a:solidFill>
                <a:latin typeface="Montserrat" pitchFamily="2" charset="77"/>
              </a:rPr>
              <a:t>1.</a:t>
            </a:r>
            <a:r>
              <a:rPr lang="en-US" sz="700" b="1">
                <a:solidFill>
                  <a:schemeClr val="tx2"/>
                </a:solidFill>
                <a:latin typeface="Montserrat" pitchFamily="2" charset="77"/>
              </a:rPr>
              <a:t> </a:t>
            </a:r>
            <a:r>
              <a:rPr lang="en-US" sz="700">
                <a:solidFill>
                  <a:schemeClr val="tx2"/>
                </a:solidFill>
                <a:latin typeface="Montserrat" pitchFamily="2" charset="77"/>
              </a:rPr>
              <a:t>Forbes </a:t>
            </a:r>
            <a:r>
              <a:rPr lang="en-US" sz="700" i="1">
                <a:solidFill>
                  <a:schemeClr val="tx2"/>
                </a:solidFill>
                <a:effectLst/>
                <a:latin typeface="Montserrat" pitchFamily="2" charset="77"/>
              </a:rPr>
              <a:t>https://</a:t>
            </a:r>
            <a:r>
              <a:rPr lang="en-US" sz="700" i="1" err="1">
                <a:solidFill>
                  <a:schemeClr val="tx2"/>
                </a:solidFill>
                <a:effectLst/>
                <a:latin typeface="Montserrat" pitchFamily="2" charset="77"/>
              </a:rPr>
              <a:t>www.forbes.com</a:t>
            </a:r>
            <a:r>
              <a:rPr lang="en-US" sz="700" i="1">
                <a:solidFill>
                  <a:schemeClr val="tx2"/>
                </a:solidFill>
                <a:effectLst/>
                <a:latin typeface="Montserrat" pitchFamily="2" charset="77"/>
              </a:rPr>
              <a:t>/sites/</a:t>
            </a:r>
            <a:r>
              <a:rPr lang="en-US" sz="700" i="1" err="1">
                <a:solidFill>
                  <a:schemeClr val="tx2"/>
                </a:solidFill>
                <a:effectLst/>
                <a:latin typeface="Montserrat" pitchFamily="2" charset="77"/>
              </a:rPr>
              <a:t>debgordon</a:t>
            </a:r>
            <a:r>
              <a:rPr lang="en-US" sz="700" i="1">
                <a:solidFill>
                  <a:schemeClr val="tx2"/>
                </a:solidFill>
                <a:effectLst/>
                <a:latin typeface="Montserrat" pitchFamily="2" charset="77"/>
              </a:rPr>
              <a:t>/2022/11/28/60-of-americans-have-hada-</a:t>
            </a:r>
            <a:endParaRPr lang="en-US" sz="700">
              <a:solidFill>
                <a:schemeClr val="tx2"/>
              </a:solidFill>
              <a:effectLst/>
              <a:latin typeface="Montserrat" pitchFamily="2" charset="77"/>
            </a:endParaRPr>
          </a:p>
          <a:p>
            <a:r>
              <a:rPr lang="en-US" sz="700" i="1">
                <a:solidFill>
                  <a:schemeClr val="tx2"/>
                </a:solidFill>
                <a:effectLst/>
                <a:latin typeface="Montserrat" pitchFamily="2" charset="77"/>
              </a:rPr>
              <a:t>recent-bad-healthcare-experience-new-survey-shows/?</a:t>
            </a:r>
            <a:r>
              <a:rPr lang="en-US" sz="700" i="1" err="1">
                <a:solidFill>
                  <a:schemeClr val="tx2"/>
                </a:solidFill>
                <a:effectLst/>
                <a:latin typeface="Montserrat" pitchFamily="2" charset="77"/>
              </a:rPr>
              <a:t>sh</a:t>
            </a:r>
            <a:r>
              <a:rPr lang="en-US" sz="700" i="1">
                <a:solidFill>
                  <a:schemeClr val="tx2"/>
                </a:solidFill>
                <a:effectLst/>
                <a:latin typeface="Montserrat" pitchFamily="2" charset="77"/>
              </a:rPr>
              <a:t>=18b1c7b62adf</a:t>
            </a:r>
            <a:endParaRPr lang="en-US" sz="700">
              <a:solidFill>
                <a:schemeClr val="tx2"/>
              </a:solidFill>
              <a:effectLst/>
              <a:latin typeface="Montserrat" pitchFamily="2" charset="77"/>
            </a:endParaRPr>
          </a:p>
          <a:p>
            <a:pPr algn="l"/>
            <a:r>
              <a:rPr lang="en-US" sz="700">
                <a:solidFill>
                  <a:schemeClr val="tx2"/>
                </a:solidFill>
                <a:latin typeface="Montserrat" pitchFamily="2" charset="77"/>
              </a:rPr>
              <a:t>2.</a:t>
            </a:r>
            <a:r>
              <a:rPr lang="en-US" sz="700" i="1">
                <a:solidFill>
                  <a:schemeClr val="tx2"/>
                </a:solidFill>
                <a:latin typeface="Montserrat" pitchFamily="2" charset="77"/>
              </a:rPr>
              <a:t> </a:t>
            </a:r>
            <a:r>
              <a:rPr lang="en-US" sz="700">
                <a:solidFill>
                  <a:schemeClr val="tx2"/>
                </a:solidFill>
                <a:latin typeface="Montserrat" pitchFamily="2" charset="77"/>
              </a:rPr>
              <a:t>Forrester</a:t>
            </a:r>
            <a:r>
              <a:rPr lang="en-US" sz="700" i="1">
                <a:solidFill>
                  <a:schemeClr val="tx2"/>
                </a:solidFill>
                <a:latin typeface="Montserrat" pitchFamily="2" charset="77"/>
              </a:rPr>
              <a:t> Predictions Report 2024: Healthcare</a:t>
            </a:r>
          </a:p>
        </p:txBody>
      </p:sp>
      <p:sp>
        <p:nvSpPr>
          <p:cNvPr id="22" name="Round Same Side Corner Rectangle 21">
            <a:extLst>
              <a:ext uri="{FF2B5EF4-FFF2-40B4-BE49-F238E27FC236}">
                <a16:creationId xmlns:a16="http://schemas.microsoft.com/office/drawing/2014/main" id="{54A8C0F5-F0E8-DB8B-5769-D9B56A625439}"/>
              </a:ext>
            </a:extLst>
          </p:cNvPr>
          <p:cNvSpPr/>
          <p:nvPr/>
        </p:nvSpPr>
        <p:spPr>
          <a:xfrm rot="16200000">
            <a:off x="8965958" y="403873"/>
            <a:ext cx="1863208" cy="4588880"/>
          </a:xfrm>
          <a:prstGeom prst="round2SameRect">
            <a:avLst>
              <a:gd name="adj1" fmla="val 10666"/>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F84827-E4F8-4C1B-32BA-7F25FF5EE306}"/>
              </a:ext>
            </a:extLst>
          </p:cNvPr>
          <p:cNvSpPr txBox="1"/>
          <p:nvPr/>
        </p:nvSpPr>
        <p:spPr>
          <a:xfrm>
            <a:off x="8026271" y="2316268"/>
            <a:ext cx="1487143" cy="764088"/>
          </a:xfrm>
          <a:prstGeom prst="rect">
            <a:avLst/>
          </a:prstGeom>
          <a:noFill/>
        </p:spPr>
        <p:txBody>
          <a:bodyPr wrap="square" lIns="0" tIns="0" rIns="0" bIns="0" rtlCol="0" anchor="ctr">
            <a:noAutofit/>
          </a:bodyPr>
          <a:lstStyle/>
          <a:p>
            <a:pPr algn="ctr"/>
            <a:r>
              <a:rPr lang="en-US" sz="5400" b="1">
                <a:solidFill>
                  <a:schemeClr val="bg2"/>
                </a:solidFill>
                <a:latin typeface="Montserrat SemiBold" pitchFamily="2" charset="77"/>
              </a:rPr>
              <a:t>92%</a:t>
            </a:r>
          </a:p>
        </p:txBody>
      </p:sp>
      <p:sp>
        <p:nvSpPr>
          <p:cNvPr id="24" name="TextBox 23">
            <a:extLst>
              <a:ext uri="{FF2B5EF4-FFF2-40B4-BE49-F238E27FC236}">
                <a16:creationId xmlns:a16="http://schemas.microsoft.com/office/drawing/2014/main" id="{A90A44E7-B9EC-098B-40FA-F305FAD01E92}"/>
              </a:ext>
            </a:extLst>
          </p:cNvPr>
          <p:cNvSpPr txBox="1"/>
          <p:nvPr/>
        </p:nvSpPr>
        <p:spPr>
          <a:xfrm>
            <a:off x="9692656" y="2212872"/>
            <a:ext cx="2103364" cy="970880"/>
          </a:xfrm>
          <a:prstGeom prst="rect">
            <a:avLst/>
          </a:prstGeom>
          <a:noFill/>
        </p:spPr>
        <p:txBody>
          <a:bodyPr wrap="square" lIns="0" tIns="0" rIns="0" bIns="0" rtlCol="0" anchor="ctr">
            <a:noAutofit/>
          </a:bodyPr>
          <a:lstStyle/>
          <a:p>
            <a:pPr algn="l"/>
            <a:r>
              <a:rPr lang="en-US" sz="1400" b="1">
                <a:solidFill>
                  <a:schemeClr val="bg2"/>
                </a:solidFill>
                <a:latin typeface="Montserrat Medium" pitchFamily="2" charset="77"/>
              </a:rPr>
              <a:t>of Americans</a:t>
            </a:r>
            <a:br>
              <a:rPr lang="en-US" sz="1400" b="1">
                <a:solidFill>
                  <a:schemeClr val="bg2"/>
                </a:solidFill>
                <a:latin typeface="Montserrat Medium" pitchFamily="2" charset="77"/>
              </a:rPr>
            </a:br>
            <a:r>
              <a:rPr lang="en-US" sz="1200">
                <a:solidFill>
                  <a:schemeClr val="bg2"/>
                </a:solidFill>
                <a:latin typeface="+mj-lt"/>
              </a:rPr>
              <a:t>said having a good patient experience is extremely or very important to them</a:t>
            </a:r>
            <a:r>
              <a:rPr lang="en-US" sz="1200" baseline="30000">
                <a:solidFill>
                  <a:schemeClr val="bg2"/>
                </a:solidFill>
                <a:latin typeface="+mj-lt"/>
              </a:rPr>
              <a:t>1</a:t>
            </a:r>
          </a:p>
        </p:txBody>
      </p:sp>
    </p:spTree>
    <p:extLst>
      <p:ext uri="{BB962C8B-B14F-4D97-AF65-F5344CB8AC3E}">
        <p14:creationId xmlns:p14="http://schemas.microsoft.com/office/powerpoint/2010/main" val="3961039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69EC3-80D1-4BF0-9396-8E6B2EE72E5F}"/>
              </a:ext>
            </a:extLst>
          </p:cNvPr>
          <p:cNvSpPr>
            <a:spLocks noGrp="1"/>
          </p:cNvSpPr>
          <p:nvPr>
            <p:ph type="title"/>
          </p:nvPr>
        </p:nvSpPr>
        <p:spPr/>
        <p:txBody>
          <a:bodyPr/>
          <a:lstStyle/>
          <a:p>
            <a:r>
              <a:rPr lang="en-US"/>
              <a:t>Enhancing the employee experience</a:t>
            </a:r>
          </a:p>
        </p:txBody>
      </p:sp>
      <p:grpSp>
        <p:nvGrpSpPr>
          <p:cNvPr id="10" name="Group 9">
            <a:extLst>
              <a:ext uri="{FF2B5EF4-FFF2-40B4-BE49-F238E27FC236}">
                <a16:creationId xmlns:a16="http://schemas.microsoft.com/office/drawing/2014/main" id="{4AD974A5-04A0-5F68-9535-1F6DD015AD33}"/>
              </a:ext>
            </a:extLst>
          </p:cNvPr>
          <p:cNvGrpSpPr/>
          <p:nvPr/>
        </p:nvGrpSpPr>
        <p:grpSpPr>
          <a:xfrm>
            <a:off x="7603120" y="2716231"/>
            <a:ext cx="4588880" cy="1501229"/>
            <a:chOff x="7603120" y="2757607"/>
            <a:chExt cx="4588880" cy="1501229"/>
          </a:xfrm>
        </p:grpSpPr>
        <p:sp>
          <p:nvSpPr>
            <p:cNvPr id="18" name="Round Same Side Corner Rectangle 17">
              <a:extLst>
                <a:ext uri="{FF2B5EF4-FFF2-40B4-BE49-F238E27FC236}">
                  <a16:creationId xmlns:a16="http://schemas.microsoft.com/office/drawing/2014/main" id="{6A6DD537-9609-9796-26BD-05F2C0698125}"/>
                </a:ext>
              </a:extLst>
            </p:cNvPr>
            <p:cNvSpPr/>
            <p:nvPr/>
          </p:nvSpPr>
          <p:spPr>
            <a:xfrm rot="16200000">
              <a:off x="9146945" y="1213782"/>
              <a:ext cx="1501229" cy="4588880"/>
            </a:xfrm>
            <a:prstGeom prst="round2SameRect">
              <a:avLst>
                <a:gd name="adj1" fmla="val 7452"/>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2513A22-E44B-0C55-5487-A19A73C60BFC}"/>
                </a:ext>
              </a:extLst>
            </p:cNvPr>
            <p:cNvSpPr txBox="1"/>
            <p:nvPr/>
          </p:nvSpPr>
          <p:spPr>
            <a:xfrm>
              <a:off x="7946135" y="3126178"/>
              <a:ext cx="1567278" cy="764088"/>
            </a:xfrm>
            <a:prstGeom prst="rect">
              <a:avLst/>
            </a:prstGeom>
            <a:noFill/>
          </p:spPr>
          <p:txBody>
            <a:bodyPr wrap="square" lIns="0" tIns="0" rIns="0" bIns="0" rtlCol="0" anchor="ctr">
              <a:noAutofit/>
            </a:bodyPr>
            <a:lstStyle/>
            <a:p>
              <a:pPr algn="ctr"/>
              <a:r>
                <a:rPr lang="en-US" sz="5400" b="1">
                  <a:solidFill>
                    <a:schemeClr val="bg2"/>
                  </a:solidFill>
                  <a:latin typeface="Montserrat SemiBold" pitchFamily="2" charset="77"/>
                </a:rPr>
                <a:t>40%</a:t>
              </a:r>
            </a:p>
          </p:txBody>
        </p:sp>
        <p:sp>
          <p:nvSpPr>
            <p:cNvPr id="20" name="TextBox 19">
              <a:extLst>
                <a:ext uri="{FF2B5EF4-FFF2-40B4-BE49-F238E27FC236}">
                  <a16:creationId xmlns:a16="http://schemas.microsoft.com/office/drawing/2014/main" id="{F6C13769-9DCD-30D0-DCC4-177CE9512158}"/>
                </a:ext>
              </a:extLst>
            </p:cNvPr>
            <p:cNvSpPr txBox="1"/>
            <p:nvPr/>
          </p:nvSpPr>
          <p:spPr>
            <a:xfrm>
              <a:off x="9692654" y="3022782"/>
              <a:ext cx="2103364" cy="970880"/>
            </a:xfrm>
            <a:prstGeom prst="rect">
              <a:avLst/>
            </a:prstGeom>
            <a:noFill/>
          </p:spPr>
          <p:txBody>
            <a:bodyPr wrap="square" lIns="0" tIns="0" rIns="0" bIns="0" rtlCol="0" anchor="ctr">
              <a:noAutofit/>
            </a:bodyPr>
            <a:lstStyle/>
            <a:p>
              <a:pPr algn="l"/>
              <a:r>
                <a:rPr lang="en-US" sz="1400" b="1">
                  <a:solidFill>
                    <a:schemeClr val="bg2"/>
                  </a:solidFill>
                  <a:latin typeface="Montserrat Medium" pitchFamily="2" charset="77"/>
                </a:rPr>
                <a:t>of clinicians</a:t>
              </a:r>
              <a:br>
                <a:rPr lang="en-US" sz="1400" b="1">
                  <a:solidFill>
                    <a:schemeClr val="bg2"/>
                  </a:solidFill>
                  <a:latin typeface="Montserrat Medium" pitchFamily="2" charset="77"/>
                </a:rPr>
              </a:br>
              <a:r>
                <a:rPr lang="en-US" sz="1200">
                  <a:solidFill>
                    <a:schemeClr val="bg2"/>
                  </a:solidFill>
                  <a:latin typeface="+mj-lt"/>
                </a:rPr>
                <a:t>say they do not have enough resources</a:t>
              </a:r>
              <a:r>
                <a:rPr lang="en-US" sz="1200" baseline="30000">
                  <a:solidFill>
                    <a:schemeClr val="bg2"/>
                  </a:solidFill>
                  <a:latin typeface="+mj-lt"/>
                </a:rPr>
                <a:t>2</a:t>
              </a:r>
            </a:p>
          </p:txBody>
        </p:sp>
      </p:grpSp>
      <p:sp>
        <p:nvSpPr>
          <p:cNvPr id="21" name="TextBox 20">
            <a:extLst>
              <a:ext uri="{FF2B5EF4-FFF2-40B4-BE49-F238E27FC236}">
                <a16:creationId xmlns:a16="http://schemas.microsoft.com/office/drawing/2014/main" id="{3A6D0D10-9099-EBF1-158B-D540496F8B23}"/>
              </a:ext>
            </a:extLst>
          </p:cNvPr>
          <p:cNvSpPr txBox="1"/>
          <p:nvPr/>
        </p:nvSpPr>
        <p:spPr>
          <a:xfrm>
            <a:off x="582715" y="5981280"/>
            <a:ext cx="6831917" cy="201168"/>
          </a:xfrm>
          <a:prstGeom prst="rect">
            <a:avLst/>
          </a:prstGeom>
          <a:noFill/>
        </p:spPr>
        <p:txBody>
          <a:bodyPr wrap="square" lIns="0" tIns="0" rIns="0" bIns="0" rtlCol="0" anchor="ctr">
            <a:noAutofit/>
          </a:bodyPr>
          <a:lstStyle/>
          <a:p>
            <a:r>
              <a:rPr lang="en-US" sz="700">
                <a:solidFill>
                  <a:schemeClr val="tx2"/>
                </a:solidFill>
                <a:latin typeface="Montserrat" pitchFamily="2" charset="77"/>
              </a:rPr>
              <a:t>1. Bain &amp; Company Survey, 2022</a:t>
            </a:r>
          </a:p>
          <a:p>
            <a:r>
              <a:rPr lang="en-US" sz="700">
                <a:solidFill>
                  <a:schemeClr val="tx2"/>
                </a:solidFill>
                <a:effectLst/>
                <a:latin typeface="Montserrat" pitchFamily="2" charset="77"/>
              </a:rPr>
              <a:t>2. 2023 Patient Experience Survey, conducted by The Harris Poll on behalf of the American Academy of Physician Associates</a:t>
            </a:r>
          </a:p>
        </p:txBody>
      </p:sp>
      <p:grpSp>
        <p:nvGrpSpPr>
          <p:cNvPr id="12" name="Group 11">
            <a:extLst>
              <a:ext uri="{FF2B5EF4-FFF2-40B4-BE49-F238E27FC236}">
                <a16:creationId xmlns:a16="http://schemas.microsoft.com/office/drawing/2014/main" id="{B12F7A9C-C726-F9AF-A4AC-68675ACFD536}"/>
              </a:ext>
            </a:extLst>
          </p:cNvPr>
          <p:cNvGrpSpPr/>
          <p:nvPr/>
        </p:nvGrpSpPr>
        <p:grpSpPr>
          <a:xfrm>
            <a:off x="7603120" y="1111605"/>
            <a:ext cx="4588880" cy="1501229"/>
            <a:chOff x="7603120" y="673371"/>
            <a:chExt cx="4588880" cy="1501229"/>
          </a:xfrm>
        </p:grpSpPr>
        <p:sp>
          <p:nvSpPr>
            <p:cNvPr id="22" name="Round Same Side Corner Rectangle 21">
              <a:extLst>
                <a:ext uri="{FF2B5EF4-FFF2-40B4-BE49-F238E27FC236}">
                  <a16:creationId xmlns:a16="http://schemas.microsoft.com/office/drawing/2014/main" id="{54A8C0F5-F0E8-DB8B-5769-D9B56A625439}"/>
                </a:ext>
              </a:extLst>
            </p:cNvPr>
            <p:cNvSpPr/>
            <p:nvPr/>
          </p:nvSpPr>
          <p:spPr>
            <a:xfrm rot="16200000">
              <a:off x="9146945" y="-870454"/>
              <a:ext cx="1501229" cy="4588880"/>
            </a:xfrm>
            <a:prstGeom prst="round2SameRect">
              <a:avLst>
                <a:gd name="adj1" fmla="val 1014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F84827-E4F8-4C1B-32BA-7F25FF5EE306}"/>
                </a:ext>
              </a:extLst>
            </p:cNvPr>
            <p:cNvSpPr txBox="1"/>
            <p:nvPr/>
          </p:nvSpPr>
          <p:spPr>
            <a:xfrm>
              <a:off x="8026269" y="1041942"/>
              <a:ext cx="1487143" cy="764088"/>
            </a:xfrm>
            <a:prstGeom prst="rect">
              <a:avLst/>
            </a:prstGeom>
            <a:noFill/>
          </p:spPr>
          <p:txBody>
            <a:bodyPr wrap="square" lIns="0" tIns="0" rIns="0" bIns="0" rtlCol="0" anchor="ctr">
              <a:noAutofit/>
            </a:bodyPr>
            <a:lstStyle/>
            <a:p>
              <a:pPr algn="ctr"/>
              <a:r>
                <a:rPr lang="en-US" sz="5400" b="1">
                  <a:solidFill>
                    <a:schemeClr val="bg2"/>
                  </a:solidFill>
                  <a:latin typeface="Montserrat SemiBold" pitchFamily="2" charset="77"/>
                </a:rPr>
                <a:t>68%</a:t>
              </a:r>
            </a:p>
          </p:txBody>
        </p:sp>
        <p:sp>
          <p:nvSpPr>
            <p:cNvPr id="24" name="TextBox 23">
              <a:extLst>
                <a:ext uri="{FF2B5EF4-FFF2-40B4-BE49-F238E27FC236}">
                  <a16:creationId xmlns:a16="http://schemas.microsoft.com/office/drawing/2014/main" id="{A90A44E7-B9EC-098B-40FA-F305FAD01E92}"/>
                </a:ext>
              </a:extLst>
            </p:cNvPr>
            <p:cNvSpPr txBox="1"/>
            <p:nvPr/>
          </p:nvSpPr>
          <p:spPr>
            <a:xfrm>
              <a:off x="9692654" y="938546"/>
              <a:ext cx="2103364" cy="970880"/>
            </a:xfrm>
            <a:prstGeom prst="rect">
              <a:avLst/>
            </a:prstGeom>
            <a:noFill/>
          </p:spPr>
          <p:txBody>
            <a:bodyPr wrap="square" lIns="0" tIns="0" rIns="0" bIns="0" rtlCol="0" anchor="ctr">
              <a:noAutofit/>
            </a:bodyPr>
            <a:lstStyle/>
            <a:p>
              <a:pPr algn="l"/>
              <a:r>
                <a:rPr lang="en-US" sz="1400" b="1">
                  <a:solidFill>
                    <a:schemeClr val="bg2"/>
                  </a:solidFill>
                  <a:latin typeface="Montserrat Medium" pitchFamily="2" charset="77"/>
                </a:rPr>
                <a:t>of adults</a:t>
              </a:r>
              <a:br>
                <a:rPr lang="en-US" sz="1400" b="1">
                  <a:solidFill>
                    <a:schemeClr val="bg2"/>
                  </a:solidFill>
                  <a:latin typeface="Montserrat Medium" pitchFamily="2" charset="77"/>
                </a:rPr>
              </a:br>
              <a:r>
                <a:rPr lang="en-US" sz="1200">
                  <a:solidFill>
                    <a:schemeClr val="bg2"/>
                  </a:solidFill>
                  <a:latin typeface="+mj-lt"/>
                </a:rPr>
                <a:t>worry that healthcare workforce shortages will impact patients</a:t>
              </a:r>
              <a:r>
                <a:rPr lang="en-US" sz="1200" baseline="30000">
                  <a:solidFill>
                    <a:schemeClr val="bg2"/>
                  </a:solidFill>
                  <a:latin typeface="+mj-lt"/>
                </a:rPr>
                <a:t>1</a:t>
              </a:r>
            </a:p>
          </p:txBody>
        </p:sp>
      </p:grpSp>
      <p:grpSp>
        <p:nvGrpSpPr>
          <p:cNvPr id="9" name="Group 8">
            <a:extLst>
              <a:ext uri="{FF2B5EF4-FFF2-40B4-BE49-F238E27FC236}">
                <a16:creationId xmlns:a16="http://schemas.microsoft.com/office/drawing/2014/main" id="{F047E478-0BB7-F62D-C5FD-112B02A242E4}"/>
              </a:ext>
            </a:extLst>
          </p:cNvPr>
          <p:cNvGrpSpPr/>
          <p:nvPr/>
        </p:nvGrpSpPr>
        <p:grpSpPr>
          <a:xfrm>
            <a:off x="7603120" y="4329416"/>
            <a:ext cx="4588880" cy="1501229"/>
            <a:chOff x="7615312" y="4841842"/>
            <a:chExt cx="4588880" cy="1501229"/>
          </a:xfrm>
        </p:grpSpPr>
        <p:sp>
          <p:nvSpPr>
            <p:cNvPr id="5" name="Round Same Side Corner Rectangle 4">
              <a:extLst>
                <a:ext uri="{FF2B5EF4-FFF2-40B4-BE49-F238E27FC236}">
                  <a16:creationId xmlns:a16="http://schemas.microsoft.com/office/drawing/2014/main" id="{53DB6F44-622C-D781-3E44-F8021F6EBCE7}"/>
                </a:ext>
              </a:extLst>
            </p:cNvPr>
            <p:cNvSpPr/>
            <p:nvPr/>
          </p:nvSpPr>
          <p:spPr>
            <a:xfrm rot="16200000">
              <a:off x="9159137" y="3298017"/>
              <a:ext cx="1501229" cy="4588880"/>
            </a:xfrm>
            <a:prstGeom prst="round2SameRect">
              <a:avLst>
                <a:gd name="adj1" fmla="val 8796"/>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C8A1FE8-F1AA-F817-0662-EE9AE435617F}"/>
                </a:ext>
              </a:extLst>
            </p:cNvPr>
            <p:cNvSpPr txBox="1"/>
            <p:nvPr/>
          </p:nvSpPr>
          <p:spPr>
            <a:xfrm>
              <a:off x="7958327" y="5210413"/>
              <a:ext cx="1567278" cy="764088"/>
            </a:xfrm>
            <a:prstGeom prst="rect">
              <a:avLst/>
            </a:prstGeom>
            <a:noFill/>
          </p:spPr>
          <p:txBody>
            <a:bodyPr wrap="square" lIns="0" tIns="0" rIns="0" bIns="0" rtlCol="0" anchor="ctr">
              <a:noAutofit/>
            </a:bodyPr>
            <a:lstStyle/>
            <a:p>
              <a:pPr algn="ctr"/>
              <a:r>
                <a:rPr lang="en-US" sz="5400" b="1">
                  <a:solidFill>
                    <a:schemeClr val="bg2"/>
                  </a:solidFill>
                  <a:latin typeface="Montserrat SemiBold" pitchFamily="2" charset="77"/>
                </a:rPr>
                <a:t>59%</a:t>
              </a:r>
            </a:p>
          </p:txBody>
        </p:sp>
        <p:sp>
          <p:nvSpPr>
            <p:cNvPr id="8" name="TextBox 7">
              <a:extLst>
                <a:ext uri="{FF2B5EF4-FFF2-40B4-BE49-F238E27FC236}">
                  <a16:creationId xmlns:a16="http://schemas.microsoft.com/office/drawing/2014/main" id="{67041B2C-CA0B-0E0A-2B22-ACCE8486D675}"/>
                </a:ext>
              </a:extLst>
            </p:cNvPr>
            <p:cNvSpPr txBox="1"/>
            <p:nvPr/>
          </p:nvSpPr>
          <p:spPr>
            <a:xfrm>
              <a:off x="9704846" y="5107017"/>
              <a:ext cx="2103364" cy="970880"/>
            </a:xfrm>
            <a:prstGeom prst="rect">
              <a:avLst/>
            </a:prstGeom>
            <a:noFill/>
          </p:spPr>
          <p:txBody>
            <a:bodyPr wrap="square" lIns="0" tIns="0" rIns="0" bIns="0" rtlCol="0" anchor="ctr">
              <a:noAutofit/>
            </a:bodyPr>
            <a:lstStyle/>
            <a:p>
              <a:pPr algn="l"/>
              <a:r>
                <a:rPr lang="en-US" sz="1400" b="1">
                  <a:solidFill>
                    <a:schemeClr val="bg2"/>
                  </a:solidFill>
                  <a:latin typeface="Montserrat Medium" pitchFamily="2" charset="77"/>
                </a:rPr>
                <a:t>of healthcare teams</a:t>
              </a:r>
              <a:br>
                <a:rPr lang="en-US" sz="1400" b="1">
                  <a:solidFill>
                    <a:schemeClr val="bg2"/>
                  </a:solidFill>
                  <a:latin typeface="Montserrat Medium" pitchFamily="2" charset="77"/>
                </a:rPr>
              </a:br>
              <a:r>
                <a:rPr lang="en-US" sz="1200">
                  <a:solidFill>
                    <a:schemeClr val="bg2"/>
                  </a:solidFill>
                  <a:latin typeface="+mj-lt"/>
                </a:rPr>
                <a:t>are understaffed</a:t>
              </a:r>
              <a:r>
                <a:rPr lang="en-US" sz="1200" baseline="30000">
                  <a:solidFill>
                    <a:schemeClr val="bg2"/>
                  </a:solidFill>
                  <a:latin typeface="+mj-lt"/>
                </a:rPr>
                <a:t>2</a:t>
              </a:r>
            </a:p>
          </p:txBody>
        </p:sp>
      </p:grpSp>
      <p:sp>
        <p:nvSpPr>
          <p:cNvPr id="13" name="TextBox 12">
            <a:extLst>
              <a:ext uri="{FF2B5EF4-FFF2-40B4-BE49-F238E27FC236}">
                <a16:creationId xmlns:a16="http://schemas.microsoft.com/office/drawing/2014/main" id="{21F85347-03D1-78DE-516F-52634E86DBEE}"/>
              </a:ext>
            </a:extLst>
          </p:cNvPr>
          <p:cNvSpPr txBox="1"/>
          <p:nvPr/>
        </p:nvSpPr>
        <p:spPr>
          <a:xfrm>
            <a:off x="582715" y="1033715"/>
            <a:ext cx="6046980" cy="482560"/>
          </a:xfrm>
          <a:prstGeom prst="rect">
            <a:avLst/>
          </a:prstGeom>
          <a:noFill/>
        </p:spPr>
        <p:txBody>
          <a:bodyPr wrap="square" lIns="0" tIns="0" rIns="0" bIns="0" rtlCol="0">
            <a:noAutofit/>
          </a:bodyPr>
          <a:lstStyle/>
          <a:p>
            <a:pPr algn="l"/>
            <a:r>
              <a:rPr lang="en-US" sz="1600">
                <a:solidFill>
                  <a:schemeClr val="accent1"/>
                </a:solidFill>
                <a:latin typeface="Montserrat SemiBold" pitchFamily="2" charset="0"/>
              </a:rPr>
              <a:t>Power your people to better power patient outcomes</a:t>
            </a:r>
          </a:p>
        </p:txBody>
      </p:sp>
      <p:sp>
        <p:nvSpPr>
          <p:cNvPr id="14" name="Content Placeholder 2">
            <a:extLst>
              <a:ext uri="{FF2B5EF4-FFF2-40B4-BE49-F238E27FC236}">
                <a16:creationId xmlns:a16="http://schemas.microsoft.com/office/drawing/2014/main" id="{8708D268-D70E-81CF-3C12-0D0BBC931BA8}"/>
              </a:ext>
            </a:extLst>
          </p:cNvPr>
          <p:cNvSpPr txBox="1">
            <a:spLocks/>
          </p:cNvSpPr>
          <p:nvPr/>
        </p:nvSpPr>
        <p:spPr bwMode="auto">
          <a:xfrm>
            <a:off x="402706" y="1442223"/>
            <a:ext cx="6293930" cy="303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82880" bIns="182880" numCol="1" anchor="t" anchorCtr="0" compatLnSpc="1">
            <a:prstTxWarp prst="textNoShape">
              <a:avLst/>
            </a:prstTxWarp>
            <a:spAutoFit/>
          </a:bodyPr>
          <a:lstStyle>
            <a:lvl1pPr marL="182563" indent="-182563" algn="l" rtl="0" eaLnBrk="1" fontAlgn="base" hangingPunct="1">
              <a:lnSpc>
                <a:spcPct val="95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411163" indent="-182563" algn="l" rtl="0" eaLnBrk="1" fontAlgn="base" hangingPunct="1">
              <a:lnSpc>
                <a:spcPct val="90000"/>
              </a:lnSpc>
              <a:spcBef>
                <a:spcPts val="500"/>
              </a:spcBef>
              <a:spcAft>
                <a:spcPct val="0"/>
              </a:spcAft>
              <a:buFont typeface="Montserrat" panose="00000500000000000000" pitchFamily="2" charset="0"/>
              <a:buChar char="–"/>
              <a:defRPr kern="1200">
                <a:solidFill>
                  <a:schemeClr val="tx1"/>
                </a:solidFill>
                <a:latin typeface="+mn-lt"/>
                <a:ea typeface="+mn-ea"/>
                <a:cs typeface="+mn-cs"/>
              </a:defRPr>
            </a:lvl2pPr>
            <a:lvl3pPr marL="611188" indent="-182563" algn="l"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822325" indent="-182563" algn="l" rtl="0" eaLnBrk="1" fontAlgn="base" hangingPunct="1">
              <a:lnSpc>
                <a:spcPct val="90000"/>
              </a:lnSpc>
              <a:spcBef>
                <a:spcPts val="500"/>
              </a:spcBef>
              <a:spcAft>
                <a:spcPct val="0"/>
              </a:spcAft>
              <a:buFont typeface="Montserrat" panose="00000500000000000000" pitchFamily="2" charset="0"/>
              <a:buChar char="–"/>
              <a:defRPr sz="1400" kern="1200">
                <a:solidFill>
                  <a:schemeClr val="tx1"/>
                </a:solidFill>
                <a:latin typeface="+mn-lt"/>
                <a:ea typeface="+mn-ea"/>
                <a:cs typeface="+mn-cs"/>
              </a:defRPr>
            </a:lvl4pPr>
            <a:lvl5pPr algn="l" rtl="0" eaLnBrk="1" fontAlgn="base" hangingPunct="1">
              <a:lnSpc>
                <a:spcPct val="90000"/>
              </a:lnSpc>
              <a:spcBef>
                <a:spcPts val="500"/>
              </a:spcBef>
              <a:spcAft>
                <a:spcPct val="0"/>
              </a:spcAft>
              <a:buFont typeface="Arial" panose="020B0604020202020204" pitchFamily="34" charset="0"/>
              <a:defRPr sz="1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300">
                <a:latin typeface="Montserrat" pitchFamily="2" charset="77"/>
              </a:rPr>
              <a:t>Enhancing the employee experience for healthcare professionals can also lead to improved patient care. When healthcare professionals have access to advanced tools, they can offer better solutions to their patients. This presents an opportunity for Comcast Business to power your healthcare system on our advanced network so you can have automated processes to help drive operational efficiency.</a:t>
            </a:r>
          </a:p>
          <a:p>
            <a:pPr>
              <a:lnSpc>
                <a:spcPct val="110000"/>
              </a:lnSpc>
              <a:buClr>
                <a:schemeClr val="tx1"/>
              </a:buClr>
            </a:pPr>
            <a:r>
              <a:rPr lang="en-US" sz="1300">
                <a:solidFill>
                  <a:schemeClr val="accent1"/>
                </a:solidFill>
                <a:effectLst/>
                <a:latin typeface="Montserrat SemiBold" pitchFamily="2" charset="0"/>
              </a:rPr>
              <a:t>Medical staff burnout,</a:t>
            </a:r>
            <a:r>
              <a:rPr lang="en-US" sz="1300">
                <a:effectLst/>
                <a:latin typeface="Montserrat SemiBold" pitchFamily="2" charset="0"/>
              </a:rPr>
              <a:t> </a:t>
            </a:r>
            <a:r>
              <a:rPr lang="en-US" sz="1300">
                <a:effectLst/>
                <a:latin typeface="Montserrat" pitchFamily="2" charset="77"/>
              </a:rPr>
              <a:t>caused by staffing shortages, can lead to lower quality care. Automating processes and creating operational efficiencies can empower employees.</a:t>
            </a:r>
          </a:p>
          <a:p>
            <a:pPr>
              <a:lnSpc>
                <a:spcPct val="110000"/>
              </a:lnSpc>
              <a:buClr>
                <a:schemeClr val="tx1"/>
              </a:buClr>
            </a:pPr>
            <a:r>
              <a:rPr lang="en-US" sz="1300">
                <a:solidFill>
                  <a:schemeClr val="accent1"/>
                </a:solidFill>
                <a:effectLst/>
                <a:latin typeface="Montserrat SemiBold" pitchFamily="2" charset="0"/>
              </a:rPr>
              <a:t>Automation tools, </a:t>
            </a:r>
            <a:r>
              <a:rPr lang="en-US" sz="1300">
                <a:effectLst/>
                <a:latin typeface="Montserrat" pitchFamily="2" charset="77"/>
              </a:rPr>
              <a:t>such as robots, can help with logistical tasks and IoT can facilitate effective drug management and monitoring</a:t>
            </a:r>
            <a:r>
              <a:rPr lang="en-US" sz="1300">
                <a:latin typeface="Montserrat" pitchFamily="2" charset="77"/>
              </a:rPr>
              <a:t>.</a:t>
            </a:r>
            <a:endParaRPr lang="en-US" sz="1300">
              <a:effectLst/>
              <a:latin typeface="Montserrat" pitchFamily="2" charset="77"/>
            </a:endParaRPr>
          </a:p>
        </p:txBody>
      </p:sp>
    </p:spTree>
    <p:extLst>
      <p:ext uri="{BB962C8B-B14F-4D97-AF65-F5344CB8AC3E}">
        <p14:creationId xmlns:p14="http://schemas.microsoft.com/office/powerpoint/2010/main" val="227067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doctor attending to a patient&#10;&#10;AI-generated content may be incorrect.">
            <a:extLst>
              <a:ext uri="{FF2B5EF4-FFF2-40B4-BE49-F238E27FC236}">
                <a16:creationId xmlns:a16="http://schemas.microsoft.com/office/drawing/2014/main" id="{FB4EAB11-3254-D6C1-609C-5202E478293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484" r="22484"/>
          <a:stretch>
            <a:fillRect/>
          </a:stretch>
        </p:blipFill>
        <p:spPr/>
      </p:pic>
      <p:sp>
        <p:nvSpPr>
          <p:cNvPr id="2" name="Title 1">
            <a:extLst>
              <a:ext uri="{FF2B5EF4-FFF2-40B4-BE49-F238E27FC236}">
                <a16:creationId xmlns:a16="http://schemas.microsoft.com/office/drawing/2014/main" id="{E5D69EC3-80D1-4BF0-9396-8E6B2EE72E5F}"/>
              </a:ext>
            </a:extLst>
          </p:cNvPr>
          <p:cNvSpPr>
            <a:spLocks noGrp="1"/>
          </p:cNvSpPr>
          <p:nvPr>
            <p:ph type="title"/>
          </p:nvPr>
        </p:nvSpPr>
        <p:spPr/>
        <p:txBody>
          <a:bodyPr/>
          <a:lstStyle/>
          <a:p>
            <a:r>
              <a:rPr lang="en-US"/>
              <a:t>Securing data and systems is more important than ever</a:t>
            </a:r>
          </a:p>
        </p:txBody>
      </p:sp>
      <p:sp>
        <p:nvSpPr>
          <p:cNvPr id="11" name="Content Placeholder 2">
            <a:extLst>
              <a:ext uri="{FF2B5EF4-FFF2-40B4-BE49-F238E27FC236}">
                <a16:creationId xmlns:a16="http://schemas.microsoft.com/office/drawing/2014/main" id="{FA33CAC6-EA18-6969-CDEC-12F9A75073E8}"/>
              </a:ext>
            </a:extLst>
          </p:cNvPr>
          <p:cNvSpPr txBox="1">
            <a:spLocks/>
          </p:cNvSpPr>
          <p:nvPr/>
        </p:nvSpPr>
        <p:spPr bwMode="auto">
          <a:xfrm>
            <a:off x="423205" y="1384418"/>
            <a:ext cx="5543784" cy="28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82880" bIns="182880" numCol="1" anchor="t" anchorCtr="0" compatLnSpc="1">
            <a:prstTxWarp prst="textNoShape">
              <a:avLst/>
            </a:prstTxWarp>
            <a:spAutoFit/>
          </a:bodyPr>
          <a:lstStyle>
            <a:lvl1pPr marL="182563" indent="-182563" algn="l" rtl="0" eaLnBrk="1" fontAlgn="base" hangingPunct="1">
              <a:lnSpc>
                <a:spcPct val="95000"/>
              </a:lnSpc>
              <a:spcBef>
                <a:spcPts val="1000"/>
              </a:spcBef>
              <a:spcAft>
                <a:spcPct val="0"/>
              </a:spcAft>
              <a:buFont typeface="Arial" panose="020B0604020202020204" pitchFamily="34" charset="0"/>
              <a:buChar char="•"/>
              <a:defRPr sz="2000" kern="1200">
                <a:solidFill>
                  <a:schemeClr val="tx1"/>
                </a:solidFill>
                <a:latin typeface="+mn-lt"/>
                <a:ea typeface="+mn-ea"/>
                <a:cs typeface="+mn-cs"/>
              </a:defRPr>
            </a:lvl1pPr>
            <a:lvl2pPr marL="411163" indent="-182563" algn="l" rtl="0" eaLnBrk="1" fontAlgn="base" hangingPunct="1">
              <a:lnSpc>
                <a:spcPct val="90000"/>
              </a:lnSpc>
              <a:spcBef>
                <a:spcPts val="500"/>
              </a:spcBef>
              <a:spcAft>
                <a:spcPct val="0"/>
              </a:spcAft>
              <a:buFont typeface="Montserrat" panose="00000500000000000000" pitchFamily="2" charset="0"/>
              <a:buChar char="–"/>
              <a:defRPr kern="1200">
                <a:solidFill>
                  <a:schemeClr val="tx1"/>
                </a:solidFill>
                <a:latin typeface="+mn-lt"/>
                <a:ea typeface="+mn-ea"/>
                <a:cs typeface="+mn-cs"/>
              </a:defRPr>
            </a:lvl2pPr>
            <a:lvl3pPr marL="611188" indent="-182563" algn="l"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822325" indent="-182563" algn="l" rtl="0" eaLnBrk="1" fontAlgn="base" hangingPunct="1">
              <a:lnSpc>
                <a:spcPct val="90000"/>
              </a:lnSpc>
              <a:spcBef>
                <a:spcPts val="500"/>
              </a:spcBef>
              <a:spcAft>
                <a:spcPct val="0"/>
              </a:spcAft>
              <a:buFont typeface="Montserrat" panose="00000500000000000000" pitchFamily="2" charset="0"/>
              <a:buChar char="–"/>
              <a:defRPr sz="1400" kern="1200">
                <a:solidFill>
                  <a:schemeClr val="tx1"/>
                </a:solidFill>
                <a:latin typeface="+mn-lt"/>
                <a:ea typeface="+mn-ea"/>
                <a:cs typeface="+mn-cs"/>
              </a:defRPr>
            </a:lvl4pPr>
            <a:lvl5pPr algn="l" rtl="0" eaLnBrk="1" fontAlgn="base" hangingPunct="1">
              <a:lnSpc>
                <a:spcPct val="90000"/>
              </a:lnSpc>
              <a:spcBef>
                <a:spcPts val="500"/>
              </a:spcBef>
              <a:spcAft>
                <a:spcPct val="0"/>
              </a:spcAft>
              <a:buFont typeface="Arial" panose="020B0604020202020204" pitchFamily="34" charset="0"/>
              <a:defRPr sz="1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300">
                <a:effectLst/>
                <a:latin typeface="Montserrat" pitchFamily="2" charset="77"/>
              </a:rPr>
              <a:t>Data security is crucial for healthcare providers. This presents an opportunity for Comcast Business as a</a:t>
            </a:r>
            <a:r>
              <a:rPr lang="en-US" sz="1300">
                <a:latin typeface="Montserrat" pitchFamily="2" charset="77"/>
              </a:rPr>
              <a:t> </a:t>
            </a:r>
            <a:r>
              <a:rPr lang="en-US" sz="1300">
                <a:effectLst/>
                <a:latin typeface="Montserrat" pitchFamily="2" charset="77"/>
              </a:rPr>
              <a:t>provider of security solutions.</a:t>
            </a:r>
          </a:p>
          <a:p>
            <a:pPr>
              <a:lnSpc>
                <a:spcPct val="110000"/>
              </a:lnSpc>
            </a:pPr>
            <a:r>
              <a:rPr lang="en-US" sz="1300">
                <a:effectLst/>
                <a:latin typeface="Montserrat" pitchFamily="2" charset="77"/>
              </a:rPr>
              <a:t>Despite </a:t>
            </a:r>
            <a:r>
              <a:rPr lang="en-US" sz="1300">
                <a:solidFill>
                  <a:srgbClr val="0A61FF"/>
                </a:solidFill>
                <a:latin typeface="Montserrat SemiBold" pitchFamily="2" charset="0"/>
              </a:rPr>
              <a:t>76</a:t>
            </a:r>
            <a:r>
              <a:rPr lang="en-US" sz="1300">
                <a:solidFill>
                  <a:srgbClr val="0A61FF"/>
                </a:solidFill>
                <a:effectLst/>
                <a:latin typeface="Montserrat SemiBold" pitchFamily="2" charset="0"/>
              </a:rPr>
              <a:t>%</a:t>
            </a:r>
            <a:r>
              <a:rPr lang="en-US" sz="1300">
                <a:solidFill>
                  <a:srgbClr val="0A61FF"/>
                </a:solidFill>
                <a:effectLst/>
                <a:latin typeface="Montserrat" pitchFamily="2" charset="77"/>
              </a:rPr>
              <a:t> </a:t>
            </a:r>
            <a:r>
              <a:rPr lang="en-US" sz="1300">
                <a:effectLst/>
                <a:latin typeface="Montserrat" pitchFamily="2" charset="77"/>
              </a:rPr>
              <a:t>of healthcare professionals prioritizing security improvements </a:t>
            </a:r>
            <a:r>
              <a:rPr lang="en-US" sz="1300">
                <a:solidFill>
                  <a:srgbClr val="0A61FF"/>
                </a:solidFill>
                <a:latin typeface="Montserrat SemiBold" pitchFamily="2" charset="0"/>
              </a:rPr>
              <a:t>55% </a:t>
            </a:r>
            <a:r>
              <a:rPr lang="en-US" sz="1300">
                <a:effectLst/>
                <a:latin typeface="Montserrat" pitchFamily="2" charset="77"/>
              </a:rPr>
              <a:t>allocate </a:t>
            </a:r>
            <a:r>
              <a:rPr lang="en-US" sz="1300">
                <a:solidFill>
                  <a:srgbClr val="0A61FF"/>
                </a:solidFill>
                <a:latin typeface="Montserrat SemiBold" pitchFamily="2" charset="0"/>
              </a:rPr>
              <a:t>10% or less </a:t>
            </a:r>
            <a:r>
              <a:rPr lang="en-US" sz="1300">
                <a:effectLst/>
                <a:latin typeface="Montserrat" pitchFamily="2" charset="77"/>
              </a:rPr>
              <a:t>of their IT budget to cybersecurity, with </a:t>
            </a:r>
            <a:r>
              <a:rPr lang="en-US" sz="1300">
                <a:solidFill>
                  <a:srgbClr val="0A61FF"/>
                </a:solidFill>
                <a:latin typeface="Montserrat SemiBold" pitchFamily="2" charset="0"/>
              </a:rPr>
              <a:t>23%</a:t>
            </a:r>
            <a:r>
              <a:rPr lang="en-US" sz="1300">
                <a:solidFill>
                  <a:srgbClr val="0A61FF"/>
                </a:solidFill>
                <a:effectLst/>
                <a:latin typeface="Montserrat" pitchFamily="2" charset="77"/>
              </a:rPr>
              <a:t> </a:t>
            </a:r>
            <a:r>
              <a:rPr lang="en-US" sz="1300">
                <a:effectLst/>
                <a:latin typeface="Montserrat" pitchFamily="2" charset="77"/>
              </a:rPr>
              <a:t>lacking a dedicated budget for it.</a:t>
            </a:r>
            <a:r>
              <a:rPr lang="en-US" sz="1300" baseline="30000">
                <a:effectLst/>
                <a:latin typeface="Montserrat" pitchFamily="2" charset="77"/>
              </a:rPr>
              <a:t>1</a:t>
            </a:r>
            <a:endParaRPr lang="en-US" sz="1300" baseline="30000">
              <a:latin typeface="Montserrat" pitchFamily="2" charset="77"/>
            </a:endParaRPr>
          </a:p>
          <a:p>
            <a:pPr>
              <a:lnSpc>
                <a:spcPct val="110000"/>
              </a:lnSpc>
            </a:pPr>
            <a:r>
              <a:rPr lang="en-US" sz="1300">
                <a:effectLst/>
                <a:latin typeface="Montserrat" pitchFamily="2" charset="77"/>
              </a:rPr>
              <a:t>Outdated IT equipment is often the weak link in security, with </a:t>
            </a:r>
            <a:r>
              <a:rPr lang="en-US" sz="1300">
                <a:solidFill>
                  <a:srgbClr val="0A61FF"/>
                </a:solidFill>
                <a:latin typeface="Montserrat SemiBold" pitchFamily="2" charset="0"/>
              </a:rPr>
              <a:t>24% </a:t>
            </a:r>
            <a:r>
              <a:rPr lang="en-US" sz="1300">
                <a:effectLst/>
                <a:latin typeface="Montserrat" pitchFamily="2" charset="77"/>
              </a:rPr>
              <a:t>of incidents starting from such vulnerabilities. Some older technology poses a concern, with </a:t>
            </a:r>
            <a:r>
              <a:rPr lang="en-US" sz="1300">
                <a:solidFill>
                  <a:srgbClr val="0A61FF"/>
                </a:solidFill>
                <a:latin typeface="Montserrat SemiBold" pitchFamily="2" charset="0"/>
              </a:rPr>
              <a:t>nearly half </a:t>
            </a:r>
            <a:r>
              <a:rPr lang="en-US" sz="1300">
                <a:effectLst/>
                <a:latin typeface="Montserrat" pitchFamily="2" charset="77"/>
              </a:rPr>
              <a:t>of the infrastructure in some organizations being outdated.</a:t>
            </a:r>
            <a:r>
              <a:rPr lang="en-US" sz="1300" baseline="30000">
                <a:effectLst/>
                <a:latin typeface="Montserrat" pitchFamily="2" charset="77"/>
              </a:rPr>
              <a:t>2</a:t>
            </a:r>
            <a:r>
              <a:rPr lang="en-US" sz="1300">
                <a:effectLst/>
                <a:latin typeface="Montserrat" pitchFamily="2" charset="77"/>
              </a:rPr>
              <a:t> </a:t>
            </a:r>
          </a:p>
        </p:txBody>
      </p:sp>
      <p:sp>
        <p:nvSpPr>
          <p:cNvPr id="12" name="TextBox 11">
            <a:extLst>
              <a:ext uri="{FF2B5EF4-FFF2-40B4-BE49-F238E27FC236}">
                <a16:creationId xmlns:a16="http://schemas.microsoft.com/office/drawing/2014/main" id="{F50F426B-2699-F520-001D-48D80F80DAFD}"/>
              </a:ext>
            </a:extLst>
          </p:cNvPr>
          <p:cNvSpPr txBox="1"/>
          <p:nvPr/>
        </p:nvSpPr>
        <p:spPr>
          <a:xfrm>
            <a:off x="582714" y="5907333"/>
            <a:ext cx="6831917" cy="201168"/>
          </a:xfrm>
          <a:prstGeom prst="rect">
            <a:avLst/>
          </a:prstGeom>
          <a:noFill/>
        </p:spPr>
        <p:txBody>
          <a:bodyPr wrap="square" lIns="0" tIns="0" rIns="0" bIns="0" rtlCol="0" anchor="ctr">
            <a:noAutofit/>
          </a:bodyPr>
          <a:lstStyle/>
          <a:p>
            <a:r>
              <a:rPr lang="en-US" sz="700">
                <a:solidFill>
                  <a:schemeClr val="tx2"/>
                </a:solidFill>
                <a:latin typeface="Montserrat" pitchFamily="2" charset="77"/>
              </a:rPr>
              <a:t>1. Forrester’s Priorities Survey 2023</a:t>
            </a:r>
          </a:p>
          <a:p>
            <a:r>
              <a:rPr lang="en-US" sz="700">
                <a:solidFill>
                  <a:schemeClr val="tx2"/>
                </a:solidFill>
                <a:effectLst/>
                <a:latin typeface="Montserrat" pitchFamily="2" charset="77"/>
              </a:rPr>
              <a:t>2. </a:t>
            </a:r>
            <a:r>
              <a:rPr lang="en-US" sz="800" b="0" i="0" u="sng">
                <a:solidFill>
                  <a:schemeClr val="accent1"/>
                </a:solidFill>
                <a:effectLst/>
                <a:latin typeface="Aptos" panose="020B0004020202020204" pitchFamily="34" charset="0"/>
                <a:hlinkClick r:id="rId4" tooltip="https://www.hipaajournal.com/healthcare-cybersecurity/">
                  <a:extLst>
                    <a:ext uri="{A12FA001-AC4F-418D-AE19-62706E023703}">
                      <ahyp:hlinkClr xmlns:ahyp="http://schemas.microsoft.com/office/drawing/2018/hyperlinkcolor" val="tx"/>
                    </a:ext>
                  </a:extLst>
                </a:hlinkClick>
              </a:rPr>
              <a:t>https://www.hipaajournal.com/healthcare-cybersecurity/</a:t>
            </a:r>
            <a:endParaRPr lang="en-US" sz="700">
              <a:solidFill>
                <a:schemeClr val="accent1"/>
              </a:solidFill>
              <a:effectLst/>
              <a:latin typeface="Montserrat" pitchFamily="2" charset="77"/>
            </a:endParaRPr>
          </a:p>
        </p:txBody>
      </p:sp>
    </p:spTree>
    <p:extLst>
      <p:ext uri="{BB962C8B-B14F-4D97-AF65-F5344CB8AC3E}">
        <p14:creationId xmlns:p14="http://schemas.microsoft.com/office/powerpoint/2010/main" val="1007096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69EC3-80D1-4BF0-9396-8E6B2EE72E5F}"/>
              </a:ext>
            </a:extLst>
          </p:cNvPr>
          <p:cNvSpPr>
            <a:spLocks noGrp="1"/>
          </p:cNvSpPr>
          <p:nvPr>
            <p:ph type="title"/>
          </p:nvPr>
        </p:nvSpPr>
        <p:spPr/>
        <p:txBody>
          <a:bodyPr/>
          <a:lstStyle/>
          <a:p>
            <a:r>
              <a:rPr lang="en-US"/>
              <a:t>Giving Healthcare Facilities What They Need</a:t>
            </a:r>
          </a:p>
        </p:txBody>
      </p:sp>
      <p:sp>
        <p:nvSpPr>
          <p:cNvPr id="8" name="Text Placeholder 4">
            <a:extLst>
              <a:ext uri="{FF2B5EF4-FFF2-40B4-BE49-F238E27FC236}">
                <a16:creationId xmlns:a16="http://schemas.microsoft.com/office/drawing/2014/main" id="{D32F17F6-7DD6-6B49-AC63-F12716563D8D}"/>
              </a:ext>
            </a:extLst>
          </p:cNvPr>
          <p:cNvSpPr txBox="1">
            <a:spLocks/>
          </p:cNvSpPr>
          <p:nvPr/>
        </p:nvSpPr>
        <p:spPr>
          <a:xfrm>
            <a:off x="582715" y="920565"/>
            <a:ext cx="11247120" cy="516634"/>
          </a:xfrm>
          <a:prstGeom prst="rect">
            <a:avLst/>
          </a:prstGeom>
        </p:spPr>
        <p:txBody>
          <a:bodyPr lIns="0" tIns="0" rIns="0" bIns="0" anchor="t"/>
          <a:lstStyle>
            <a:lvl1pPr marL="0" indent="0" algn="l" defTabSz="543600"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182875" indent="-182875" algn="l" defTabSz="543600"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875" indent="0" algn="l" defTabSz="543600" rtl="0" eaLnBrk="1" latinLnBrk="0" hangingPunct="1">
              <a:lnSpc>
                <a:spcPct val="110000"/>
              </a:lnSpc>
              <a:spcBef>
                <a:spcPts val="0"/>
              </a:spcBef>
              <a:spcAft>
                <a:spcPts val="1000"/>
              </a:spcAft>
              <a:buFont typeface="Arial" panose="020B0604020202020204" pitchFamily="34" charset="0"/>
              <a:buNone/>
              <a:defRPr sz="1400" kern="1200">
                <a:solidFill>
                  <a:schemeClr val="tx1"/>
                </a:solidFill>
                <a:latin typeface="+mj-lt"/>
                <a:ea typeface="+mn-ea"/>
                <a:cs typeface="Open Sans Light"/>
              </a:defRPr>
            </a:lvl3pPr>
            <a:lvl4pPr marL="548626" indent="-182875" algn="l" defTabSz="543600"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731502" indent="-182875" algn="l" defTabSz="543600"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00" indent="-271801" algn="l" defTabSz="543600" rtl="0" eaLnBrk="1" latinLnBrk="0" hangingPunct="1">
              <a:spcBef>
                <a:spcPct val="20000"/>
              </a:spcBef>
              <a:buFont typeface="Arial"/>
              <a:buChar char="•"/>
              <a:defRPr sz="2400" kern="1200">
                <a:solidFill>
                  <a:schemeClr val="tx1"/>
                </a:solidFill>
                <a:latin typeface="+mn-lt"/>
                <a:ea typeface="+mn-ea"/>
                <a:cs typeface="+mn-cs"/>
              </a:defRPr>
            </a:lvl6pPr>
            <a:lvl7pPr marL="3533402" indent="-271801" algn="l" defTabSz="543600" rtl="0" eaLnBrk="1" latinLnBrk="0" hangingPunct="1">
              <a:spcBef>
                <a:spcPct val="20000"/>
              </a:spcBef>
              <a:buFont typeface="Arial"/>
              <a:buChar char="•"/>
              <a:defRPr sz="2400" kern="1200">
                <a:solidFill>
                  <a:schemeClr val="tx1"/>
                </a:solidFill>
                <a:latin typeface="+mn-lt"/>
                <a:ea typeface="+mn-ea"/>
                <a:cs typeface="+mn-cs"/>
              </a:defRPr>
            </a:lvl7pPr>
            <a:lvl8pPr marL="4077003" indent="-271801" algn="l" defTabSz="543600" rtl="0" eaLnBrk="1" latinLnBrk="0" hangingPunct="1">
              <a:spcBef>
                <a:spcPct val="20000"/>
              </a:spcBef>
              <a:buFont typeface="Arial"/>
              <a:buChar char="•"/>
              <a:defRPr sz="2400" kern="1200">
                <a:solidFill>
                  <a:schemeClr val="tx1"/>
                </a:solidFill>
                <a:latin typeface="+mn-lt"/>
                <a:ea typeface="+mn-ea"/>
                <a:cs typeface="+mn-cs"/>
              </a:defRPr>
            </a:lvl8pPr>
            <a:lvl9pPr marL="4620603" indent="-271801" algn="l" defTabSz="543600"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l" defTabSz="543600"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800" b="0" u="none" strike="noStrike" kern="1200" cap="none" spc="0" normalizeH="0" baseline="0" noProof="0">
                <a:ln>
                  <a:noFill/>
                </a:ln>
                <a:effectLst/>
                <a:uLnTx/>
                <a:uFillTx/>
                <a:latin typeface="Montserrat SemiBold" pitchFamily="2" charset="0"/>
              </a:rPr>
              <a:t>A partner for agility, growth and innovation </a:t>
            </a:r>
          </a:p>
        </p:txBody>
      </p:sp>
      <p:sp>
        <p:nvSpPr>
          <p:cNvPr id="9" name="Text Placeholder 3">
            <a:extLst>
              <a:ext uri="{FF2B5EF4-FFF2-40B4-BE49-F238E27FC236}">
                <a16:creationId xmlns:a16="http://schemas.microsoft.com/office/drawing/2014/main" id="{6CC783AA-A9F0-1741-A1B6-150982F1AD3E}"/>
              </a:ext>
            </a:extLst>
          </p:cNvPr>
          <p:cNvSpPr txBox="1">
            <a:spLocks/>
          </p:cNvSpPr>
          <p:nvPr/>
        </p:nvSpPr>
        <p:spPr>
          <a:xfrm>
            <a:off x="718132" y="2579505"/>
            <a:ext cx="3067484" cy="678775"/>
          </a:xfrm>
          <a:prstGeom prst="rect">
            <a:avLst/>
          </a:prstGeom>
        </p:spPr>
        <p:txBody>
          <a:bodyPr lIns="0" tIns="0" rIns="0" bIns="0"/>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ctr" defTabSz="543613"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E1E1E"/>
                </a:solidFill>
                <a:effectLst/>
                <a:uLnTx/>
                <a:uFillTx/>
                <a:latin typeface="+mn-lt"/>
                <a:ea typeface="+mn-ea"/>
              </a:rPr>
              <a:t>Scalable access to handle patient data and HRE processing loads</a:t>
            </a:r>
          </a:p>
        </p:txBody>
      </p:sp>
      <p:sp>
        <p:nvSpPr>
          <p:cNvPr id="10" name="Text Placeholder 4">
            <a:extLst>
              <a:ext uri="{FF2B5EF4-FFF2-40B4-BE49-F238E27FC236}">
                <a16:creationId xmlns:a16="http://schemas.microsoft.com/office/drawing/2014/main" id="{EFB1C612-6696-F544-AB1F-622EFC5D0540}"/>
              </a:ext>
            </a:extLst>
          </p:cNvPr>
          <p:cNvSpPr txBox="1">
            <a:spLocks/>
          </p:cNvSpPr>
          <p:nvPr/>
        </p:nvSpPr>
        <p:spPr>
          <a:xfrm>
            <a:off x="4316566" y="2579504"/>
            <a:ext cx="3558868" cy="678775"/>
          </a:xfrm>
          <a:prstGeom prst="rect">
            <a:avLst/>
          </a:prstGeom>
        </p:spPr>
        <p:txBody>
          <a:bodyPr lIns="0" tIns="0" rIns="0" bIns="0"/>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ctr" defTabSz="543613"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E1E1E"/>
                </a:solidFill>
                <a:effectLst/>
                <a:uLnTx/>
                <a:uFillTx/>
                <a:latin typeface="+mn-lt"/>
                <a:ea typeface="+mn-ea"/>
              </a:rPr>
              <a:t>Connected care and communication for greater </a:t>
            </a:r>
            <a:r>
              <a:rPr lang="en-US" sz="1400" b="0">
                <a:solidFill>
                  <a:srgbClr val="1E1E1E"/>
                </a:solidFill>
                <a:latin typeface="+mn-lt"/>
              </a:rPr>
              <a:t>patient</a:t>
            </a:r>
            <a:r>
              <a:rPr kumimoji="0" lang="en-US" sz="1400" b="0" i="0" u="none" strike="noStrike" kern="1200" cap="none" spc="0" normalizeH="0" baseline="0" noProof="0">
                <a:ln>
                  <a:noFill/>
                </a:ln>
                <a:solidFill>
                  <a:srgbClr val="1E1E1E"/>
                </a:solidFill>
                <a:effectLst/>
                <a:uLnTx/>
                <a:uFillTx/>
                <a:latin typeface="+mn-lt"/>
                <a:ea typeface="+mn-ea"/>
              </a:rPr>
              <a:t> experience and engagement</a:t>
            </a:r>
          </a:p>
        </p:txBody>
      </p:sp>
      <p:sp>
        <p:nvSpPr>
          <p:cNvPr id="11" name="Text Placeholder 5">
            <a:extLst>
              <a:ext uri="{FF2B5EF4-FFF2-40B4-BE49-F238E27FC236}">
                <a16:creationId xmlns:a16="http://schemas.microsoft.com/office/drawing/2014/main" id="{25141107-DDC3-F14F-9226-9A71E77DDF8A}"/>
              </a:ext>
            </a:extLst>
          </p:cNvPr>
          <p:cNvSpPr txBox="1">
            <a:spLocks/>
          </p:cNvSpPr>
          <p:nvPr/>
        </p:nvSpPr>
        <p:spPr>
          <a:xfrm>
            <a:off x="8160692" y="2579505"/>
            <a:ext cx="3558868" cy="678775"/>
          </a:xfrm>
          <a:prstGeom prst="rect">
            <a:avLst/>
          </a:prstGeom>
        </p:spPr>
        <p:txBody>
          <a:bodyPr lIns="0" tIns="0" rIns="0" bIns="0"/>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ctr" defTabSz="543613"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400" b="0" i="0" u="none" strike="noStrike" kern="1200" cap="none" spc="0" normalizeH="0" baseline="0" noProof="0">
                <a:ln>
                  <a:noFill/>
                </a:ln>
                <a:solidFill>
                  <a:schemeClr val="tx1"/>
                </a:solidFill>
                <a:effectLst/>
                <a:uLnTx/>
                <a:uFillTx/>
                <a:latin typeface="+mn-lt"/>
                <a:ea typeface="+mn-ea"/>
              </a:rPr>
              <a:t>Security to help protect against breaches and hacks</a:t>
            </a:r>
          </a:p>
        </p:txBody>
      </p:sp>
      <p:sp>
        <p:nvSpPr>
          <p:cNvPr id="12" name="Text Placeholder 3">
            <a:extLst>
              <a:ext uri="{FF2B5EF4-FFF2-40B4-BE49-F238E27FC236}">
                <a16:creationId xmlns:a16="http://schemas.microsoft.com/office/drawing/2014/main" id="{1264E5A2-B4DF-BB4A-B0CA-439B50532FFA}"/>
              </a:ext>
            </a:extLst>
          </p:cNvPr>
          <p:cNvSpPr txBox="1">
            <a:spLocks/>
          </p:cNvSpPr>
          <p:nvPr/>
        </p:nvSpPr>
        <p:spPr>
          <a:xfrm>
            <a:off x="472440" y="4991488"/>
            <a:ext cx="3558868" cy="678775"/>
          </a:xfrm>
          <a:prstGeom prst="rect">
            <a:avLst/>
          </a:prstGeom>
        </p:spPr>
        <p:txBody>
          <a:bodyPr lIns="0" tIns="0" rIns="0" bIns="0"/>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ctr" defTabSz="543613"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1E1E1E"/>
                </a:solidFill>
                <a:effectLst/>
                <a:uLnTx/>
                <a:uFillTx/>
                <a:latin typeface="+mn-lt"/>
                <a:ea typeface="+mn-ea"/>
              </a:rPr>
              <a:t>Network enhancements to</a:t>
            </a:r>
            <a:br>
              <a:rPr kumimoji="0" lang="en-US" sz="1400" b="0" i="0" u="none" strike="noStrike" kern="1200" cap="none" spc="0" normalizeH="0" baseline="0" noProof="0">
                <a:ln>
                  <a:noFill/>
                </a:ln>
                <a:solidFill>
                  <a:srgbClr val="1E1E1E"/>
                </a:solidFill>
                <a:effectLst/>
                <a:uLnTx/>
                <a:uFillTx/>
                <a:latin typeface="+mn-lt"/>
                <a:ea typeface="+mn-ea"/>
              </a:rPr>
            </a:br>
            <a:r>
              <a:rPr kumimoji="0" lang="en-US" sz="1400" b="0" i="0" u="none" strike="noStrike" kern="1200" cap="none" spc="0" normalizeH="0" baseline="0" noProof="0">
                <a:ln>
                  <a:noFill/>
                </a:ln>
                <a:solidFill>
                  <a:srgbClr val="1E1E1E"/>
                </a:solidFill>
                <a:effectLst/>
                <a:uLnTx/>
                <a:uFillTx/>
                <a:latin typeface="+mn-lt"/>
                <a:ea typeface="+mn-ea"/>
              </a:rPr>
              <a:t>enable digital healthcare and real-time, data-driven decision making </a:t>
            </a:r>
          </a:p>
        </p:txBody>
      </p:sp>
      <p:sp>
        <p:nvSpPr>
          <p:cNvPr id="13" name="Text Placeholder 4">
            <a:extLst>
              <a:ext uri="{FF2B5EF4-FFF2-40B4-BE49-F238E27FC236}">
                <a16:creationId xmlns:a16="http://schemas.microsoft.com/office/drawing/2014/main" id="{89BB8D5D-1B87-094C-89B3-7EA49C2A4F0C}"/>
              </a:ext>
            </a:extLst>
          </p:cNvPr>
          <p:cNvSpPr txBox="1">
            <a:spLocks/>
          </p:cNvSpPr>
          <p:nvPr/>
        </p:nvSpPr>
        <p:spPr>
          <a:xfrm>
            <a:off x="4316566" y="4991487"/>
            <a:ext cx="3558868" cy="678775"/>
          </a:xfrm>
          <a:prstGeom prst="rect">
            <a:avLst/>
          </a:prstGeom>
        </p:spPr>
        <p:txBody>
          <a:bodyPr lIns="0" tIns="0" rIns="0" bIns="0"/>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marL="0" marR="0" lvl="0" indent="0" algn="ctr" defTabSz="543613" rtl="0" eaLnBrk="1" fontAlgn="auto" latinLnBrk="0" hangingPunct="1">
              <a:lnSpc>
                <a:spcPct val="110000"/>
              </a:lnSpc>
              <a:spcBef>
                <a:spcPts val="0"/>
              </a:spcBef>
              <a:spcAft>
                <a:spcPts val="1000"/>
              </a:spcAft>
              <a:buClrTx/>
              <a:buSzTx/>
              <a:buFont typeface="Arial" panose="020B0604020202020204" pitchFamily="34" charset="0"/>
              <a:buNone/>
              <a:tabLst/>
              <a:defRPr/>
            </a:pPr>
            <a:r>
              <a:rPr kumimoji="0" lang="en-US" sz="1400" b="0" i="0" u="none" kern="1200" cap="none" spc="0" normalizeH="0" baseline="0" noProof="0">
                <a:ln>
                  <a:noFill/>
                </a:ln>
                <a:solidFill>
                  <a:schemeClr val="tx1"/>
                </a:solidFill>
                <a:effectLst/>
                <a:uLnTx/>
                <a:uFillTx/>
                <a:latin typeface="+mn-lt"/>
                <a:ea typeface="+mn-ea"/>
              </a:rPr>
              <a:t>Reliability to support </a:t>
            </a:r>
            <a:r>
              <a:rPr kumimoji="0" lang="en-US" sz="1400" b="0" i="0" u="none" strike="noStrike" kern="1200" cap="none" spc="0" normalizeH="0" baseline="0" noProof="0">
                <a:ln>
                  <a:noFill/>
                </a:ln>
                <a:solidFill>
                  <a:schemeClr val="tx1"/>
                </a:solidFill>
                <a:effectLst/>
                <a:uLnTx/>
                <a:uFillTx/>
                <a:latin typeface="+mn-lt"/>
                <a:ea typeface="+mn-ea"/>
              </a:rPr>
              <a:t>a frictionless healthcare ecosystem</a:t>
            </a:r>
          </a:p>
        </p:txBody>
      </p:sp>
      <p:sp>
        <p:nvSpPr>
          <p:cNvPr id="14" name="Text Placeholder 5">
            <a:extLst>
              <a:ext uri="{FF2B5EF4-FFF2-40B4-BE49-F238E27FC236}">
                <a16:creationId xmlns:a16="http://schemas.microsoft.com/office/drawing/2014/main" id="{0E106B34-7870-4B47-84D7-F0A8A4E7EA99}"/>
              </a:ext>
            </a:extLst>
          </p:cNvPr>
          <p:cNvSpPr txBox="1">
            <a:spLocks/>
          </p:cNvSpPr>
          <p:nvPr/>
        </p:nvSpPr>
        <p:spPr>
          <a:xfrm>
            <a:off x="8160692" y="4991488"/>
            <a:ext cx="3558868" cy="678775"/>
          </a:xfrm>
          <a:prstGeom prst="rect">
            <a:avLst/>
          </a:prstGeom>
        </p:spPr>
        <p:txBody>
          <a:bodyPr lIns="0" tIns="0" rIns="0" bIns="0" anchor="t"/>
          <a:lstStyle>
            <a:lvl1pPr marL="0" indent="0" algn="l" defTabSz="543613"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0" indent="0" algn="l" defTabSz="543613" rtl="0" eaLnBrk="1" latinLnBrk="0" hangingPunct="1">
              <a:lnSpc>
                <a:spcPct val="110000"/>
              </a:lnSpc>
              <a:spcBef>
                <a:spcPts val="0"/>
              </a:spcBef>
              <a:spcAft>
                <a:spcPts val="1000"/>
              </a:spcAft>
              <a:buFont typeface="Arial" panose="020B0604020202020204" pitchFamily="34" charset="0"/>
              <a:buNone/>
              <a:defRPr sz="1400" b="1" kern="1200">
                <a:solidFill>
                  <a:schemeClr val="tx1"/>
                </a:solidFill>
                <a:latin typeface="+mj-lt"/>
                <a:ea typeface="+mn-ea"/>
                <a:cs typeface="Open Sans ExtraBold"/>
              </a:defRPr>
            </a:lvl2pPr>
            <a:lvl3pPr marL="171450" indent="-171450"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344488" indent="-16668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569913" indent="-173038"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pPr algn="ctr">
              <a:defRPr/>
            </a:pPr>
            <a:r>
              <a:rPr kumimoji="0" lang="en-US" sz="1400" b="0" i="0" u="none" strike="noStrike" kern="1200" cap="none" spc="0" normalizeH="0" baseline="0" noProof="0">
                <a:ln>
                  <a:noFill/>
                </a:ln>
                <a:solidFill>
                  <a:srgbClr val="1E1E1E"/>
                </a:solidFill>
                <a:effectLst/>
                <a:uLnTx/>
                <a:uFillTx/>
                <a:latin typeface="+mn-lt"/>
                <a:ea typeface="+mn-ea"/>
              </a:rPr>
              <a:t>IT innovation — and managed</a:t>
            </a:r>
            <a:br>
              <a:rPr kumimoji="0" lang="en-US" sz="1400" b="0" i="0" u="none" strike="noStrike" kern="1200" cap="none" spc="0" normalizeH="0" baseline="0" noProof="0">
                <a:ln>
                  <a:noFill/>
                </a:ln>
                <a:solidFill>
                  <a:srgbClr val="1E1E1E"/>
                </a:solidFill>
                <a:effectLst/>
                <a:uLnTx/>
                <a:uFillTx/>
                <a:latin typeface="+mn-lt"/>
                <a:ea typeface="+mn-ea"/>
              </a:rPr>
            </a:br>
            <a:r>
              <a:rPr kumimoji="0" lang="en-US" sz="1400" b="0" i="0" u="none" strike="noStrike" kern="1200" cap="none" spc="0" normalizeH="0" baseline="0" noProof="0">
                <a:ln>
                  <a:noFill/>
                </a:ln>
                <a:solidFill>
                  <a:srgbClr val="1E1E1E"/>
                </a:solidFill>
                <a:effectLst/>
                <a:uLnTx/>
                <a:uFillTx/>
                <a:latin typeface="+mn-lt"/>
                <a:ea typeface="+mn-ea"/>
              </a:rPr>
              <a:t>services </a:t>
            </a:r>
            <a:r>
              <a:rPr lang="en-US" sz="1400" b="0">
                <a:solidFill>
                  <a:srgbClr val="1E1E1E"/>
                </a:solidFill>
                <a:latin typeface="Montserrat"/>
                <a:cs typeface="+mn-cs"/>
              </a:rPr>
              <a:t>— </a:t>
            </a:r>
            <a:r>
              <a:rPr kumimoji="0" lang="en-US" sz="1400" b="0" i="0" u="none" strike="noStrike" kern="1200" cap="none" spc="0" normalizeH="0" baseline="0" noProof="0">
                <a:ln>
                  <a:noFill/>
                </a:ln>
                <a:solidFill>
                  <a:srgbClr val="1E1E1E"/>
                </a:solidFill>
                <a:effectLst/>
                <a:uLnTx/>
                <a:uFillTx/>
                <a:latin typeface="+mn-lt"/>
                <a:ea typeface="+mn-ea"/>
              </a:rPr>
              <a:t>to transform to an increasingly digital business model </a:t>
            </a:r>
          </a:p>
        </p:txBody>
      </p:sp>
      <p:cxnSp>
        <p:nvCxnSpPr>
          <p:cNvPr id="17" name="Straight Connector 16">
            <a:extLst>
              <a:ext uri="{FF2B5EF4-FFF2-40B4-BE49-F238E27FC236}">
                <a16:creationId xmlns:a16="http://schemas.microsoft.com/office/drawing/2014/main" id="{3DE6C2A7-855F-5B3C-3B90-E4C5567A81E3}"/>
              </a:ext>
            </a:extLst>
          </p:cNvPr>
          <p:cNvCxnSpPr>
            <a:cxnSpLocks/>
          </p:cNvCxnSpPr>
          <p:nvPr/>
        </p:nvCxnSpPr>
        <p:spPr>
          <a:xfrm flipH="1">
            <a:off x="472439" y="3595871"/>
            <a:ext cx="11247120" cy="0"/>
          </a:xfrm>
          <a:prstGeom prst="line">
            <a:avLst/>
          </a:prstGeom>
          <a:ln w="12700">
            <a:solidFill>
              <a:schemeClr val="bg2">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5F1BF93-5082-CD41-E7C0-50174909F140}"/>
              </a:ext>
            </a:extLst>
          </p:cNvPr>
          <p:cNvCxnSpPr>
            <a:cxnSpLocks/>
          </p:cNvCxnSpPr>
          <p:nvPr/>
        </p:nvCxnSpPr>
        <p:spPr>
          <a:xfrm>
            <a:off x="4173937" y="1398458"/>
            <a:ext cx="0" cy="4687780"/>
          </a:xfrm>
          <a:prstGeom prst="line">
            <a:avLst/>
          </a:prstGeom>
          <a:ln w="12700">
            <a:solidFill>
              <a:schemeClr val="bg2">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597266F-CC80-E661-B5CC-2DA7EBEA4E42}"/>
              </a:ext>
            </a:extLst>
          </p:cNvPr>
          <p:cNvCxnSpPr>
            <a:cxnSpLocks/>
          </p:cNvCxnSpPr>
          <p:nvPr/>
        </p:nvCxnSpPr>
        <p:spPr>
          <a:xfrm>
            <a:off x="8023561" y="1398458"/>
            <a:ext cx="0" cy="4687780"/>
          </a:xfrm>
          <a:prstGeom prst="line">
            <a:avLst/>
          </a:prstGeom>
          <a:ln w="12700">
            <a:solidFill>
              <a:schemeClr val="bg2">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2543314-7DBB-68D2-052E-E74904C9845F}"/>
              </a:ext>
            </a:extLst>
          </p:cNvPr>
          <p:cNvSpPr/>
          <p:nvPr/>
        </p:nvSpPr>
        <p:spPr>
          <a:xfrm>
            <a:off x="1775783" y="1480015"/>
            <a:ext cx="942656" cy="94265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26B6698-2829-4ACC-85CD-A77480502363}"/>
              </a:ext>
            </a:extLst>
          </p:cNvPr>
          <p:cNvSpPr/>
          <p:nvPr/>
        </p:nvSpPr>
        <p:spPr>
          <a:xfrm>
            <a:off x="5624451" y="1480015"/>
            <a:ext cx="942656" cy="94265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0116362-FDAC-759E-F6E0-B787F93A0D31}"/>
              </a:ext>
            </a:extLst>
          </p:cNvPr>
          <p:cNvSpPr/>
          <p:nvPr/>
        </p:nvSpPr>
        <p:spPr>
          <a:xfrm>
            <a:off x="9432177" y="1480015"/>
            <a:ext cx="942656" cy="94265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F38DF18-9A18-C7D6-30EF-C5E69DB9DDEF}"/>
              </a:ext>
            </a:extLst>
          </p:cNvPr>
          <p:cNvSpPr/>
          <p:nvPr/>
        </p:nvSpPr>
        <p:spPr>
          <a:xfrm>
            <a:off x="1775783" y="3861549"/>
            <a:ext cx="942656" cy="94265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7FCC7CC-EF56-013E-E0D8-0A580B63BD15}"/>
              </a:ext>
            </a:extLst>
          </p:cNvPr>
          <p:cNvSpPr/>
          <p:nvPr/>
        </p:nvSpPr>
        <p:spPr>
          <a:xfrm>
            <a:off x="5624451" y="3861549"/>
            <a:ext cx="942656" cy="94265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8EFCC75-24E3-C79A-E5E6-17BBAE194329}"/>
              </a:ext>
            </a:extLst>
          </p:cNvPr>
          <p:cNvSpPr/>
          <p:nvPr/>
        </p:nvSpPr>
        <p:spPr>
          <a:xfrm>
            <a:off x="9432177" y="3861549"/>
            <a:ext cx="942656" cy="94265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F24825BC-EA6C-00B3-88D5-AF656DF695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5380" y="1657399"/>
            <a:ext cx="476250" cy="590550"/>
          </a:xfrm>
          <a:prstGeom prst="rect">
            <a:avLst/>
          </a:prstGeom>
        </p:spPr>
      </p:pic>
      <p:pic>
        <p:nvPicPr>
          <p:cNvPr id="19" name="Graphic 18">
            <a:extLst>
              <a:ext uri="{FF2B5EF4-FFF2-40B4-BE49-F238E27FC236}">
                <a16:creationId xmlns:a16="http://schemas.microsoft.com/office/drawing/2014/main" id="{FD5DF048-6E4A-6A26-95EE-1578CE9EF7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1361" y="4004589"/>
            <a:ext cx="571500" cy="619125"/>
          </a:xfrm>
          <a:prstGeom prst="rect">
            <a:avLst/>
          </a:prstGeom>
        </p:spPr>
      </p:pic>
      <p:pic>
        <p:nvPicPr>
          <p:cNvPr id="20" name="Graphic 19">
            <a:extLst>
              <a:ext uri="{FF2B5EF4-FFF2-40B4-BE49-F238E27FC236}">
                <a16:creationId xmlns:a16="http://schemas.microsoft.com/office/drawing/2014/main" id="{6E7C9E86-2F7D-2547-38E5-3DB63C0205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2564" y="4031937"/>
            <a:ext cx="601882" cy="601880"/>
          </a:xfrm>
          <a:prstGeom prst="rect">
            <a:avLst/>
          </a:prstGeom>
        </p:spPr>
      </p:pic>
      <p:pic>
        <p:nvPicPr>
          <p:cNvPr id="21" name="Graphic 20">
            <a:extLst>
              <a:ext uri="{FF2B5EF4-FFF2-40B4-BE49-F238E27FC236}">
                <a16:creationId xmlns:a16="http://schemas.microsoft.com/office/drawing/2014/main" id="{22EE3778-FC30-4291-F20A-731C76E908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10029" y="4048584"/>
            <a:ext cx="571500" cy="571500"/>
          </a:xfrm>
          <a:prstGeom prst="rect">
            <a:avLst/>
          </a:prstGeom>
        </p:spPr>
      </p:pic>
      <p:pic>
        <p:nvPicPr>
          <p:cNvPr id="22" name="Graphic 21">
            <a:extLst>
              <a:ext uri="{FF2B5EF4-FFF2-40B4-BE49-F238E27FC236}">
                <a16:creationId xmlns:a16="http://schemas.microsoft.com/office/drawing/2014/main" id="{E4F87875-1617-CCBF-6B0C-8D364FB811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42311" y="1657874"/>
            <a:ext cx="609600" cy="504825"/>
          </a:xfrm>
          <a:prstGeom prst="rect">
            <a:avLst/>
          </a:prstGeom>
        </p:spPr>
      </p:pic>
      <p:pic>
        <p:nvPicPr>
          <p:cNvPr id="23" name="Graphic 22">
            <a:extLst>
              <a:ext uri="{FF2B5EF4-FFF2-40B4-BE49-F238E27FC236}">
                <a16:creationId xmlns:a16="http://schemas.microsoft.com/office/drawing/2014/main" id="{CCD4DCEB-7034-D770-6745-3B963819C9E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71929" y="1721943"/>
            <a:ext cx="647700" cy="485775"/>
          </a:xfrm>
          <a:prstGeom prst="rect">
            <a:avLst/>
          </a:prstGeom>
        </p:spPr>
      </p:pic>
    </p:spTree>
    <p:extLst>
      <p:ext uri="{BB962C8B-B14F-4D97-AF65-F5344CB8AC3E}">
        <p14:creationId xmlns:p14="http://schemas.microsoft.com/office/powerpoint/2010/main" val="152277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8C84C-79E6-6871-1184-19AD6939CEE2}"/>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1768561-964B-CA64-98A6-CAD31608EB47}"/>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40" t="1298" r="10240" b="3090"/>
          <a:stretch/>
        </p:blipFill>
        <p:spPr bwMode="auto">
          <a:xfrm>
            <a:off x="564786" y="1025939"/>
            <a:ext cx="2209800" cy="2220548"/>
          </a:xfrm>
          <a:prstGeom prst="round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A2B4F8-F3B3-EB48-145E-86AE072008FB}"/>
              </a:ext>
            </a:extLst>
          </p:cNvPr>
          <p:cNvSpPr>
            <a:spLocks noGrp="1"/>
          </p:cNvSpPr>
          <p:nvPr>
            <p:ph type="title"/>
          </p:nvPr>
        </p:nvSpPr>
        <p:spPr/>
        <p:txBody>
          <a:bodyPr/>
          <a:lstStyle/>
          <a:p>
            <a:r>
              <a:rPr lang="en-US"/>
              <a:t>Predictions and Trends for Tech in Healthcare</a:t>
            </a:r>
          </a:p>
        </p:txBody>
      </p:sp>
      <p:sp>
        <p:nvSpPr>
          <p:cNvPr id="3" name="TextBox 2">
            <a:extLst>
              <a:ext uri="{FF2B5EF4-FFF2-40B4-BE49-F238E27FC236}">
                <a16:creationId xmlns:a16="http://schemas.microsoft.com/office/drawing/2014/main" id="{7E628AD5-B6CE-0B96-DD00-9FEDB26A5766}"/>
              </a:ext>
            </a:extLst>
          </p:cNvPr>
          <p:cNvSpPr txBox="1"/>
          <p:nvPr/>
        </p:nvSpPr>
        <p:spPr>
          <a:xfrm>
            <a:off x="3120131" y="1301918"/>
            <a:ext cx="7880739" cy="1261884"/>
          </a:xfrm>
          <a:prstGeom prst="rect">
            <a:avLst/>
          </a:prstGeom>
          <a:noFill/>
        </p:spPr>
        <p:txBody>
          <a:bodyPr wrap="square">
            <a:spAutoFit/>
          </a:bodyPr>
          <a:lstStyle/>
          <a:p>
            <a:pPr>
              <a:spcAft>
                <a:spcPts val="1200"/>
              </a:spcAft>
            </a:pPr>
            <a:r>
              <a:rPr lang="en-US" b="1" i="0">
                <a:solidFill>
                  <a:schemeClr val="accent1"/>
                </a:solidFill>
                <a:effectLst/>
                <a:latin typeface="Montserrat" pitchFamily="2" charset="77"/>
              </a:rPr>
              <a:t>Creating the tech teams of tomorrow</a:t>
            </a:r>
          </a:p>
          <a:p>
            <a:pPr algn="l"/>
            <a:r>
              <a:rPr lang="en-US" sz="1200" b="0" i="0">
                <a:effectLst/>
                <a:latin typeface="Montserrat" pitchFamily="2" charset="77"/>
              </a:rPr>
              <a:t>Senior technology leaders from HCA Healthcare and other enterprises discussed trends for digital innovation and talent management at a panel hosted by Comcast Business at THE PLAYERS Championship. Read about the key takeaways focused on creative problem-solving, organizational culture fit, and empowering women in tech.</a:t>
            </a:r>
          </a:p>
        </p:txBody>
      </p:sp>
      <p:sp>
        <p:nvSpPr>
          <p:cNvPr id="7" name="Rounded Rectangle 6">
            <a:extLst>
              <a:ext uri="{FF2B5EF4-FFF2-40B4-BE49-F238E27FC236}">
                <a16:creationId xmlns:a16="http://schemas.microsoft.com/office/drawing/2014/main" id="{6656193B-0C5D-EAAC-4C68-093650A28C14}"/>
              </a:ext>
            </a:extLst>
          </p:cNvPr>
          <p:cNvSpPr/>
          <p:nvPr/>
        </p:nvSpPr>
        <p:spPr>
          <a:xfrm>
            <a:off x="3221732" y="2742869"/>
            <a:ext cx="1466850" cy="3175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bg1"/>
                </a:solidFill>
                <a:hlinkClick r:id="rId4">
                  <a:extLst>
                    <a:ext uri="{A12FA001-AC4F-418D-AE19-62706E023703}">
                      <ahyp:hlinkClr xmlns:ahyp="http://schemas.microsoft.com/office/drawing/2018/hyperlinkcolor" val="tx"/>
                    </a:ext>
                  </a:extLst>
                </a:hlinkClick>
              </a:rPr>
              <a:t>READ ARTICLE</a:t>
            </a:r>
            <a:endParaRPr lang="en-US" sz="1050" b="1">
              <a:solidFill>
                <a:schemeClr val="bg1"/>
              </a:solidFill>
            </a:endParaRPr>
          </a:p>
        </p:txBody>
      </p:sp>
      <p:sp>
        <p:nvSpPr>
          <p:cNvPr id="5" name="TextBox 4">
            <a:extLst>
              <a:ext uri="{FF2B5EF4-FFF2-40B4-BE49-F238E27FC236}">
                <a16:creationId xmlns:a16="http://schemas.microsoft.com/office/drawing/2014/main" id="{CD6FD188-FDD9-D601-D821-779CA9AD1D12}"/>
              </a:ext>
            </a:extLst>
          </p:cNvPr>
          <p:cNvSpPr txBox="1"/>
          <p:nvPr/>
        </p:nvSpPr>
        <p:spPr>
          <a:xfrm>
            <a:off x="3120132" y="4055879"/>
            <a:ext cx="7880738" cy="1000274"/>
          </a:xfrm>
          <a:prstGeom prst="rect">
            <a:avLst/>
          </a:prstGeom>
          <a:noFill/>
        </p:spPr>
        <p:txBody>
          <a:bodyPr wrap="square">
            <a:spAutoFit/>
          </a:bodyPr>
          <a:lstStyle/>
          <a:p>
            <a:pPr>
              <a:spcAft>
                <a:spcPts val="600"/>
              </a:spcAft>
            </a:pPr>
            <a:r>
              <a:rPr lang="en-US" b="1" i="0">
                <a:solidFill>
                  <a:schemeClr val="accent1"/>
                </a:solidFill>
                <a:effectLst/>
                <a:latin typeface="Montserrat" pitchFamily="2" charset="77"/>
              </a:rPr>
              <a:t>Manage your network and enhance network security with SDN</a:t>
            </a:r>
          </a:p>
          <a:p>
            <a:pPr algn="l"/>
            <a:r>
              <a:rPr lang="en-US" sz="1200" b="0" i="0">
                <a:effectLst/>
                <a:latin typeface="Montserrat" pitchFamily="2" charset="77"/>
              </a:rPr>
              <a:t>With software-defined networking (SDN), hospitals and providers can improve network performance, reduce the complexity of managing networks, and enhance security. Read about these and other benefits of SDN for healthcare.</a:t>
            </a:r>
          </a:p>
        </p:txBody>
      </p:sp>
      <p:sp>
        <p:nvSpPr>
          <p:cNvPr id="8" name="Rounded Rectangle 7">
            <a:extLst>
              <a:ext uri="{FF2B5EF4-FFF2-40B4-BE49-F238E27FC236}">
                <a16:creationId xmlns:a16="http://schemas.microsoft.com/office/drawing/2014/main" id="{4877AA6C-F933-EB95-5884-AB65858C1464}"/>
              </a:ext>
            </a:extLst>
          </p:cNvPr>
          <p:cNvSpPr/>
          <p:nvPr/>
        </p:nvSpPr>
        <p:spPr>
          <a:xfrm>
            <a:off x="3221732" y="5142887"/>
            <a:ext cx="1466850" cy="3175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bg1"/>
                </a:solidFill>
                <a:hlinkClick r:id="rId5">
                  <a:extLst>
                    <a:ext uri="{A12FA001-AC4F-418D-AE19-62706E023703}">
                      <ahyp:hlinkClr xmlns:ahyp="http://schemas.microsoft.com/office/drawing/2018/hyperlinkcolor" val="tx"/>
                    </a:ext>
                  </a:extLst>
                </a:hlinkClick>
              </a:rPr>
              <a:t>READ ARTICLE</a:t>
            </a:r>
            <a:endParaRPr lang="en-US" sz="1050" b="1">
              <a:solidFill>
                <a:schemeClr val="bg1"/>
              </a:solidFill>
            </a:endParaRPr>
          </a:p>
        </p:txBody>
      </p:sp>
      <p:cxnSp>
        <p:nvCxnSpPr>
          <p:cNvPr id="16" name="Straight Connector 15">
            <a:extLst>
              <a:ext uri="{FF2B5EF4-FFF2-40B4-BE49-F238E27FC236}">
                <a16:creationId xmlns:a16="http://schemas.microsoft.com/office/drawing/2014/main" id="{EE678227-8A2D-AEC7-43C7-67FC9D182F49}"/>
              </a:ext>
            </a:extLst>
          </p:cNvPr>
          <p:cNvCxnSpPr>
            <a:cxnSpLocks/>
          </p:cNvCxnSpPr>
          <p:nvPr/>
        </p:nvCxnSpPr>
        <p:spPr>
          <a:xfrm>
            <a:off x="666384" y="3425188"/>
            <a:ext cx="86487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D2B9AF26-DCEF-A765-F7C0-97C25E00DFD5}"/>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189" t="1940" r="27189" b="2423"/>
          <a:stretch/>
        </p:blipFill>
        <p:spPr bwMode="auto">
          <a:xfrm>
            <a:off x="564786" y="3611306"/>
            <a:ext cx="2209801" cy="219868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63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1491C8-8D55-2430-C990-E4B27A101228}"/>
              </a:ext>
            </a:extLst>
          </p:cNvPr>
          <p:cNvSpPr>
            <a:spLocks noGrp="1"/>
          </p:cNvSpPr>
          <p:nvPr>
            <p:ph type="title"/>
          </p:nvPr>
        </p:nvSpPr>
        <p:spPr/>
        <p:txBody>
          <a:bodyPr/>
          <a:lstStyle/>
          <a:p>
            <a:r>
              <a:rPr lang="en-US"/>
              <a:t>What Sets Us Apart</a:t>
            </a:r>
          </a:p>
        </p:txBody>
      </p:sp>
      <p:sp>
        <p:nvSpPr>
          <p:cNvPr id="31" name="TextBox 30">
            <a:extLst>
              <a:ext uri="{FF2B5EF4-FFF2-40B4-BE49-F238E27FC236}">
                <a16:creationId xmlns:a16="http://schemas.microsoft.com/office/drawing/2014/main" id="{7DFCCD01-8771-7F1F-F12D-45BAF62729B2}"/>
              </a:ext>
            </a:extLst>
          </p:cNvPr>
          <p:cNvSpPr txBox="1"/>
          <p:nvPr/>
        </p:nvSpPr>
        <p:spPr>
          <a:xfrm>
            <a:off x="1897380" y="1315383"/>
            <a:ext cx="8404163" cy="1256167"/>
          </a:xfrm>
          <a:prstGeom prst="roundRect">
            <a:avLst>
              <a:gd name="adj" fmla="val 12148"/>
            </a:avLst>
          </a:prstGeom>
          <a:solidFill>
            <a:srgbClr val="000A73"/>
          </a:solidFill>
        </p:spPr>
        <p:txBody>
          <a:bodyPr wrap="square" lIns="91440" tIns="91440" rIns="91440" bIns="91440" anchor="ctr">
            <a:noAutofit/>
          </a:bodyPr>
          <a:lstStyle/>
          <a:p>
            <a:pPr marL="0" marR="0" lvl="0" indent="0" algn="ctr" defTabSz="914400" rtl="0" eaLnBrk="0" fontAlgn="base" latinLnBrk="0" hangingPunct="1">
              <a:lnSpc>
                <a:spcPct val="100000"/>
              </a:lnSpc>
              <a:spcBef>
                <a:spcPct val="0"/>
              </a:spcBef>
              <a:spcAft>
                <a:spcPts val="600"/>
              </a:spcAft>
              <a:buClrTx/>
              <a:buSzTx/>
              <a:buFontTx/>
              <a:buNone/>
              <a:tabLst/>
              <a:defRPr/>
            </a:pPr>
            <a:r>
              <a:rPr kumimoji="0" lang="en-US" sz="1800" b="0" i="0" u="none" strike="noStrike" kern="0" cap="none" spc="0" normalizeH="0" baseline="0" noProof="0">
                <a:ln>
                  <a:noFill/>
                </a:ln>
                <a:solidFill>
                  <a:srgbClr val="FFFFFF"/>
                </a:solidFill>
                <a:effectLst/>
                <a:uLnTx/>
                <a:uFillTx/>
                <a:latin typeface="Montserrat SemiBold" panose="00000700000000000000" pitchFamily="2" charset="0"/>
                <a:ea typeface="+mn-ea"/>
                <a:cs typeface="+mn-cs"/>
              </a:rPr>
              <a:t>Driven by a partnership mindset &amp; approach,</a:t>
            </a:r>
            <a:br>
              <a:rPr kumimoji="0" lang="en-US" sz="1800" b="0" i="0" u="none" strike="noStrike" kern="0" cap="none" spc="0" normalizeH="0" baseline="0" noProof="0">
                <a:ln>
                  <a:noFill/>
                </a:ln>
                <a:solidFill>
                  <a:srgbClr val="FFFFFF"/>
                </a:solidFill>
                <a:effectLst/>
                <a:uLnTx/>
                <a:uFillTx/>
                <a:latin typeface="Montserrat SemiBold" panose="00000700000000000000" pitchFamily="2" charset="0"/>
                <a:ea typeface="+mn-ea"/>
                <a:cs typeface="+mn-cs"/>
              </a:rPr>
            </a:br>
            <a:r>
              <a:rPr kumimoji="0" lang="en-US" sz="1800" b="0" i="0" u="none" strike="noStrike" kern="0" cap="none" spc="0" normalizeH="0" baseline="0" noProof="0">
                <a:ln>
                  <a:noFill/>
                </a:ln>
                <a:solidFill>
                  <a:srgbClr val="FFFFFF"/>
                </a:solidFill>
                <a:effectLst/>
                <a:uLnTx/>
                <a:uFillTx/>
                <a:latin typeface="Montserrat SemiBold" panose="00000700000000000000" pitchFamily="2" charset="0"/>
                <a:ea typeface="+mn-ea"/>
                <a:cs typeface="+mn-cs"/>
              </a:rPr>
              <a:t>Comcast Business is continuously improving</a:t>
            </a:r>
            <a:endParaRPr kumimoji="0" lang="en-US" sz="1800" b="0" i="0" u="none" strike="sngStrike" kern="0" cap="none" spc="0" normalizeH="0" baseline="0" noProof="0">
              <a:ln>
                <a:noFill/>
              </a:ln>
              <a:solidFill>
                <a:srgbClr val="FFFFFF"/>
              </a:solidFill>
              <a:effectLst/>
              <a:uLnTx/>
              <a:uFillTx/>
              <a:latin typeface="Montserrat SemiBold" panose="00000700000000000000" pitchFamily="2" charset="0"/>
              <a:ea typeface="+mn-ea"/>
              <a:cs typeface="+mn-cs"/>
            </a:endParaRPr>
          </a:p>
        </p:txBody>
      </p:sp>
      <p:grpSp>
        <p:nvGrpSpPr>
          <p:cNvPr id="9" name="Group 8">
            <a:extLst>
              <a:ext uri="{FF2B5EF4-FFF2-40B4-BE49-F238E27FC236}">
                <a16:creationId xmlns:a16="http://schemas.microsoft.com/office/drawing/2014/main" id="{3477911A-FCC1-5F0F-7759-0A466C0C7256}"/>
              </a:ext>
            </a:extLst>
          </p:cNvPr>
          <p:cNvGrpSpPr/>
          <p:nvPr/>
        </p:nvGrpSpPr>
        <p:grpSpPr>
          <a:xfrm>
            <a:off x="9124125" y="2941718"/>
            <a:ext cx="2535587" cy="2301492"/>
            <a:chOff x="7575781" y="2941717"/>
            <a:chExt cx="2727958" cy="2476103"/>
          </a:xfrm>
        </p:grpSpPr>
        <p:sp>
          <p:nvSpPr>
            <p:cNvPr id="28" name="Rounded Rectangle 27">
              <a:extLst>
                <a:ext uri="{FF2B5EF4-FFF2-40B4-BE49-F238E27FC236}">
                  <a16:creationId xmlns:a16="http://schemas.microsoft.com/office/drawing/2014/main" id="{096E2B43-1FEE-C50E-954A-8B0350BAAAFE}"/>
                </a:ext>
              </a:extLst>
            </p:cNvPr>
            <p:cNvSpPr/>
            <p:nvPr/>
          </p:nvSpPr>
          <p:spPr>
            <a:xfrm>
              <a:off x="7584324" y="3429000"/>
              <a:ext cx="2719415" cy="1988820"/>
            </a:xfrm>
            <a:prstGeom prst="roundRect">
              <a:avLst/>
            </a:prstGeom>
            <a:gradFill flip="none" rotWithShape="1">
              <a:gsLst>
                <a:gs pos="27000">
                  <a:srgbClr val="3D80FF"/>
                </a:gs>
                <a:gs pos="0">
                  <a:srgbClr val="0D61FF">
                    <a:lumMod val="60000"/>
                    <a:lumOff val="40000"/>
                  </a:srgbClr>
                </a:gs>
                <a:gs pos="100000">
                  <a:srgbClr val="0D61FF"/>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Montserrat SemiBold" panose="00000700000000000000" pitchFamily="2" charset="0"/>
                <a:ea typeface="+mn-ea"/>
                <a:cs typeface="+mn-cs"/>
              </a:endParaRPr>
            </a:p>
          </p:txBody>
        </p:sp>
        <p:sp>
          <p:nvSpPr>
            <p:cNvPr id="36" name="Oval 35">
              <a:extLst>
                <a:ext uri="{FF2B5EF4-FFF2-40B4-BE49-F238E27FC236}">
                  <a16:creationId xmlns:a16="http://schemas.microsoft.com/office/drawing/2014/main" id="{F2E97163-5239-7B64-3CA9-859F0634C526}"/>
                </a:ext>
              </a:extLst>
            </p:cNvPr>
            <p:cNvSpPr/>
            <p:nvPr/>
          </p:nvSpPr>
          <p:spPr>
            <a:xfrm>
              <a:off x="8431261" y="2941717"/>
              <a:ext cx="1021148" cy="1021148"/>
            </a:xfrm>
            <a:prstGeom prst="ellipse">
              <a:avLst/>
            </a:prstGeom>
            <a:solidFill>
              <a:srgbClr val="FFFFFF"/>
            </a:solidFill>
            <a:ln w="12700" cap="flat" cmpd="sng" algn="ctr">
              <a:noFill/>
              <a:prstDash val="solid"/>
              <a:miter lim="800000"/>
            </a:ln>
            <a:effectLst>
              <a:outerShdw blurRad="224837" dist="87810" algn="l" rotWithShape="0">
                <a:srgbClr val="000A73">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3CD8F2"/>
                </a:solidFill>
                <a:effectLst/>
                <a:uLnTx/>
                <a:uFillTx/>
                <a:latin typeface="Montserrat SemiBold" panose="00000700000000000000" pitchFamily="2" charset="0"/>
                <a:ea typeface="+mn-ea"/>
                <a:cs typeface="+mn-cs"/>
              </a:endParaRPr>
            </a:p>
          </p:txBody>
        </p:sp>
        <p:sp>
          <p:nvSpPr>
            <p:cNvPr id="37" name="TextBox 36">
              <a:extLst>
                <a:ext uri="{FF2B5EF4-FFF2-40B4-BE49-F238E27FC236}">
                  <a16:creationId xmlns:a16="http://schemas.microsoft.com/office/drawing/2014/main" id="{0EBF62B2-DD06-F857-B4F4-A73597412C0E}"/>
                </a:ext>
              </a:extLst>
            </p:cNvPr>
            <p:cNvSpPr txBox="1"/>
            <p:nvPr/>
          </p:nvSpPr>
          <p:spPr>
            <a:xfrm>
              <a:off x="7575781" y="4072671"/>
              <a:ext cx="2725762" cy="85133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ontserrat SemiBold" panose="00000700000000000000" pitchFamily="2" charset="0"/>
                  <a:ea typeface="+mn-ea"/>
                  <a:cs typeface="+mn-cs"/>
                </a:rPr>
                <a:t>Innovative</a:t>
              </a:r>
              <a:br>
                <a:rPr kumimoji="0" lang="en-US" sz="2000" b="0" i="0" u="none" strike="noStrike" kern="1200" cap="none" spc="0" normalizeH="0" baseline="0" noProof="0">
                  <a:ln>
                    <a:noFill/>
                  </a:ln>
                  <a:solidFill>
                    <a:srgbClr val="FFFFFF"/>
                  </a:solidFill>
                  <a:effectLst/>
                  <a:uLnTx/>
                  <a:uFillTx/>
                  <a:latin typeface="Montserrat SemiBold" panose="00000700000000000000" pitchFamily="2" charset="0"/>
                  <a:ea typeface="+mn-ea"/>
                  <a:cs typeface="+mn-cs"/>
                </a:rPr>
              </a:br>
              <a:r>
                <a:rPr kumimoji="0" lang="en-US" sz="2000" b="0" i="0" u="none" strike="noStrike" kern="1200" cap="none" spc="0" normalizeH="0" baseline="0" noProof="0">
                  <a:ln>
                    <a:noFill/>
                  </a:ln>
                  <a:solidFill>
                    <a:srgbClr val="FFFFFF"/>
                  </a:solidFill>
                  <a:effectLst/>
                  <a:uLnTx/>
                  <a:uFillTx/>
                  <a:latin typeface="Montserrat SemiBold" panose="00000700000000000000" pitchFamily="2" charset="0"/>
                  <a:ea typeface="+mn-ea"/>
                  <a:cs typeface="+mn-cs"/>
                </a:rPr>
                <a:t>&amp; Practical</a:t>
              </a:r>
            </a:p>
          </p:txBody>
        </p:sp>
        <p:pic>
          <p:nvPicPr>
            <p:cNvPr id="39" name="Picture 38">
              <a:extLst>
                <a:ext uri="{FF2B5EF4-FFF2-40B4-BE49-F238E27FC236}">
                  <a16:creationId xmlns:a16="http://schemas.microsoft.com/office/drawing/2014/main" id="{F8DE2315-EA65-618D-7526-57F280ED97EE}"/>
                </a:ext>
              </a:extLst>
            </p:cNvPr>
            <p:cNvPicPr>
              <a:picLocks noChangeAspect="1"/>
            </p:cNvPicPr>
            <p:nvPr/>
          </p:nvPicPr>
          <p:blipFill>
            <a:blip r:embed="rId3"/>
            <a:stretch>
              <a:fillRect/>
            </a:stretch>
          </p:blipFill>
          <p:spPr>
            <a:xfrm>
              <a:off x="8727147" y="3113561"/>
              <a:ext cx="429376" cy="677460"/>
            </a:xfrm>
            <a:prstGeom prst="rect">
              <a:avLst/>
            </a:prstGeom>
          </p:spPr>
        </p:pic>
      </p:grpSp>
      <p:grpSp>
        <p:nvGrpSpPr>
          <p:cNvPr id="8" name="Group 7">
            <a:extLst>
              <a:ext uri="{FF2B5EF4-FFF2-40B4-BE49-F238E27FC236}">
                <a16:creationId xmlns:a16="http://schemas.microsoft.com/office/drawing/2014/main" id="{841B9EBA-4658-4109-77AC-A41BC3AEE389}"/>
              </a:ext>
            </a:extLst>
          </p:cNvPr>
          <p:cNvGrpSpPr/>
          <p:nvPr/>
        </p:nvGrpSpPr>
        <p:grpSpPr>
          <a:xfrm>
            <a:off x="6280365" y="2941718"/>
            <a:ext cx="2533545" cy="2301492"/>
            <a:chOff x="4731997" y="2941717"/>
            <a:chExt cx="2725762" cy="2476103"/>
          </a:xfrm>
        </p:grpSpPr>
        <p:sp>
          <p:nvSpPr>
            <p:cNvPr id="27" name="Rounded Rectangle 26">
              <a:extLst>
                <a:ext uri="{FF2B5EF4-FFF2-40B4-BE49-F238E27FC236}">
                  <a16:creationId xmlns:a16="http://schemas.microsoft.com/office/drawing/2014/main" id="{4B641A0F-6853-473A-212C-3A594E65CAC8}"/>
                </a:ext>
              </a:extLst>
            </p:cNvPr>
            <p:cNvSpPr/>
            <p:nvPr/>
          </p:nvSpPr>
          <p:spPr>
            <a:xfrm>
              <a:off x="4733712" y="3429000"/>
              <a:ext cx="2719415" cy="1988820"/>
            </a:xfrm>
            <a:prstGeom prst="roundRect">
              <a:avLst/>
            </a:prstGeom>
            <a:gradFill flip="none" rotWithShape="1">
              <a:gsLst>
                <a:gs pos="27000">
                  <a:srgbClr val="3D80FF"/>
                </a:gs>
                <a:gs pos="0">
                  <a:srgbClr val="0D61FF">
                    <a:lumMod val="60000"/>
                    <a:lumOff val="40000"/>
                  </a:srgbClr>
                </a:gs>
                <a:gs pos="100000">
                  <a:srgbClr val="0D61FF"/>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Montserrat SemiBold" panose="00000700000000000000" pitchFamily="2" charset="0"/>
                <a:ea typeface="+mn-ea"/>
                <a:cs typeface="+mn-cs"/>
              </a:endParaRPr>
            </a:p>
          </p:txBody>
        </p:sp>
        <p:sp>
          <p:nvSpPr>
            <p:cNvPr id="34" name="Oval 33">
              <a:extLst>
                <a:ext uri="{FF2B5EF4-FFF2-40B4-BE49-F238E27FC236}">
                  <a16:creationId xmlns:a16="http://schemas.microsoft.com/office/drawing/2014/main" id="{812EA74B-B3AA-FB24-C42B-96C53D6F929A}"/>
                </a:ext>
              </a:extLst>
            </p:cNvPr>
            <p:cNvSpPr/>
            <p:nvPr/>
          </p:nvSpPr>
          <p:spPr>
            <a:xfrm>
              <a:off x="5587477" y="2941717"/>
              <a:ext cx="1021148" cy="1021148"/>
            </a:xfrm>
            <a:prstGeom prst="ellipse">
              <a:avLst/>
            </a:prstGeom>
            <a:solidFill>
              <a:srgbClr val="FFFFFF"/>
            </a:solidFill>
            <a:ln w="12700" cap="flat" cmpd="sng" algn="ctr">
              <a:noFill/>
              <a:prstDash val="solid"/>
              <a:miter lim="800000"/>
            </a:ln>
            <a:effectLst>
              <a:outerShdw blurRad="224837" dist="87810" algn="l" rotWithShape="0">
                <a:srgbClr val="000A73">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3CD8F2"/>
                </a:solidFill>
                <a:effectLst/>
                <a:uLnTx/>
                <a:uFillTx/>
                <a:latin typeface="Montserrat SemiBold" panose="00000700000000000000" pitchFamily="2" charset="0"/>
                <a:ea typeface="+mn-ea"/>
                <a:cs typeface="+mn-cs"/>
              </a:endParaRPr>
            </a:p>
          </p:txBody>
        </p:sp>
        <p:sp>
          <p:nvSpPr>
            <p:cNvPr id="35" name="TextBox 34">
              <a:extLst>
                <a:ext uri="{FF2B5EF4-FFF2-40B4-BE49-F238E27FC236}">
                  <a16:creationId xmlns:a16="http://schemas.microsoft.com/office/drawing/2014/main" id="{1E5BE521-6CF7-19CA-BA9D-5C64E1803134}"/>
                </a:ext>
              </a:extLst>
            </p:cNvPr>
            <p:cNvSpPr txBox="1"/>
            <p:nvPr/>
          </p:nvSpPr>
          <p:spPr>
            <a:xfrm>
              <a:off x="4731997" y="4072671"/>
              <a:ext cx="2725762" cy="85133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ontserrat SemiBold" panose="00000700000000000000" pitchFamily="2" charset="0"/>
                  <a:ea typeface="+mn-ea"/>
                  <a:cs typeface="+mn-cs"/>
                </a:rPr>
                <a:t>Automated</a:t>
              </a:r>
              <a:br>
                <a:rPr kumimoji="0" lang="en-US" sz="2000" b="0" i="0" u="none" strike="noStrike" kern="1200" cap="none" spc="0" normalizeH="0" baseline="0" noProof="0">
                  <a:ln>
                    <a:noFill/>
                  </a:ln>
                  <a:solidFill>
                    <a:srgbClr val="FFFFFF"/>
                  </a:solidFill>
                  <a:effectLst/>
                  <a:uLnTx/>
                  <a:uFillTx/>
                  <a:latin typeface="Montserrat SemiBold" panose="00000700000000000000" pitchFamily="2" charset="0"/>
                  <a:ea typeface="+mn-ea"/>
                  <a:cs typeface="+mn-cs"/>
                </a:rPr>
              </a:br>
              <a:r>
                <a:rPr kumimoji="0" lang="en-US" sz="2000" b="0" i="0" u="none" strike="noStrike" kern="1200" cap="none" spc="0" normalizeH="0" baseline="0" noProof="0">
                  <a:ln>
                    <a:noFill/>
                  </a:ln>
                  <a:solidFill>
                    <a:srgbClr val="FFFFFF"/>
                  </a:solidFill>
                  <a:effectLst/>
                  <a:uLnTx/>
                  <a:uFillTx/>
                  <a:latin typeface="Montserrat SemiBold" panose="00000700000000000000" pitchFamily="2" charset="0"/>
                  <a:ea typeface="+mn-ea"/>
                  <a:cs typeface="+mn-cs"/>
                </a:rPr>
                <a:t>&amp; Human</a:t>
              </a:r>
            </a:p>
          </p:txBody>
        </p:sp>
        <p:pic>
          <p:nvPicPr>
            <p:cNvPr id="40" name="Picture 39">
              <a:extLst>
                <a:ext uri="{FF2B5EF4-FFF2-40B4-BE49-F238E27FC236}">
                  <a16:creationId xmlns:a16="http://schemas.microsoft.com/office/drawing/2014/main" id="{C5BAA7F3-660E-980C-C920-CB6C1ACD8261}"/>
                </a:ext>
              </a:extLst>
            </p:cNvPr>
            <p:cNvPicPr>
              <a:picLocks noChangeAspect="1"/>
            </p:cNvPicPr>
            <p:nvPr/>
          </p:nvPicPr>
          <p:blipFill>
            <a:blip r:embed="rId4"/>
            <a:stretch>
              <a:fillRect/>
            </a:stretch>
          </p:blipFill>
          <p:spPr>
            <a:xfrm>
              <a:off x="5817077" y="3077889"/>
              <a:ext cx="598525" cy="693941"/>
            </a:xfrm>
            <a:prstGeom prst="rect">
              <a:avLst/>
            </a:prstGeom>
          </p:spPr>
        </p:pic>
      </p:grpSp>
      <p:grpSp>
        <p:nvGrpSpPr>
          <p:cNvPr id="6" name="Group 5">
            <a:extLst>
              <a:ext uri="{FF2B5EF4-FFF2-40B4-BE49-F238E27FC236}">
                <a16:creationId xmlns:a16="http://schemas.microsoft.com/office/drawing/2014/main" id="{CDE81B46-4D02-0282-5C3C-75F0DAD9C6D8}"/>
              </a:ext>
            </a:extLst>
          </p:cNvPr>
          <p:cNvGrpSpPr/>
          <p:nvPr/>
        </p:nvGrpSpPr>
        <p:grpSpPr>
          <a:xfrm>
            <a:off x="526389" y="2941718"/>
            <a:ext cx="2533545" cy="2301492"/>
            <a:chOff x="1888261" y="2941717"/>
            <a:chExt cx="2725762" cy="2476103"/>
          </a:xfrm>
        </p:grpSpPr>
        <p:sp>
          <p:nvSpPr>
            <p:cNvPr id="7" name="TextBox 6">
              <a:extLst>
                <a:ext uri="{FF2B5EF4-FFF2-40B4-BE49-F238E27FC236}">
                  <a16:creationId xmlns:a16="http://schemas.microsoft.com/office/drawing/2014/main" id="{6CDE0917-9D27-ADDE-20E0-609F5B5DF7EA}"/>
                </a:ext>
              </a:extLst>
            </p:cNvPr>
            <p:cNvSpPr txBox="1"/>
            <p:nvPr/>
          </p:nvSpPr>
          <p:spPr>
            <a:xfrm>
              <a:off x="2665500" y="4297680"/>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endParaRPr>
            </a:p>
          </p:txBody>
        </p:sp>
        <p:sp>
          <p:nvSpPr>
            <p:cNvPr id="25" name="Rounded Rectangle 24">
              <a:extLst>
                <a:ext uri="{FF2B5EF4-FFF2-40B4-BE49-F238E27FC236}">
                  <a16:creationId xmlns:a16="http://schemas.microsoft.com/office/drawing/2014/main" id="{6EA334A7-6B9B-98C4-95DF-248A8CD1470F}"/>
                </a:ext>
              </a:extLst>
            </p:cNvPr>
            <p:cNvSpPr/>
            <p:nvPr/>
          </p:nvSpPr>
          <p:spPr>
            <a:xfrm>
              <a:off x="1894608" y="3429000"/>
              <a:ext cx="2719415" cy="1988820"/>
            </a:xfrm>
            <a:prstGeom prst="roundRect">
              <a:avLst/>
            </a:prstGeom>
            <a:gradFill flip="none" rotWithShape="1">
              <a:gsLst>
                <a:gs pos="27000">
                  <a:srgbClr val="3D80FF"/>
                </a:gs>
                <a:gs pos="0">
                  <a:srgbClr val="0D61FF">
                    <a:lumMod val="60000"/>
                    <a:lumOff val="40000"/>
                  </a:srgbClr>
                </a:gs>
                <a:gs pos="100000">
                  <a:srgbClr val="0D61FF"/>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Montserrat SemiBold" panose="00000700000000000000" pitchFamily="2" charset="0"/>
                <a:ea typeface="+mn-ea"/>
                <a:cs typeface="+mn-cs"/>
              </a:endParaRPr>
            </a:p>
          </p:txBody>
        </p:sp>
        <p:sp>
          <p:nvSpPr>
            <p:cNvPr id="29" name="Oval 28">
              <a:extLst>
                <a:ext uri="{FF2B5EF4-FFF2-40B4-BE49-F238E27FC236}">
                  <a16:creationId xmlns:a16="http://schemas.microsoft.com/office/drawing/2014/main" id="{BF8A7D16-BDC9-3CBE-1DA8-7C7CD1B6B523}"/>
                </a:ext>
              </a:extLst>
            </p:cNvPr>
            <p:cNvSpPr/>
            <p:nvPr/>
          </p:nvSpPr>
          <p:spPr>
            <a:xfrm>
              <a:off x="2743741" y="2941717"/>
              <a:ext cx="1021148" cy="1021148"/>
            </a:xfrm>
            <a:prstGeom prst="ellipse">
              <a:avLst/>
            </a:prstGeom>
            <a:solidFill>
              <a:srgbClr val="FFFFFF"/>
            </a:solidFill>
            <a:ln w="12700" cap="flat" cmpd="sng" algn="ctr">
              <a:noFill/>
              <a:prstDash val="solid"/>
              <a:miter lim="800000"/>
            </a:ln>
            <a:effectLst>
              <a:outerShdw blurRad="224837" dist="87810" algn="l" rotWithShape="0">
                <a:srgbClr val="000A73">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3CD8F2"/>
                </a:solidFill>
                <a:effectLst/>
                <a:uLnTx/>
                <a:uFillTx/>
                <a:latin typeface="Montserrat SemiBold" panose="00000700000000000000" pitchFamily="2" charset="0"/>
                <a:ea typeface="+mn-ea"/>
                <a:cs typeface="+mn-cs"/>
              </a:endParaRPr>
            </a:p>
          </p:txBody>
        </p:sp>
        <p:sp>
          <p:nvSpPr>
            <p:cNvPr id="30" name="TextBox 29">
              <a:extLst>
                <a:ext uri="{FF2B5EF4-FFF2-40B4-BE49-F238E27FC236}">
                  <a16:creationId xmlns:a16="http://schemas.microsoft.com/office/drawing/2014/main" id="{3D62D1ED-14A1-2371-DD6D-762BF578C3E5}"/>
                </a:ext>
              </a:extLst>
            </p:cNvPr>
            <p:cNvSpPr txBox="1"/>
            <p:nvPr/>
          </p:nvSpPr>
          <p:spPr>
            <a:xfrm>
              <a:off x="1888261" y="4072671"/>
              <a:ext cx="2719415" cy="85133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ontserrat SemiBold" panose="00000700000000000000" pitchFamily="2" charset="0"/>
                  <a:ea typeface="+mn-ea"/>
                  <a:cs typeface="+mn-cs"/>
                </a:rPr>
                <a:t>Experienced</a:t>
              </a:r>
              <a:br>
                <a:rPr kumimoji="0" lang="en-US" sz="2000" b="0" i="0" u="none" strike="noStrike" kern="1200" cap="none" spc="0" normalizeH="0" baseline="0" noProof="0">
                  <a:ln>
                    <a:noFill/>
                  </a:ln>
                  <a:solidFill>
                    <a:srgbClr val="FFFFFF"/>
                  </a:solidFill>
                  <a:effectLst/>
                  <a:uLnTx/>
                  <a:uFillTx/>
                  <a:latin typeface="Montserrat SemiBold" panose="00000700000000000000" pitchFamily="2" charset="0"/>
                  <a:ea typeface="+mn-ea"/>
                  <a:cs typeface="+mn-cs"/>
                </a:rPr>
              </a:br>
              <a:r>
                <a:rPr kumimoji="0" lang="en-US" sz="2000" b="0" i="0" u="none" strike="noStrike" kern="1200" cap="none" spc="0" normalizeH="0" baseline="0" noProof="0">
                  <a:ln>
                    <a:noFill/>
                  </a:ln>
                  <a:solidFill>
                    <a:srgbClr val="FFFFFF"/>
                  </a:solidFill>
                  <a:effectLst/>
                  <a:uLnTx/>
                  <a:uFillTx/>
                  <a:latin typeface="Montserrat SemiBold" panose="00000700000000000000" pitchFamily="2" charset="0"/>
                  <a:ea typeface="+mn-ea"/>
                  <a:cs typeface="+mn-cs"/>
                </a:rPr>
                <a:t>Service</a:t>
              </a:r>
            </a:p>
          </p:txBody>
        </p:sp>
        <p:pic>
          <p:nvPicPr>
            <p:cNvPr id="41" name="Picture 40">
              <a:extLst>
                <a:ext uri="{FF2B5EF4-FFF2-40B4-BE49-F238E27FC236}">
                  <a16:creationId xmlns:a16="http://schemas.microsoft.com/office/drawing/2014/main" id="{07EBF07F-995E-7165-D880-D9D5DBB374E3}"/>
                </a:ext>
              </a:extLst>
            </p:cNvPr>
            <p:cNvPicPr>
              <a:picLocks noChangeAspect="1"/>
            </p:cNvPicPr>
            <p:nvPr/>
          </p:nvPicPr>
          <p:blipFill>
            <a:blip r:embed="rId5"/>
            <a:stretch>
              <a:fillRect/>
            </a:stretch>
          </p:blipFill>
          <p:spPr>
            <a:xfrm>
              <a:off x="2968064" y="3142186"/>
              <a:ext cx="572502" cy="620211"/>
            </a:xfrm>
            <a:prstGeom prst="rect">
              <a:avLst/>
            </a:prstGeom>
          </p:spPr>
        </p:pic>
      </p:grpSp>
      <p:grpSp>
        <p:nvGrpSpPr>
          <p:cNvPr id="10" name="Group 9">
            <a:extLst>
              <a:ext uri="{FF2B5EF4-FFF2-40B4-BE49-F238E27FC236}">
                <a16:creationId xmlns:a16="http://schemas.microsoft.com/office/drawing/2014/main" id="{65E733F3-E849-BEF7-8C1A-F7AA05D1CD4C}"/>
              </a:ext>
            </a:extLst>
          </p:cNvPr>
          <p:cNvGrpSpPr/>
          <p:nvPr/>
        </p:nvGrpSpPr>
        <p:grpSpPr>
          <a:xfrm>
            <a:off x="3439888" y="2941718"/>
            <a:ext cx="2533545" cy="2301492"/>
            <a:chOff x="4731997" y="2941717"/>
            <a:chExt cx="2725762" cy="2476103"/>
          </a:xfrm>
        </p:grpSpPr>
        <p:sp>
          <p:nvSpPr>
            <p:cNvPr id="11" name="Rounded Rectangle 26">
              <a:extLst>
                <a:ext uri="{FF2B5EF4-FFF2-40B4-BE49-F238E27FC236}">
                  <a16:creationId xmlns:a16="http://schemas.microsoft.com/office/drawing/2014/main" id="{CA355D34-7A34-08CA-F4D5-E6002AFA2449}"/>
                </a:ext>
              </a:extLst>
            </p:cNvPr>
            <p:cNvSpPr/>
            <p:nvPr/>
          </p:nvSpPr>
          <p:spPr>
            <a:xfrm>
              <a:off x="4733712" y="3429000"/>
              <a:ext cx="2719415" cy="1988820"/>
            </a:xfrm>
            <a:prstGeom prst="roundRect">
              <a:avLst/>
            </a:prstGeom>
            <a:gradFill flip="none" rotWithShape="1">
              <a:gsLst>
                <a:gs pos="27000">
                  <a:srgbClr val="3D80FF"/>
                </a:gs>
                <a:gs pos="0">
                  <a:srgbClr val="0D61FF">
                    <a:lumMod val="60000"/>
                    <a:lumOff val="40000"/>
                  </a:srgbClr>
                </a:gs>
                <a:gs pos="100000">
                  <a:srgbClr val="0D61FF"/>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Montserrat SemiBold" panose="00000700000000000000" pitchFamily="2" charset="0"/>
                <a:ea typeface="+mn-ea"/>
                <a:cs typeface="+mn-cs"/>
              </a:endParaRPr>
            </a:p>
          </p:txBody>
        </p:sp>
        <p:sp>
          <p:nvSpPr>
            <p:cNvPr id="12" name="Oval 11">
              <a:extLst>
                <a:ext uri="{FF2B5EF4-FFF2-40B4-BE49-F238E27FC236}">
                  <a16:creationId xmlns:a16="http://schemas.microsoft.com/office/drawing/2014/main" id="{A150FD5F-D550-374A-3E85-5F577F86A3C3}"/>
                </a:ext>
              </a:extLst>
            </p:cNvPr>
            <p:cNvSpPr/>
            <p:nvPr/>
          </p:nvSpPr>
          <p:spPr>
            <a:xfrm>
              <a:off x="5587477" y="2941717"/>
              <a:ext cx="1021148" cy="1021148"/>
            </a:xfrm>
            <a:prstGeom prst="ellipse">
              <a:avLst/>
            </a:prstGeom>
            <a:solidFill>
              <a:srgbClr val="FFFFFF"/>
            </a:solidFill>
            <a:ln w="12700" cap="flat" cmpd="sng" algn="ctr">
              <a:noFill/>
              <a:prstDash val="solid"/>
              <a:miter lim="800000"/>
            </a:ln>
            <a:effectLst>
              <a:outerShdw blurRad="224837" dist="87810" algn="l" rotWithShape="0">
                <a:srgbClr val="000A73">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3CD8F2"/>
                </a:solidFill>
                <a:effectLst/>
                <a:uLnTx/>
                <a:uFillTx/>
                <a:latin typeface="Montserrat SemiBold" panose="00000700000000000000" pitchFamily="2" charset="0"/>
                <a:ea typeface="+mn-ea"/>
                <a:cs typeface="+mn-cs"/>
              </a:endParaRPr>
            </a:p>
          </p:txBody>
        </p:sp>
        <p:sp>
          <p:nvSpPr>
            <p:cNvPr id="13" name="TextBox 12">
              <a:extLst>
                <a:ext uri="{FF2B5EF4-FFF2-40B4-BE49-F238E27FC236}">
                  <a16:creationId xmlns:a16="http://schemas.microsoft.com/office/drawing/2014/main" id="{3646E4A2-A2A5-6345-8799-E3B5B5BB34F5}"/>
                </a:ext>
              </a:extLst>
            </p:cNvPr>
            <p:cNvSpPr txBox="1"/>
            <p:nvPr/>
          </p:nvSpPr>
          <p:spPr>
            <a:xfrm>
              <a:off x="4731997" y="4072671"/>
              <a:ext cx="2725762" cy="851338"/>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ontserrat SemiBold" panose="00000700000000000000" pitchFamily="2" charset="0"/>
                  <a:ea typeface="+mn-ea"/>
                  <a:cs typeface="+mn-cs"/>
                </a:rPr>
                <a:t>Local </a:t>
              </a:r>
              <a:br>
                <a:rPr kumimoji="0" lang="en-US" sz="2000" b="0" i="0" u="none" strike="noStrike" kern="1200" cap="none" spc="0" normalizeH="0" baseline="0" noProof="0">
                  <a:ln>
                    <a:noFill/>
                  </a:ln>
                  <a:solidFill>
                    <a:srgbClr val="FFFFFF"/>
                  </a:solidFill>
                  <a:effectLst/>
                  <a:uLnTx/>
                  <a:uFillTx/>
                  <a:latin typeface="Montserrat SemiBold" panose="00000700000000000000" pitchFamily="2" charset="0"/>
                  <a:ea typeface="+mn-ea"/>
                  <a:cs typeface="+mn-cs"/>
                </a:rPr>
              </a:br>
              <a:r>
                <a:rPr kumimoji="0" lang="en-US" sz="2000" b="0" i="0" u="none" strike="noStrike" kern="1200" cap="none" spc="0" normalizeH="0" baseline="0" noProof="0">
                  <a:ln>
                    <a:noFill/>
                  </a:ln>
                  <a:solidFill>
                    <a:srgbClr val="FFFFFF"/>
                  </a:solidFill>
                  <a:effectLst/>
                  <a:uLnTx/>
                  <a:uFillTx/>
                  <a:latin typeface="Montserrat SemiBold" panose="00000700000000000000" pitchFamily="2" charset="0"/>
                  <a:ea typeface="+mn-ea"/>
                  <a:cs typeface="+mn-cs"/>
                </a:rPr>
                <a:t>&amp; Global </a:t>
              </a:r>
            </a:p>
          </p:txBody>
        </p:sp>
      </p:grpSp>
      <p:pic>
        <p:nvPicPr>
          <p:cNvPr id="16" name="Graphic 15">
            <a:extLst>
              <a:ext uri="{FF2B5EF4-FFF2-40B4-BE49-F238E27FC236}">
                <a16:creationId xmlns:a16="http://schemas.microsoft.com/office/drawing/2014/main" id="{82720EFC-F320-C697-E6E7-316AC3046F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81467" y="3087674"/>
            <a:ext cx="447675" cy="657225"/>
          </a:xfrm>
          <a:prstGeom prst="rect">
            <a:avLst/>
          </a:prstGeom>
        </p:spPr>
      </p:pic>
    </p:spTree>
    <p:extLst>
      <p:ext uri="{BB962C8B-B14F-4D97-AF65-F5344CB8AC3E}">
        <p14:creationId xmlns:p14="http://schemas.microsoft.com/office/powerpoint/2010/main" val="1022409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1F3F6-0E25-E216-EDF1-BF7E941E97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ACEEB5-E979-D35C-3B31-04AA4D4BC472}"/>
              </a:ext>
            </a:extLst>
          </p:cNvPr>
          <p:cNvSpPr>
            <a:spLocks noGrp="1"/>
          </p:cNvSpPr>
          <p:nvPr>
            <p:ph type="title"/>
          </p:nvPr>
        </p:nvSpPr>
        <p:spPr/>
        <p:txBody>
          <a:bodyPr/>
          <a:lstStyle/>
          <a:p>
            <a:r>
              <a:rPr lang="en-US" noProof="0"/>
              <a:t>Power of Comcast Business</a:t>
            </a:r>
            <a:endParaRPr lang="en-US"/>
          </a:p>
        </p:txBody>
      </p:sp>
      <p:sp>
        <p:nvSpPr>
          <p:cNvPr id="2" name="Freeform 1">
            <a:extLst>
              <a:ext uri="{FF2B5EF4-FFF2-40B4-BE49-F238E27FC236}">
                <a16:creationId xmlns:a16="http://schemas.microsoft.com/office/drawing/2014/main" id="{709D01D9-6CF7-C4A6-14E5-C923E494A448}"/>
              </a:ext>
            </a:extLst>
          </p:cNvPr>
          <p:cNvSpPr/>
          <p:nvPr/>
        </p:nvSpPr>
        <p:spPr>
          <a:xfrm>
            <a:off x="0" y="3065930"/>
            <a:ext cx="12192001" cy="3792072"/>
          </a:xfrm>
          <a:custGeom>
            <a:avLst/>
            <a:gdLst>
              <a:gd name="connsiteX0" fmla="*/ 6096002 w 12192001"/>
              <a:gd name="connsiteY0" fmla="*/ 0 h 3792072"/>
              <a:gd name="connsiteX1" fmla="*/ 11893770 w 12192001"/>
              <a:gd name="connsiteY1" fmla="*/ 2081345 h 3792072"/>
              <a:gd name="connsiteX2" fmla="*/ 12192001 w 12192001"/>
              <a:gd name="connsiteY2" fmla="*/ 2339679 h 3792072"/>
              <a:gd name="connsiteX3" fmla="*/ 12192001 w 12192001"/>
              <a:gd name="connsiteY3" fmla="*/ 3792072 h 3792072"/>
              <a:gd name="connsiteX4" fmla="*/ 0 w 12192001"/>
              <a:gd name="connsiteY4" fmla="*/ 3792072 h 3792072"/>
              <a:gd name="connsiteX5" fmla="*/ 0 w 12192001"/>
              <a:gd name="connsiteY5" fmla="*/ 2339682 h 3792072"/>
              <a:gd name="connsiteX6" fmla="*/ 298234 w 12192001"/>
              <a:gd name="connsiteY6" fmla="*/ 2081345 h 3792072"/>
              <a:gd name="connsiteX7" fmla="*/ 6096002 w 12192001"/>
              <a:gd name="connsiteY7" fmla="*/ 0 h 379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3792072">
                <a:moveTo>
                  <a:pt x="6096002" y="0"/>
                </a:moveTo>
                <a:cubicBezTo>
                  <a:pt x="8298327" y="0"/>
                  <a:pt x="10318220" y="781085"/>
                  <a:pt x="11893770" y="2081345"/>
                </a:cubicBezTo>
                <a:lnTo>
                  <a:pt x="12192001" y="2339679"/>
                </a:lnTo>
                <a:lnTo>
                  <a:pt x="12192001" y="3792072"/>
                </a:lnTo>
                <a:lnTo>
                  <a:pt x="0" y="3792072"/>
                </a:lnTo>
                <a:lnTo>
                  <a:pt x="0" y="2339682"/>
                </a:lnTo>
                <a:lnTo>
                  <a:pt x="298234" y="2081345"/>
                </a:lnTo>
                <a:cubicBezTo>
                  <a:pt x="1873784" y="781085"/>
                  <a:pt x="3893677" y="0"/>
                  <a:pt x="6096002"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light in the dark&#10;&#10;Description automatically generated">
            <a:extLst>
              <a:ext uri="{FF2B5EF4-FFF2-40B4-BE49-F238E27FC236}">
                <a16:creationId xmlns:a16="http://schemas.microsoft.com/office/drawing/2014/main" id="{AD2C4838-325A-6BF4-AF5E-E03B6FD3B9DB}"/>
              </a:ext>
            </a:extLst>
          </p:cNvPr>
          <p:cNvPicPr>
            <a:picLocks noChangeAspect="1"/>
          </p:cNvPicPr>
          <p:nvPr/>
        </p:nvPicPr>
        <p:blipFill>
          <a:blip r:embed="rId3">
            <a:extLst>
              <a:ext uri="{28A0092B-C50C-407E-A947-70E740481C1C}">
                <a14:useLocalDpi xmlns:a14="http://schemas.microsoft.com/office/drawing/2010/main" val="0"/>
              </a:ext>
            </a:extLst>
          </a:blip>
          <a:srcRect l="69262" t="28207" r="9337" b="28207"/>
          <a:stretch/>
        </p:blipFill>
        <p:spPr>
          <a:xfrm rot="16200000">
            <a:off x="3102769" y="-2344087"/>
            <a:ext cx="5986462" cy="12192000"/>
          </a:xfrm>
          <a:prstGeom prst="rect">
            <a:avLst/>
          </a:prstGeom>
        </p:spPr>
      </p:pic>
      <p:sp>
        <p:nvSpPr>
          <p:cNvPr id="6" name="Google Shape;1336;p114">
            <a:extLst>
              <a:ext uri="{FF2B5EF4-FFF2-40B4-BE49-F238E27FC236}">
                <a16:creationId xmlns:a16="http://schemas.microsoft.com/office/drawing/2014/main" id="{FDC740CE-6FD1-F3F1-30E2-B534E6B652AC}"/>
              </a:ext>
            </a:extLst>
          </p:cNvPr>
          <p:cNvSpPr txBox="1"/>
          <p:nvPr/>
        </p:nvSpPr>
        <p:spPr>
          <a:xfrm>
            <a:off x="189731" y="2927339"/>
            <a:ext cx="2186975" cy="723255"/>
          </a:xfrm>
          <a:prstGeom prst="rect">
            <a:avLst/>
          </a:prstGeom>
          <a:noFill/>
          <a:ln>
            <a:noFill/>
          </a:ln>
        </p:spPr>
        <p:txBody>
          <a:bodyPr spcFirstLastPara="1" wrap="square" lIns="91425" tIns="45700" rIns="91425" bIns="1828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1200" cap="none" spc="0" normalizeH="0" baseline="0" noProof="0">
                <a:ln>
                  <a:noFill/>
                </a:ln>
                <a:solidFill>
                  <a:srgbClr val="FFFFFF"/>
                </a:solidFill>
                <a:effectLst/>
                <a:uLnTx/>
                <a:uFillTx/>
                <a:latin typeface="Montserrat Medium" pitchFamily="2" charset="77"/>
                <a:ea typeface="Montserrat"/>
                <a:cs typeface="Montserrat"/>
                <a:sym typeface="Montserrat"/>
              </a:rPr>
              <a:t>Owned &amp; Partner Ecosystem</a:t>
            </a:r>
            <a:endParaRPr kumimoji="0" sz="1400" b="0" i="0" u="none" strike="noStrike" kern="1200" cap="none" spc="0" normalizeH="0" baseline="0" noProof="0">
              <a:ln>
                <a:noFill/>
              </a:ln>
              <a:solidFill>
                <a:srgbClr val="FFFFFF"/>
              </a:solidFill>
              <a:effectLst/>
              <a:uLnTx/>
              <a:uFillTx/>
              <a:latin typeface="Montserrat Medium" pitchFamily="2" charset="77"/>
              <a:ea typeface="Montserrat"/>
              <a:cs typeface="Montserrat"/>
              <a:sym typeface="Montserrat"/>
            </a:endParaRPr>
          </a:p>
        </p:txBody>
      </p:sp>
      <p:sp>
        <p:nvSpPr>
          <p:cNvPr id="7" name="Google Shape;1339;p114">
            <a:extLst>
              <a:ext uri="{FF2B5EF4-FFF2-40B4-BE49-F238E27FC236}">
                <a16:creationId xmlns:a16="http://schemas.microsoft.com/office/drawing/2014/main" id="{14C5FECC-690A-C820-E33D-8CB4086A25DC}"/>
              </a:ext>
            </a:extLst>
          </p:cNvPr>
          <p:cNvSpPr txBox="1"/>
          <p:nvPr/>
        </p:nvSpPr>
        <p:spPr>
          <a:xfrm>
            <a:off x="6042059" y="1913646"/>
            <a:ext cx="2030820" cy="477033"/>
          </a:xfrm>
          <a:prstGeom prst="rect">
            <a:avLst/>
          </a:prstGeom>
          <a:noFill/>
          <a:ln>
            <a:noFill/>
          </a:ln>
        </p:spPr>
        <p:txBody>
          <a:bodyPr spcFirstLastPara="1" wrap="square" lIns="91425" tIns="45700" rIns="91425" bIns="1828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1200" cap="none" spc="0" normalizeH="0" baseline="0" noProof="0">
                <a:ln>
                  <a:noFill/>
                </a:ln>
                <a:solidFill>
                  <a:srgbClr val="FFFFFF"/>
                </a:solidFill>
                <a:effectLst/>
                <a:uLnTx/>
                <a:uFillTx/>
                <a:latin typeface="Montserrat Medium" pitchFamily="2" charset="77"/>
                <a:ea typeface="Montserrat"/>
                <a:cs typeface="Montserrat"/>
                <a:sym typeface="Montserrat"/>
              </a:rPr>
              <a:t>Cybersecurity</a:t>
            </a:r>
            <a:endParaRPr kumimoji="0" sz="1400" b="0" i="0" u="none" strike="sngStrike" kern="1200" cap="none" spc="0" normalizeH="0" baseline="0" noProof="0">
              <a:ln>
                <a:noFill/>
              </a:ln>
              <a:solidFill>
                <a:srgbClr val="FFFFFF"/>
              </a:solidFill>
              <a:effectLst/>
              <a:uLnTx/>
              <a:uFillTx/>
              <a:latin typeface="Montserrat Medium" pitchFamily="2" charset="77"/>
              <a:ea typeface="Montserrat"/>
              <a:cs typeface="Montserrat"/>
              <a:sym typeface="Montserrat"/>
            </a:endParaRPr>
          </a:p>
        </p:txBody>
      </p:sp>
      <p:sp>
        <p:nvSpPr>
          <p:cNvPr id="8" name="Google Shape;1339;p114">
            <a:extLst>
              <a:ext uri="{FF2B5EF4-FFF2-40B4-BE49-F238E27FC236}">
                <a16:creationId xmlns:a16="http://schemas.microsoft.com/office/drawing/2014/main" id="{4C791E2D-4E94-50C6-2619-130C93A3037D}"/>
              </a:ext>
            </a:extLst>
          </p:cNvPr>
          <p:cNvSpPr txBox="1"/>
          <p:nvPr/>
        </p:nvSpPr>
        <p:spPr>
          <a:xfrm>
            <a:off x="4150808" y="1651056"/>
            <a:ext cx="1985430" cy="723255"/>
          </a:xfrm>
          <a:prstGeom prst="rect">
            <a:avLst/>
          </a:prstGeom>
          <a:noFill/>
          <a:ln>
            <a:noFill/>
          </a:ln>
        </p:spPr>
        <p:txBody>
          <a:bodyPr spcFirstLastPara="1" wrap="square" lIns="91425" tIns="45700" rIns="91425" bIns="1828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1200" cap="none" spc="0" normalizeH="0" baseline="0" noProof="0">
                <a:ln>
                  <a:noFill/>
                </a:ln>
                <a:solidFill>
                  <a:srgbClr val="FFFFFF"/>
                </a:solidFill>
                <a:effectLst/>
                <a:uLnTx/>
                <a:uFillTx/>
                <a:latin typeface="Montserrat Medium" pitchFamily="2" charset="77"/>
                <a:ea typeface="Montserrat"/>
                <a:cs typeface="Montserrat"/>
                <a:sym typeface="Montserrat"/>
              </a:rPr>
              <a:t>Global</a:t>
            </a:r>
            <a:br>
              <a:rPr kumimoji="0" lang="en-US" sz="1600" b="0" i="0" u="none" strike="noStrike" kern="1200" cap="none" spc="0" normalizeH="0" baseline="0" noProof="0">
                <a:ln>
                  <a:noFill/>
                </a:ln>
                <a:solidFill>
                  <a:srgbClr val="FFFFFF"/>
                </a:solidFill>
                <a:effectLst/>
                <a:uLnTx/>
                <a:uFillTx/>
                <a:latin typeface="Montserrat Medium" pitchFamily="2" charset="77"/>
                <a:ea typeface="Montserrat"/>
                <a:cs typeface="Montserrat"/>
                <a:sym typeface="Montserrat"/>
              </a:rPr>
            </a:br>
            <a:r>
              <a:rPr kumimoji="0" lang="en-US" sz="1600" b="0" i="0" u="none" strike="noStrike" kern="1200" cap="none" spc="0" normalizeH="0" baseline="0" noProof="0">
                <a:ln>
                  <a:noFill/>
                </a:ln>
                <a:solidFill>
                  <a:srgbClr val="FFFFFF"/>
                </a:solidFill>
                <a:effectLst/>
                <a:uLnTx/>
                <a:uFillTx/>
                <a:latin typeface="Montserrat Medium" pitchFamily="2" charset="77"/>
                <a:ea typeface="Montserrat"/>
                <a:cs typeface="Montserrat"/>
                <a:sym typeface="Montserrat"/>
              </a:rPr>
              <a:t>Network</a:t>
            </a:r>
            <a:endParaRPr kumimoji="0" sz="1400" b="0" i="0" u="none" strike="sngStrike" kern="1200" cap="none" spc="0" normalizeH="0" baseline="0" noProof="0">
              <a:ln>
                <a:noFill/>
              </a:ln>
              <a:solidFill>
                <a:srgbClr val="FFFFFF"/>
              </a:solidFill>
              <a:effectLst/>
              <a:uLnTx/>
              <a:uFillTx/>
              <a:latin typeface="Montserrat Medium" pitchFamily="2" charset="77"/>
              <a:ea typeface="Montserrat"/>
              <a:cs typeface="Montserrat"/>
              <a:sym typeface="Montserrat"/>
            </a:endParaRPr>
          </a:p>
        </p:txBody>
      </p:sp>
      <p:sp>
        <p:nvSpPr>
          <p:cNvPr id="9" name="Google Shape;1336;p114">
            <a:extLst>
              <a:ext uri="{FF2B5EF4-FFF2-40B4-BE49-F238E27FC236}">
                <a16:creationId xmlns:a16="http://schemas.microsoft.com/office/drawing/2014/main" id="{2D67E656-1E37-AF51-4A01-FA06C4D5512A}"/>
              </a:ext>
            </a:extLst>
          </p:cNvPr>
          <p:cNvSpPr txBox="1"/>
          <p:nvPr/>
        </p:nvSpPr>
        <p:spPr>
          <a:xfrm>
            <a:off x="2064054" y="2073596"/>
            <a:ext cx="2232359" cy="723255"/>
          </a:xfrm>
          <a:prstGeom prst="rect">
            <a:avLst/>
          </a:prstGeom>
          <a:noFill/>
          <a:ln>
            <a:noFill/>
          </a:ln>
        </p:spPr>
        <p:txBody>
          <a:bodyPr spcFirstLastPara="1" wrap="square" lIns="91425" tIns="45700" rIns="91425" bIns="1828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1200" cap="none" spc="0" normalizeH="0" baseline="0" noProof="0">
                <a:ln>
                  <a:noFill/>
                </a:ln>
                <a:solidFill>
                  <a:srgbClr val="FFFFFF"/>
                </a:solidFill>
                <a:effectLst/>
                <a:uLnTx/>
                <a:uFillTx/>
                <a:latin typeface="Montserrat Medium" pitchFamily="2" charset="77"/>
                <a:ea typeface="Montserrat"/>
                <a:cs typeface="Montserrat"/>
                <a:sym typeface="Montserrat"/>
              </a:rPr>
              <a:t>Choice &amp;</a:t>
            </a:r>
            <a:br>
              <a:rPr kumimoji="0" lang="en-US" sz="1600" b="0" i="0" u="none" strike="noStrike" kern="1200" cap="none" spc="0" normalizeH="0" baseline="0" noProof="0">
                <a:ln>
                  <a:noFill/>
                </a:ln>
                <a:solidFill>
                  <a:srgbClr val="FFFFFF"/>
                </a:solidFill>
                <a:effectLst/>
                <a:uLnTx/>
                <a:uFillTx/>
                <a:latin typeface="Montserrat Medium" pitchFamily="2" charset="77"/>
                <a:ea typeface="Montserrat"/>
                <a:cs typeface="Montserrat"/>
                <a:sym typeface="Montserrat"/>
              </a:rPr>
            </a:br>
            <a:r>
              <a:rPr kumimoji="0" lang="en-US" sz="1600" b="0" i="0" u="none" strike="noStrike" kern="1200" cap="none" spc="0" normalizeH="0" baseline="0" noProof="0">
                <a:ln>
                  <a:noFill/>
                </a:ln>
                <a:solidFill>
                  <a:srgbClr val="FFFFFF"/>
                </a:solidFill>
                <a:effectLst/>
                <a:uLnTx/>
                <a:uFillTx/>
                <a:latin typeface="Montserrat Medium" pitchFamily="2" charset="77"/>
                <a:ea typeface="Montserrat"/>
                <a:cs typeface="Montserrat"/>
                <a:sym typeface="Montserrat"/>
              </a:rPr>
              <a:t>Flexibility</a:t>
            </a:r>
            <a:endParaRPr kumimoji="0" lang="en-US" sz="1600" b="0" i="0" u="none" strike="sngStrike" kern="1200" cap="none" spc="0" normalizeH="0" baseline="0" noProof="0">
              <a:ln>
                <a:noFill/>
              </a:ln>
              <a:solidFill>
                <a:srgbClr val="FFFFFF"/>
              </a:solidFill>
              <a:effectLst/>
              <a:uLnTx/>
              <a:uFillTx/>
              <a:latin typeface="Montserrat Medium" pitchFamily="2" charset="77"/>
              <a:ea typeface="Montserrat"/>
              <a:cs typeface="Montserrat"/>
              <a:sym typeface="Montserrat"/>
            </a:endParaRPr>
          </a:p>
        </p:txBody>
      </p:sp>
      <p:sp>
        <p:nvSpPr>
          <p:cNvPr id="10" name="Google Shape;1339;p114">
            <a:extLst>
              <a:ext uri="{FF2B5EF4-FFF2-40B4-BE49-F238E27FC236}">
                <a16:creationId xmlns:a16="http://schemas.microsoft.com/office/drawing/2014/main" id="{4D5FA26D-8146-CB90-EEAE-73132A54F49A}"/>
              </a:ext>
            </a:extLst>
          </p:cNvPr>
          <p:cNvSpPr txBox="1"/>
          <p:nvPr/>
        </p:nvSpPr>
        <p:spPr>
          <a:xfrm>
            <a:off x="7963303" y="2090327"/>
            <a:ext cx="2030819" cy="723255"/>
          </a:xfrm>
          <a:prstGeom prst="rect">
            <a:avLst/>
          </a:prstGeom>
          <a:noFill/>
          <a:ln>
            <a:noFill/>
          </a:ln>
        </p:spPr>
        <p:txBody>
          <a:bodyPr spcFirstLastPara="1" wrap="square" lIns="91425" tIns="45700" rIns="91425" bIns="1828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1200" cap="none" spc="0" normalizeH="0" baseline="0" noProof="0">
                <a:ln>
                  <a:noFill/>
                </a:ln>
                <a:solidFill>
                  <a:srgbClr val="FFFFFF"/>
                </a:solidFill>
                <a:effectLst/>
                <a:uLnTx/>
                <a:uFillTx/>
                <a:latin typeface="Montserrat Medium" pitchFamily="2" charset="77"/>
                <a:ea typeface="Montserrat"/>
                <a:cs typeface="Montserrat"/>
                <a:sym typeface="Montserrat"/>
              </a:rPr>
              <a:t>Unified Visibility &amp; Intelligence</a:t>
            </a:r>
          </a:p>
        </p:txBody>
      </p:sp>
      <p:sp>
        <p:nvSpPr>
          <p:cNvPr id="11" name="Google Shape;1339;p114">
            <a:extLst>
              <a:ext uri="{FF2B5EF4-FFF2-40B4-BE49-F238E27FC236}">
                <a16:creationId xmlns:a16="http://schemas.microsoft.com/office/drawing/2014/main" id="{45D12D87-59F5-BBFE-E6A2-09585EA47F29}"/>
              </a:ext>
            </a:extLst>
          </p:cNvPr>
          <p:cNvSpPr txBox="1"/>
          <p:nvPr/>
        </p:nvSpPr>
        <p:spPr>
          <a:xfrm>
            <a:off x="9768398" y="2935655"/>
            <a:ext cx="2284128" cy="723255"/>
          </a:xfrm>
          <a:prstGeom prst="rect">
            <a:avLst/>
          </a:prstGeom>
          <a:noFill/>
          <a:ln>
            <a:noFill/>
          </a:ln>
        </p:spPr>
        <p:txBody>
          <a:bodyPr spcFirstLastPara="1" wrap="square" lIns="91425" tIns="45700" rIns="91425" bIns="18288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1200" cap="none" spc="0" normalizeH="0" baseline="0" noProof="0">
                <a:ln>
                  <a:noFill/>
                </a:ln>
                <a:solidFill>
                  <a:srgbClr val="FFFFFF"/>
                </a:solidFill>
                <a:effectLst/>
                <a:uLnTx/>
                <a:uFillTx/>
                <a:latin typeface="Montserrat Medium" pitchFamily="2" charset="77"/>
                <a:ea typeface="Montserrat"/>
                <a:cs typeface="Montserrat"/>
                <a:sym typeface="Montserrat"/>
              </a:rPr>
              <a:t>Partnership</a:t>
            </a:r>
          </a:p>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0" i="0" u="none" strike="noStrike" kern="1200" cap="none" spc="0" normalizeH="0" baseline="0" noProof="0">
                <a:ln>
                  <a:noFill/>
                </a:ln>
                <a:solidFill>
                  <a:srgbClr val="FFFFFF"/>
                </a:solidFill>
                <a:effectLst/>
                <a:uLnTx/>
                <a:uFillTx/>
                <a:latin typeface="Montserrat Medium" pitchFamily="2" charset="77"/>
                <a:ea typeface="Montserrat"/>
                <a:cs typeface="Montserrat"/>
                <a:sym typeface="Montserrat"/>
              </a:rPr>
              <a:t>&amp; Service </a:t>
            </a:r>
          </a:p>
        </p:txBody>
      </p:sp>
      <p:sp>
        <p:nvSpPr>
          <p:cNvPr id="12" name="Oval 11">
            <a:extLst>
              <a:ext uri="{FF2B5EF4-FFF2-40B4-BE49-F238E27FC236}">
                <a16:creationId xmlns:a16="http://schemas.microsoft.com/office/drawing/2014/main" id="{1F9809EB-AAE9-E40A-878A-01BE5161529D}"/>
              </a:ext>
            </a:extLst>
          </p:cNvPr>
          <p:cNvSpPr/>
          <p:nvPr/>
        </p:nvSpPr>
        <p:spPr>
          <a:xfrm>
            <a:off x="4430247" y="2405366"/>
            <a:ext cx="1409700" cy="1409700"/>
          </a:xfrm>
          <a:prstGeom prst="ellipse">
            <a:avLst/>
          </a:prstGeom>
          <a:solidFill>
            <a:schemeClr val="bg2"/>
          </a:solidFill>
          <a:ln w="44450">
            <a:noFill/>
          </a:ln>
          <a:effectLst>
            <a:outerShdw blurRad="215900" dist="762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13" name="Oval 12">
            <a:extLst>
              <a:ext uri="{FF2B5EF4-FFF2-40B4-BE49-F238E27FC236}">
                <a16:creationId xmlns:a16="http://schemas.microsoft.com/office/drawing/2014/main" id="{48CC6312-A81B-990B-AFA5-3970F8BE658D}"/>
              </a:ext>
            </a:extLst>
          </p:cNvPr>
          <p:cNvSpPr/>
          <p:nvPr/>
        </p:nvSpPr>
        <p:spPr>
          <a:xfrm>
            <a:off x="10195670" y="3676668"/>
            <a:ext cx="1409700" cy="1409700"/>
          </a:xfrm>
          <a:prstGeom prst="ellipse">
            <a:avLst/>
          </a:prstGeom>
          <a:solidFill>
            <a:schemeClr val="bg2"/>
          </a:solidFill>
          <a:ln w="44450">
            <a:noFill/>
          </a:ln>
          <a:effectLst>
            <a:outerShdw blurRad="215900" dist="762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14" name="Oval 13">
            <a:extLst>
              <a:ext uri="{FF2B5EF4-FFF2-40B4-BE49-F238E27FC236}">
                <a16:creationId xmlns:a16="http://schemas.microsoft.com/office/drawing/2014/main" id="{8E684294-7B4C-8AFF-EC61-0E6EACD9DF8B}"/>
              </a:ext>
            </a:extLst>
          </p:cNvPr>
          <p:cNvSpPr/>
          <p:nvPr/>
        </p:nvSpPr>
        <p:spPr>
          <a:xfrm>
            <a:off x="586631" y="3676668"/>
            <a:ext cx="1409700" cy="1409700"/>
          </a:xfrm>
          <a:prstGeom prst="ellipse">
            <a:avLst/>
          </a:prstGeom>
          <a:solidFill>
            <a:schemeClr val="bg2"/>
          </a:solidFill>
          <a:ln w="44450">
            <a:noFill/>
          </a:ln>
          <a:effectLst>
            <a:outerShdw blurRad="215900" dist="762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15" name="Oval 14">
            <a:extLst>
              <a:ext uri="{FF2B5EF4-FFF2-40B4-BE49-F238E27FC236}">
                <a16:creationId xmlns:a16="http://schemas.microsoft.com/office/drawing/2014/main" id="{34857E67-DC05-A164-2372-DFD5BDF7F572}"/>
              </a:ext>
            </a:extLst>
          </p:cNvPr>
          <p:cNvSpPr/>
          <p:nvPr/>
        </p:nvSpPr>
        <p:spPr>
          <a:xfrm>
            <a:off x="2508439" y="2823210"/>
            <a:ext cx="1409700" cy="1409700"/>
          </a:xfrm>
          <a:prstGeom prst="ellipse">
            <a:avLst/>
          </a:prstGeom>
          <a:solidFill>
            <a:schemeClr val="bg2"/>
          </a:solidFill>
          <a:ln w="44450">
            <a:noFill/>
          </a:ln>
          <a:effectLst>
            <a:outerShdw blurRad="215900" dist="762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16" name="Oval 15">
            <a:extLst>
              <a:ext uri="{FF2B5EF4-FFF2-40B4-BE49-F238E27FC236}">
                <a16:creationId xmlns:a16="http://schemas.microsoft.com/office/drawing/2014/main" id="{1FB12107-6D00-4BE4-C834-05D083963A2C}"/>
              </a:ext>
            </a:extLst>
          </p:cNvPr>
          <p:cNvSpPr/>
          <p:nvPr/>
        </p:nvSpPr>
        <p:spPr>
          <a:xfrm>
            <a:off x="6352055" y="2405366"/>
            <a:ext cx="1409700" cy="1409700"/>
          </a:xfrm>
          <a:prstGeom prst="ellipse">
            <a:avLst/>
          </a:prstGeom>
          <a:solidFill>
            <a:schemeClr val="bg2"/>
          </a:solidFill>
          <a:ln w="44450">
            <a:noFill/>
          </a:ln>
          <a:effectLst>
            <a:outerShdw blurRad="215900" dist="762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17" name="Oval 16">
            <a:extLst>
              <a:ext uri="{FF2B5EF4-FFF2-40B4-BE49-F238E27FC236}">
                <a16:creationId xmlns:a16="http://schemas.microsoft.com/office/drawing/2014/main" id="{DF306DC9-AE7F-E111-AD56-C9503DB60564}"/>
              </a:ext>
            </a:extLst>
          </p:cNvPr>
          <p:cNvSpPr/>
          <p:nvPr/>
        </p:nvSpPr>
        <p:spPr>
          <a:xfrm>
            <a:off x="8273863" y="2823210"/>
            <a:ext cx="1409700" cy="1409700"/>
          </a:xfrm>
          <a:prstGeom prst="ellipse">
            <a:avLst/>
          </a:prstGeom>
          <a:solidFill>
            <a:schemeClr val="bg2"/>
          </a:solidFill>
          <a:ln w="44450">
            <a:noFill/>
          </a:ln>
          <a:effectLst>
            <a:outerShdw blurRad="215900" dist="762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pic>
        <p:nvPicPr>
          <p:cNvPr id="18" name="Picture 17">
            <a:extLst>
              <a:ext uri="{FF2B5EF4-FFF2-40B4-BE49-F238E27FC236}">
                <a16:creationId xmlns:a16="http://schemas.microsoft.com/office/drawing/2014/main" id="{91761C83-EE28-44EE-80B5-25BBE723CD5E}"/>
              </a:ext>
            </a:extLst>
          </p:cNvPr>
          <p:cNvPicPr>
            <a:picLocks noChangeAspect="1"/>
          </p:cNvPicPr>
          <p:nvPr/>
        </p:nvPicPr>
        <p:blipFill>
          <a:blip r:embed="rId4"/>
          <a:stretch>
            <a:fillRect/>
          </a:stretch>
        </p:blipFill>
        <p:spPr>
          <a:xfrm>
            <a:off x="2857689" y="3172460"/>
            <a:ext cx="711200" cy="711200"/>
          </a:xfrm>
          <a:prstGeom prst="rect">
            <a:avLst/>
          </a:prstGeom>
        </p:spPr>
      </p:pic>
      <p:pic>
        <p:nvPicPr>
          <p:cNvPr id="19" name="Picture 18">
            <a:extLst>
              <a:ext uri="{FF2B5EF4-FFF2-40B4-BE49-F238E27FC236}">
                <a16:creationId xmlns:a16="http://schemas.microsoft.com/office/drawing/2014/main" id="{F009582B-51D9-32A9-D63F-9B8578D31E2F}"/>
              </a:ext>
            </a:extLst>
          </p:cNvPr>
          <p:cNvPicPr>
            <a:picLocks noChangeAspect="1"/>
          </p:cNvPicPr>
          <p:nvPr/>
        </p:nvPicPr>
        <p:blipFill>
          <a:blip r:embed="rId5"/>
          <a:stretch>
            <a:fillRect/>
          </a:stretch>
        </p:blipFill>
        <p:spPr>
          <a:xfrm>
            <a:off x="831629" y="3932274"/>
            <a:ext cx="939800" cy="838200"/>
          </a:xfrm>
          <a:prstGeom prst="rect">
            <a:avLst/>
          </a:prstGeom>
        </p:spPr>
      </p:pic>
      <p:pic>
        <p:nvPicPr>
          <p:cNvPr id="20" name="Picture 19">
            <a:extLst>
              <a:ext uri="{FF2B5EF4-FFF2-40B4-BE49-F238E27FC236}">
                <a16:creationId xmlns:a16="http://schemas.microsoft.com/office/drawing/2014/main" id="{4BB1CC5E-32BF-C19C-3705-EF3BF2DE3BB9}"/>
              </a:ext>
            </a:extLst>
          </p:cNvPr>
          <p:cNvPicPr>
            <a:picLocks noChangeAspect="1"/>
          </p:cNvPicPr>
          <p:nvPr/>
        </p:nvPicPr>
        <p:blipFill>
          <a:blip r:embed="rId6"/>
          <a:stretch>
            <a:fillRect/>
          </a:stretch>
        </p:blipFill>
        <p:spPr>
          <a:xfrm>
            <a:off x="4754097" y="2729216"/>
            <a:ext cx="762000" cy="762000"/>
          </a:xfrm>
          <a:prstGeom prst="rect">
            <a:avLst/>
          </a:prstGeom>
        </p:spPr>
      </p:pic>
      <p:pic>
        <p:nvPicPr>
          <p:cNvPr id="21" name="Picture 20">
            <a:extLst>
              <a:ext uri="{FF2B5EF4-FFF2-40B4-BE49-F238E27FC236}">
                <a16:creationId xmlns:a16="http://schemas.microsoft.com/office/drawing/2014/main" id="{DAAE13A5-E328-3878-4463-A17D1D2F7162}"/>
              </a:ext>
            </a:extLst>
          </p:cNvPr>
          <p:cNvPicPr>
            <a:picLocks noChangeAspect="1"/>
          </p:cNvPicPr>
          <p:nvPr/>
        </p:nvPicPr>
        <p:blipFill>
          <a:blip r:embed="rId7"/>
          <a:stretch>
            <a:fillRect/>
          </a:stretch>
        </p:blipFill>
        <p:spPr>
          <a:xfrm>
            <a:off x="8692963" y="3077210"/>
            <a:ext cx="571500" cy="901700"/>
          </a:xfrm>
          <a:prstGeom prst="rect">
            <a:avLst/>
          </a:prstGeom>
        </p:spPr>
      </p:pic>
      <p:pic>
        <p:nvPicPr>
          <p:cNvPr id="22" name="Picture 21">
            <a:extLst>
              <a:ext uri="{FF2B5EF4-FFF2-40B4-BE49-F238E27FC236}">
                <a16:creationId xmlns:a16="http://schemas.microsoft.com/office/drawing/2014/main" id="{FC15C9D0-B00E-00EE-012C-7D862C7F32F9}"/>
              </a:ext>
            </a:extLst>
          </p:cNvPr>
          <p:cNvPicPr>
            <a:picLocks noChangeAspect="1"/>
          </p:cNvPicPr>
          <p:nvPr/>
        </p:nvPicPr>
        <p:blipFill>
          <a:blip r:embed="rId8"/>
          <a:stretch>
            <a:fillRect/>
          </a:stretch>
        </p:blipFill>
        <p:spPr>
          <a:xfrm>
            <a:off x="10443320" y="4046014"/>
            <a:ext cx="914400" cy="711200"/>
          </a:xfrm>
          <a:prstGeom prst="rect">
            <a:avLst/>
          </a:prstGeom>
        </p:spPr>
      </p:pic>
      <p:pic>
        <p:nvPicPr>
          <p:cNvPr id="23" name="Picture 22">
            <a:extLst>
              <a:ext uri="{FF2B5EF4-FFF2-40B4-BE49-F238E27FC236}">
                <a16:creationId xmlns:a16="http://schemas.microsoft.com/office/drawing/2014/main" id="{29308A6E-CFD4-DA2B-2DEC-A4DFEA69AA29}"/>
              </a:ext>
            </a:extLst>
          </p:cNvPr>
          <p:cNvPicPr>
            <a:picLocks noChangeAspect="1"/>
          </p:cNvPicPr>
          <p:nvPr/>
        </p:nvPicPr>
        <p:blipFill>
          <a:blip r:embed="rId9"/>
          <a:stretch>
            <a:fillRect/>
          </a:stretch>
        </p:blipFill>
        <p:spPr>
          <a:xfrm>
            <a:off x="6688605" y="2622872"/>
            <a:ext cx="736600" cy="914400"/>
          </a:xfrm>
          <a:prstGeom prst="rect">
            <a:avLst/>
          </a:prstGeom>
        </p:spPr>
      </p:pic>
      <p:pic>
        <p:nvPicPr>
          <p:cNvPr id="24" name="Graphic 23">
            <a:extLst>
              <a:ext uri="{FF2B5EF4-FFF2-40B4-BE49-F238E27FC236}">
                <a16:creationId xmlns:a16="http://schemas.microsoft.com/office/drawing/2014/main" id="{DEECE79A-2F0A-AB93-275C-78ABFA5B07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09274" y="6151030"/>
            <a:ext cx="1216938" cy="396014"/>
          </a:xfrm>
          <a:prstGeom prst="rect">
            <a:avLst/>
          </a:prstGeom>
        </p:spPr>
      </p:pic>
      <p:sp>
        <p:nvSpPr>
          <p:cNvPr id="25" name="Slide Number Placeholder 5">
            <a:extLst>
              <a:ext uri="{FF2B5EF4-FFF2-40B4-BE49-F238E27FC236}">
                <a16:creationId xmlns:a16="http://schemas.microsoft.com/office/drawing/2014/main" id="{CE65B7F0-D624-EFE5-3668-3411BFC49560}"/>
              </a:ext>
            </a:extLst>
          </p:cNvPr>
          <p:cNvSpPr txBox="1">
            <a:spLocks/>
          </p:cNvSpPr>
          <p:nvPr/>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E6799C2-E638-6A43-9773-5919D5FB0C06}" type="slidenum">
              <a:rPr kumimoji="0" lang="en-US" sz="800" b="0" i="0" u="none" strike="noStrike" kern="1200" cap="none" spc="0" normalizeH="0" baseline="0" noProof="0" smtClean="0">
                <a:ln>
                  <a:noFill/>
                </a:ln>
                <a:solidFill>
                  <a:srgbClr val="FFFFFF"/>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3854253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69EC3-80D1-4BF0-9396-8E6B2EE72E5F}"/>
              </a:ext>
            </a:extLst>
          </p:cNvPr>
          <p:cNvSpPr>
            <a:spLocks noGrp="1"/>
          </p:cNvSpPr>
          <p:nvPr>
            <p:ph type="title"/>
          </p:nvPr>
        </p:nvSpPr>
        <p:spPr/>
        <p:txBody>
          <a:bodyPr/>
          <a:lstStyle/>
          <a:p>
            <a:r>
              <a:rPr lang="en-US"/>
              <a:t>Strength of Our Business</a:t>
            </a:r>
          </a:p>
        </p:txBody>
      </p:sp>
      <p:sp>
        <p:nvSpPr>
          <p:cNvPr id="3" name="Oval 2">
            <a:extLst>
              <a:ext uri="{FF2B5EF4-FFF2-40B4-BE49-F238E27FC236}">
                <a16:creationId xmlns:a16="http://schemas.microsoft.com/office/drawing/2014/main" id="{23905FD6-0AFB-E0A9-88DD-9AD282CA0840}"/>
              </a:ext>
            </a:extLst>
          </p:cNvPr>
          <p:cNvSpPr/>
          <p:nvPr/>
        </p:nvSpPr>
        <p:spPr>
          <a:xfrm>
            <a:off x="9586201" y="2245539"/>
            <a:ext cx="2667788" cy="2667788"/>
          </a:xfrm>
          <a:prstGeom prst="ellipse">
            <a:avLst/>
          </a:prstGeom>
          <a:gradFill flip="none" rotWithShape="1">
            <a:gsLst>
              <a:gs pos="38000">
                <a:schemeClr val="accent1">
                  <a:lumMod val="75000"/>
                </a:schemeClr>
              </a:gs>
              <a:gs pos="71000">
                <a:schemeClr val="bg2">
                  <a:alpha val="0"/>
                </a:schemeClr>
              </a:gs>
            </a:gsLst>
            <a:path path="circle">
              <a:fillToRect l="50000" t="50000" r="50000" b="50000"/>
            </a:path>
            <a:tileRect/>
          </a:gra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4" name="Trapezoid 3">
            <a:extLst>
              <a:ext uri="{FF2B5EF4-FFF2-40B4-BE49-F238E27FC236}">
                <a16:creationId xmlns:a16="http://schemas.microsoft.com/office/drawing/2014/main" id="{4757C328-DA81-CE8F-C7E7-CD61BD88F0EC}"/>
              </a:ext>
            </a:extLst>
          </p:cNvPr>
          <p:cNvSpPr/>
          <p:nvPr/>
        </p:nvSpPr>
        <p:spPr>
          <a:xfrm rot="5400000" flipH="1">
            <a:off x="7512694" y="2779914"/>
            <a:ext cx="4728686" cy="1629963"/>
          </a:xfrm>
          <a:prstGeom prst="trapezoid">
            <a:avLst>
              <a:gd name="adj" fmla="val 11989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 name="Oval 5">
            <a:extLst>
              <a:ext uri="{FF2B5EF4-FFF2-40B4-BE49-F238E27FC236}">
                <a16:creationId xmlns:a16="http://schemas.microsoft.com/office/drawing/2014/main" id="{AEBDB1FC-0244-E73C-B577-58D013515B82}"/>
              </a:ext>
            </a:extLst>
          </p:cNvPr>
          <p:cNvSpPr/>
          <p:nvPr/>
        </p:nvSpPr>
        <p:spPr>
          <a:xfrm>
            <a:off x="-15000" y="2245539"/>
            <a:ext cx="2667788" cy="2667788"/>
          </a:xfrm>
          <a:prstGeom prst="ellipse">
            <a:avLst/>
          </a:prstGeom>
          <a:gradFill flip="none" rotWithShape="1">
            <a:gsLst>
              <a:gs pos="38000">
                <a:schemeClr val="accent2">
                  <a:alpha val="75000"/>
                </a:schemeClr>
              </a:gs>
              <a:gs pos="71000">
                <a:schemeClr val="bg2">
                  <a:alpha val="0"/>
                </a:schemeClr>
              </a:gs>
            </a:gsLst>
            <a:path path="circle">
              <a:fillToRect l="50000" t="50000" r="50000" b="50000"/>
            </a:path>
            <a:tileRect/>
          </a:gra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17" name="TextBox 16">
            <a:extLst>
              <a:ext uri="{FF2B5EF4-FFF2-40B4-BE49-F238E27FC236}">
                <a16:creationId xmlns:a16="http://schemas.microsoft.com/office/drawing/2014/main" id="{84AE1AF8-D47E-6737-9F62-AA5032EC268D}"/>
              </a:ext>
            </a:extLst>
          </p:cNvPr>
          <p:cNvSpPr txBox="1"/>
          <p:nvPr/>
        </p:nvSpPr>
        <p:spPr>
          <a:xfrm>
            <a:off x="3856736" y="6256502"/>
            <a:ext cx="4478528" cy="215444"/>
          </a:xfrm>
          <a:prstGeom prst="rect">
            <a:avLst/>
          </a:prstGeom>
          <a:noFill/>
        </p:spPr>
        <p:txBody>
          <a:bodyPr wrap="square" rtlCol="0">
            <a:spAutoFit/>
          </a:bodyPr>
          <a:lstStyle/>
          <a:p>
            <a:pPr marL="0" marR="0" lvl="0" indent="0" algn="ctr" defTabSz="54361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Montserrat"/>
                <a:ea typeface="+mn-ea"/>
                <a:cs typeface="+mn-cs"/>
              </a:rPr>
              <a:t>*All figures are accurate as of 2024 unless otherwise noted.</a:t>
            </a:r>
          </a:p>
        </p:txBody>
      </p:sp>
      <p:cxnSp>
        <p:nvCxnSpPr>
          <p:cNvPr id="19" name="Straight Connector 18">
            <a:extLst>
              <a:ext uri="{FF2B5EF4-FFF2-40B4-BE49-F238E27FC236}">
                <a16:creationId xmlns:a16="http://schemas.microsoft.com/office/drawing/2014/main" id="{73501476-19CC-42F9-89F5-2D5BBF77C68D}"/>
              </a:ext>
            </a:extLst>
          </p:cNvPr>
          <p:cNvCxnSpPr>
            <a:cxnSpLocks/>
          </p:cNvCxnSpPr>
          <p:nvPr/>
        </p:nvCxnSpPr>
        <p:spPr>
          <a:xfrm>
            <a:off x="6096000" y="1093643"/>
            <a:ext cx="0" cy="502595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Trapezoid 22">
            <a:extLst>
              <a:ext uri="{FF2B5EF4-FFF2-40B4-BE49-F238E27FC236}">
                <a16:creationId xmlns:a16="http://schemas.microsoft.com/office/drawing/2014/main" id="{4381B253-FC8B-4E34-3560-44B9C932EDAB}"/>
              </a:ext>
            </a:extLst>
          </p:cNvPr>
          <p:cNvSpPr/>
          <p:nvPr/>
        </p:nvSpPr>
        <p:spPr>
          <a:xfrm rot="16200000">
            <a:off x="-47475" y="2779913"/>
            <a:ext cx="4728686" cy="1629963"/>
          </a:xfrm>
          <a:prstGeom prst="trapezoid">
            <a:avLst>
              <a:gd name="adj" fmla="val 119890"/>
            </a:avLst>
          </a:prstGeom>
          <a:solidFill>
            <a:srgbClr val="1922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5" name="Round Same Side Corner Rectangle 24">
            <a:extLst>
              <a:ext uri="{FF2B5EF4-FFF2-40B4-BE49-F238E27FC236}">
                <a16:creationId xmlns:a16="http://schemas.microsoft.com/office/drawing/2014/main" id="{C239A1C9-5485-39E1-320E-BD15CC2DDF34}"/>
              </a:ext>
            </a:extLst>
          </p:cNvPr>
          <p:cNvSpPr/>
          <p:nvPr/>
        </p:nvSpPr>
        <p:spPr>
          <a:xfrm rot="5400000">
            <a:off x="3954702" y="407694"/>
            <a:ext cx="1161225" cy="2806937"/>
          </a:xfrm>
          <a:prstGeom prst="round2SameRect">
            <a:avLst>
              <a:gd name="adj1" fmla="val 50000"/>
              <a:gd name="adj2" fmla="val 0"/>
            </a:avLst>
          </a:prstGeom>
          <a:gradFill>
            <a:gsLst>
              <a:gs pos="27000">
                <a:srgbClr val="192281"/>
              </a:gs>
              <a:gs pos="0">
                <a:srgbClr val="323A8F"/>
              </a:gs>
              <a:gs pos="100000">
                <a:schemeClr val="accent2"/>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6" name="Round Same Side Corner Rectangle 25">
            <a:extLst>
              <a:ext uri="{FF2B5EF4-FFF2-40B4-BE49-F238E27FC236}">
                <a16:creationId xmlns:a16="http://schemas.microsoft.com/office/drawing/2014/main" id="{6B3C0C80-8893-CD75-B85A-EA45F03E29D4}"/>
              </a:ext>
            </a:extLst>
          </p:cNvPr>
          <p:cNvSpPr/>
          <p:nvPr/>
        </p:nvSpPr>
        <p:spPr>
          <a:xfrm rot="5400000">
            <a:off x="3954702" y="1595352"/>
            <a:ext cx="1161225" cy="2806937"/>
          </a:xfrm>
          <a:prstGeom prst="round2SameRect">
            <a:avLst>
              <a:gd name="adj1" fmla="val 50000"/>
              <a:gd name="adj2" fmla="val 0"/>
            </a:avLst>
          </a:prstGeom>
          <a:gradFill>
            <a:gsLst>
              <a:gs pos="27000">
                <a:srgbClr val="192281"/>
              </a:gs>
              <a:gs pos="0">
                <a:srgbClr val="323A8F"/>
              </a:gs>
              <a:gs pos="100000">
                <a:schemeClr val="accent2"/>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7" name="Round Same Side Corner Rectangle 26">
            <a:extLst>
              <a:ext uri="{FF2B5EF4-FFF2-40B4-BE49-F238E27FC236}">
                <a16:creationId xmlns:a16="http://schemas.microsoft.com/office/drawing/2014/main" id="{01C3CE60-185E-B2E3-2B14-53B3546F0A4F}"/>
              </a:ext>
            </a:extLst>
          </p:cNvPr>
          <p:cNvSpPr/>
          <p:nvPr/>
        </p:nvSpPr>
        <p:spPr>
          <a:xfrm rot="5400000">
            <a:off x="3954702" y="2783764"/>
            <a:ext cx="1161225" cy="2806937"/>
          </a:xfrm>
          <a:prstGeom prst="round2SameRect">
            <a:avLst>
              <a:gd name="adj1" fmla="val 50000"/>
              <a:gd name="adj2" fmla="val 0"/>
            </a:avLst>
          </a:prstGeom>
          <a:gradFill>
            <a:gsLst>
              <a:gs pos="27000">
                <a:srgbClr val="192281"/>
              </a:gs>
              <a:gs pos="0">
                <a:srgbClr val="323A8F"/>
              </a:gs>
              <a:gs pos="100000">
                <a:schemeClr val="accent2"/>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8" name="Round Same Side Corner Rectangle 27">
            <a:extLst>
              <a:ext uri="{FF2B5EF4-FFF2-40B4-BE49-F238E27FC236}">
                <a16:creationId xmlns:a16="http://schemas.microsoft.com/office/drawing/2014/main" id="{BD3C04D4-61E2-2800-003C-2E2DD496642B}"/>
              </a:ext>
            </a:extLst>
          </p:cNvPr>
          <p:cNvSpPr/>
          <p:nvPr/>
        </p:nvSpPr>
        <p:spPr>
          <a:xfrm rot="5400000">
            <a:off x="3954702" y="3975155"/>
            <a:ext cx="1161225" cy="2806937"/>
          </a:xfrm>
          <a:prstGeom prst="round2SameRect">
            <a:avLst>
              <a:gd name="adj1" fmla="val 50000"/>
              <a:gd name="adj2" fmla="val 0"/>
            </a:avLst>
          </a:prstGeom>
          <a:gradFill>
            <a:gsLst>
              <a:gs pos="27000">
                <a:srgbClr val="192281"/>
              </a:gs>
              <a:gs pos="0">
                <a:srgbClr val="323A8F"/>
              </a:gs>
              <a:gs pos="100000">
                <a:schemeClr val="accent2"/>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cxnSp>
        <p:nvCxnSpPr>
          <p:cNvPr id="31" name="Straight Connector 30">
            <a:extLst>
              <a:ext uri="{FF2B5EF4-FFF2-40B4-BE49-F238E27FC236}">
                <a16:creationId xmlns:a16="http://schemas.microsoft.com/office/drawing/2014/main" id="{12C7B097-FEF4-8BDB-8B77-CF645327C49D}"/>
              </a:ext>
            </a:extLst>
          </p:cNvPr>
          <p:cNvCxnSpPr>
            <a:cxnSpLocks/>
          </p:cNvCxnSpPr>
          <p:nvPr/>
        </p:nvCxnSpPr>
        <p:spPr>
          <a:xfrm>
            <a:off x="1176521" y="3592026"/>
            <a:ext cx="1955325" cy="0"/>
          </a:xfrm>
          <a:prstGeom prst="line">
            <a:avLst/>
          </a:prstGeom>
          <a:ln w="28575">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DD93626F-063F-09BD-F5A8-874A96A968CD}"/>
              </a:ext>
            </a:extLst>
          </p:cNvPr>
          <p:cNvSpPr/>
          <p:nvPr/>
        </p:nvSpPr>
        <p:spPr>
          <a:xfrm>
            <a:off x="1180846" y="2403614"/>
            <a:ext cx="1950666" cy="1157726"/>
          </a:xfrm>
          <a:custGeom>
            <a:avLst/>
            <a:gdLst>
              <a:gd name="connsiteX0" fmla="*/ 0 w 3143250"/>
              <a:gd name="connsiteY0" fmla="*/ 720725 h 720725"/>
              <a:gd name="connsiteX1" fmla="*/ 641350 w 3143250"/>
              <a:gd name="connsiteY1" fmla="*/ 0 h 720725"/>
              <a:gd name="connsiteX2" fmla="*/ 3143250 w 3143250"/>
              <a:gd name="connsiteY2" fmla="*/ 0 h 720725"/>
              <a:gd name="connsiteX3" fmla="*/ 3143250 w 3143250"/>
              <a:gd name="connsiteY3" fmla="*/ 15875 h 720725"/>
              <a:gd name="connsiteX0" fmla="*/ 0 w 3175000"/>
              <a:gd name="connsiteY0" fmla="*/ 755650 h 755650"/>
              <a:gd name="connsiteX1" fmla="*/ 673100 w 3175000"/>
              <a:gd name="connsiteY1" fmla="*/ 0 h 755650"/>
              <a:gd name="connsiteX2" fmla="*/ 3175000 w 3175000"/>
              <a:gd name="connsiteY2" fmla="*/ 0 h 755650"/>
              <a:gd name="connsiteX3" fmla="*/ 3175000 w 3175000"/>
              <a:gd name="connsiteY3" fmla="*/ 15875 h 755650"/>
              <a:gd name="connsiteX0" fmla="*/ 0 w 4452566"/>
              <a:gd name="connsiteY0" fmla="*/ 1157726 h 1157726"/>
              <a:gd name="connsiteX1" fmla="*/ 1950666 w 4452566"/>
              <a:gd name="connsiteY1" fmla="*/ 0 h 1157726"/>
              <a:gd name="connsiteX2" fmla="*/ 4452566 w 4452566"/>
              <a:gd name="connsiteY2" fmla="*/ 0 h 1157726"/>
              <a:gd name="connsiteX3" fmla="*/ 4452566 w 4452566"/>
              <a:gd name="connsiteY3" fmla="*/ 15875 h 1157726"/>
              <a:gd name="connsiteX0" fmla="*/ 0 w 4452566"/>
              <a:gd name="connsiteY0" fmla="*/ 1157726 h 1157726"/>
              <a:gd name="connsiteX1" fmla="*/ 1950666 w 4452566"/>
              <a:gd name="connsiteY1" fmla="*/ 0 h 1157726"/>
              <a:gd name="connsiteX2" fmla="*/ 4452566 w 4452566"/>
              <a:gd name="connsiteY2" fmla="*/ 0 h 1157726"/>
              <a:gd name="connsiteX0" fmla="*/ 0 w 1950666"/>
              <a:gd name="connsiteY0" fmla="*/ 1157726 h 1157726"/>
              <a:gd name="connsiteX1" fmla="*/ 1950666 w 1950666"/>
              <a:gd name="connsiteY1" fmla="*/ 0 h 1157726"/>
            </a:gdLst>
            <a:ahLst/>
            <a:cxnLst>
              <a:cxn ang="0">
                <a:pos x="connsiteX0" y="connsiteY0"/>
              </a:cxn>
              <a:cxn ang="0">
                <a:pos x="connsiteX1" y="connsiteY1"/>
              </a:cxn>
            </a:cxnLst>
            <a:rect l="l" t="t" r="r" b="b"/>
            <a:pathLst>
              <a:path w="1950666" h="1157726">
                <a:moveTo>
                  <a:pt x="0" y="1157726"/>
                </a:moveTo>
                <a:lnTo>
                  <a:pt x="1950666" y="0"/>
                </a:lnTo>
              </a:path>
            </a:pathLst>
          </a:custGeom>
          <a:noFill/>
          <a:ln w="28575">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35" name="Freeform 34">
            <a:extLst>
              <a:ext uri="{FF2B5EF4-FFF2-40B4-BE49-F238E27FC236}">
                <a16:creationId xmlns:a16="http://schemas.microsoft.com/office/drawing/2014/main" id="{0AF1FBCE-41CD-4216-F59B-9E69E2F4A6F4}"/>
              </a:ext>
            </a:extLst>
          </p:cNvPr>
          <p:cNvSpPr/>
          <p:nvPr/>
        </p:nvSpPr>
        <p:spPr>
          <a:xfrm flipV="1">
            <a:off x="1187330" y="3556246"/>
            <a:ext cx="1944181" cy="1229063"/>
          </a:xfrm>
          <a:custGeom>
            <a:avLst/>
            <a:gdLst>
              <a:gd name="connsiteX0" fmla="*/ 0 w 3143250"/>
              <a:gd name="connsiteY0" fmla="*/ 720725 h 720725"/>
              <a:gd name="connsiteX1" fmla="*/ 641350 w 3143250"/>
              <a:gd name="connsiteY1" fmla="*/ 0 h 720725"/>
              <a:gd name="connsiteX2" fmla="*/ 3143250 w 3143250"/>
              <a:gd name="connsiteY2" fmla="*/ 0 h 720725"/>
              <a:gd name="connsiteX3" fmla="*/ 3143250 w 3143250"/>
              <a:gd name="connsiteY3" fmla="*/ 15875 h 720725"/>
              <a:gd name="connsiteX0" fmla="*/ 0 w 3175000"/>
              <a:gd name="connsiteY0" fmla="*/ 755650 h 755650"/>
              <a:gd name="connsiteX1" fmla="*/ 673100 w 3175000"/>
              <a:gd name="connsiteY1" fmla="*/ 0 h 755650"/>
              <a:gd name="connsiteX2" fmla="*/ 3175000 w 3175000"/>
              <a:gd name="connsiteY2" fmla="*/ 0 h 755650"/>
              <a:gd name="connsiteX3" fmla="*/ 3175000 w 3175000"/>
              <a:gd name="connsiteY3" fmla="*/ 15875 h 755650"/>
              <a:gd name="connsiteX0" fmla="*/ 0 w 4446081"/>
              <a:gd name="connsiteY0" fmla="*/ 1229063 h 1229063"/>
              <a:gd name="connsiteX1" fmla="*/ 1944181 w 4446081"/>
              <a:gd name="connsiteY1" fmla="*/ 0 h 1229063"/>
              <a:gd name="connsiteX2" fmla="*/ 4446081 w 4446081"/>
              <a:gd name="connsiteY2" fmla="*/ 0 h 1229063"/>
              <a:gd name="connsiteX3" fmla="*/ 4446081 w 4446081"/>
              <a:gd name="connsiteY3" fmla="*/ 15875 h 1229063"/>
              <a:gd name="connsiteX0" fmla="*/ 0 w 4446081"/>
              <a:gd name="connsiteY0" fmla="*/ 1229063 h 1229063"/>
              <a:gd name="connsiteX1" fmla="*/ 1944181 w 4446081"/>
              <a:gd name="connsiteY1" fmla="*/ 0 h 1229063"/>
              <a:gd name="connsiteX2" fmla="*/ 4446081 w 4446081"/>
              <a:gd name="connsiteY2" fmla="*/ 0 h 1229063"/>
              <a:gd name="connsiteX0" fmla="*/ 0 w 1944181"/>
              <a:gd name="connsiteY0" fmla="*/ 1229063 h 1229063"/>
              <a:gd name="connsiteX1" fmla="*/ 1944181 w 1944181"/>
              <a:gd name="connsiteY1" fmla="*/ 0 h 1229063"/>
            </a:gdLst>
            <a:ahLst/>
            <a:cxnLst>
              <a:cxn ang="0">
                <a:pos x="connsiteX0" y="connsiteY0"/>
              </a:cxn>
              <a:cxn ang="0">
                <a:pos x="connsiteX1" y="connsiteY1"/>
              </a:cxn>
            </a:cxnLst>
            <a:rect l="l" t="t" r="r" b="b"/>
            <a:pathLst>
              <a:path w="1944181" h="1229063">
                <a:moveTo>
                  <a:pt x="0" y="1229063"/>
                </a:moveTo>
                <a:lnTo>
                  <a:pt x="1944181" y="0"/>
                </a:lnTo>
              </a:path>
            </a:pathLst>
          </a:custGeom>
          <a:noFill/>
          <a:ln w="28575">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39" name="TextBox 38">
            <a:extLst>
              <a:ext uri="{FF2B5EF4-FFF2-40B4-BE49-F238E27FC236}">
                <a16:creationId xmlns:a16="http://schemas.microsoft.com/office/drawing/2014/main" id="{2F0E0F69-8EDF-44EE-BE51-49D958A5048D}"/>
              </a:ext>
            </a:extLst>
          </p:cNvPr>
          <p:cNvSpPr txBox="1"/>
          <p:nvPr/>
        </p:nvSpPr>
        <p:spPr>
          <a:xfrm>
            <a:off x="3143878" y="1244281"/>
            <a:ext cx="1239119" cy="114186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Montserrat"/>
                <a:ea typeface="MS PGothic" charset="0"/>
                <a:cs typeface="Arial Black"/>
              </a:rPr>
              <a:t>$123B</a:t>
            </a:r>
            <a:endParaRPr kumimoji="0" lang="en-US" sz="3200" b="0" i="0" u="none" strike="noStrike" kern="1200" cap="none" spc="0" normalizeH="0" baseline="0" noProof="0">
              <a:ln>
                <a:noFill/>
              </a:ln>
              <a:solidFill>
                <a:srgbClr val="000000"/>
              </a:solidFill>
              <a:effectLst/>
              <a:uLnTx/>
              <a:uFillTx/>
              <a:latin typeface="Montserrat"/>
              <a:ea typeface="+mn-ea"/>
              <a:cs typeface="+mn-cs"/>
            </a:endParaRPr>
          </a:p>
        </p:txBody>
      </p:sp>
      <p:sp>
        <p:nvSpPr>
          <p:cNvPr id="41" name="TextBox 40">
            <a:extLst>
              <a:ext uri="{FF2B5EF4-FFF2-40B4-BE49-F238E27FC236}">
                <a16:creationId xmlns:a16="http://schemas.microsoft.com/office/drawing/2014/main" id="{ABA48AAA-F24D-C51A-5822-4B444B6C4431}"/>
              </a:ext>
            </a:extLst>
          </p:cNvPr>
          <p:cNvSpPr txBox="1"/>
          <p:nvPr/>
        </p:nvSpPr>
        <p:spPr>
          <a:xfrm>
            <a:off x="4512787" y="1244281"/>
            <a:ext cx="1147864" cy="1141868"/>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srgbClr val="FFFFFF"/>
                </a:solidFill>
                <a:effectLst/>
                <a:uLnTx/>
                <a:uFillTx/>
                <a:latin typeface="Montserrat"/>
                <a:ea typeface="MS PGothic" charset="0"/>
                <a:cs typeface="Arial"/>
              </a:rPr>
              <a:t>T</a:t>
            </a:r>
            <a:r>
              <a:rPr kumimoji="0" lang="en-US" altLang="en-US" sz="1100" b="0" i="0" u="none" strike="noStrike" kern="1200" cap="none" spc="0" normalizeH="0" baseline="0" noProof="0" err="1">
                <a:ln>
                  <a:noFill/>
                </a:ln>
                <a:solidFill>
                  <a:srgbClr val="FFFFFF"/>
                </a:solidFill>
                <a:effectLst/>
                <a:uLnTx/>
                <a:uFillTx/>
                <a:latin typeface="Montserrat"/>
                <a:ea typeface="MS PGothic" charset="0"/>
                <a:cs typeface="Arial"/>
              </a:rPr>
              <a:t>otal</a:t>
            </a:r>
            <a:r>
              <a:rPr kumimoji="0" lang="en-US" altLang="en-US" sz="1100" b="0" i="0" u="none" strike="noStrike" kern="1200" cap="none" spc="0" normalizeH="0" baseline="0" noProof="0">
                <a:ln>
                  <a:noFill/>
                </a:ln>
                <a:solidFill>
                  <a:srgbClr val="FFFFFF"/>
                </a:solidFill>
                <a:effectLst/>
                <a:uLnTx/>
                <a:uFillTx/>
                <a:latin typeface="Montserrat"/>
                <a:ea typeface="MS PGothic" charset="0"/>
                <a:cs typeface="Arial"/>
              </a:rPr>
              <a:t> consolidated revenue</a:t>
            </a:r>
            <a:endParaRPr kumimoji="0" lang="en-US" sz="1100" b="0" i="0" u="none" strike="noStrike" kern="1200" cap="none" spc="0" normalizeH="0" baseline="0" noProof="0">
              <a:ln>
                <a:noFill/>
              </a:ln>
              <a:solidFill>
                <a:srgbClr val="000000"/>
              </a:solidFill>
              <a:effectLst/>
              <a:uLnTx/>
              <a:uFillTx/>
              <a:latin typeface="Montserrat"/>
              <a:ea typeface="+mn-ea"/>
              <a:cs typeface="+mn-cs"/>
            </a:endParaRPr>
          </a:p>
        </p:txBody>
      </p:sp>
      <p:sp>
        <p:nvSpPr>
          <p:cNvPr id="42" name="TextBox 41">
            <a:extLst>
              <a:ext uri="{FF2B5EF4-FFF2-40B4-BE49-F238E27FC236}">
                <a16:creationId xmlns:a16="http://schemas.microsoft.com/office/drawing/2014/main" id="{7F6ED22E-46F2-856B-345B-A4817C44744E}"/>
              </a:ext>
            </a:extLst>
          </p:cNvPr>
          <p:cNvSpPr txBox="1"/>
          <p:nvPr/>
        </p:nvSpPr>
        <p:spPr>
          <a:xfrm>
            <a:off x="3235133" y="2424571"/>
            <a:ext cx="1147864" cy="114186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Montserrat"/>
                <a:ea typeface="MS PGothic" charset="0"/>
                <a:cs typeface="Arial Black"/>
              </a:rPr>
              <a:t>99%</a:t>
            </a:r>
            <a:endParaRPr kumimoji="0" lang="en-US" sz="3200" b="0" i="0" u="none" strike="noStrike" kern="1200" cap="none" spc="0" normalizeH="0" baseline="0" noProof="0">
              <a:ln>
                <a:noFill/>
              </a:ln>
              <a:solidFill>
                <a:srgbClr val="000000"/>
              </a:solidFill>
              <a:effectLst/>
              <a:uLnTx/>
              <a:uFillTx/>
              <a:latin typeface="Montserrat"/>
              <a:ea typeface="+mn-ea"/>
              <a:cs typeface="+mn-cs"/>
            </a:endParaRPr>
          </a:p>
        </p:txBody>
      </p:sp>
      <p:sp>
        <p:nvSpPr>
          <p:cNvPr id="47" name="TextBox 46">
            <a:extLst>
              <a:ext uri="{FF2B5EF4-FFF2-40B4-BE49-F238E27FC236}">
                <a16:creationId xmlns:a16="http://schemas.microsoft.com/office/drawing/2014/main" id="{68F7E9AE-D15F-5FA6-B089-2B6D2629503C}"/>
              </a:ext>
            </a:extLst>
          </p:cNvPr>
          <p:cNvSpPr txBox="1"/>
          <p:nvPr/>
        </p:nvSpPr>
        <p:spPr>
          <a:xfrm>
            <a:off x="4512787" y="2424571"/>
            <a:ext cx="1147864" cy="1141868"/>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Montserrat"/>
                <a:ea typeface="MS PGothic" charset="0"/>
                <a:cs typeface="Arial"/>
              </a:rPr>
              <a:t>Of footprint</a:t>
            </a:r>
            <a:br>
              <a:rPr kumimoji="0" lang="en-US" sz="1100" b="0" i="0" u="none" strike="noStrike" kern="1200" cap="none" spc="0" normalizeH="0" baseline="0" noProof="0">
                <a:ln>
                  <a:noFill/>
                </a:ln>
                <a:solidFill>
                  <a:srgbClr val="FFFFFF"/>
                </a:solidFill>
                <a:effectLst/>
                <a:uLnTx/>
                <a:uFillTx/>
                <a:latin typeface="Montserrat"/>
                <a:ea typeface="MS PGothic" charset="0"/>
                <a:cs typeface="Arial"/>
              </a:rPr>
            </a:br>
            <a:r>
              <a:rPr kumimoji="0" lang="en-US" sz="1100" b="0" i="0" u="none" strike="noStrike" kern="1200" cap="none" spc="0" normalizeH="0" baseline="0" noProof="0">
                <a:ln>
                  <a:noFill/>
                </a:ln>
                <a:solidFill>
                  <a:srgbClr val="FFFFFF"/>
                </a:solidFill>
                <a:effectLst/>
                <a:uLnTx/>
                <a:uFillTx/>
                <a:latin typeface="Montserrat"/>
                <a:ea typeface="MS PGothic" charset="0"/>
                <a:cs typeface="Arial"/>
              </a:rPr>
              <a:t>with Gigabit broadband</a:t>
            </a:r>
            <a:endParaRPr kumimoji="0" lang="en-US" sz="1100" b="0" i="0" u="none" strike="noStrike" kern="1200" cap="none" spc="0" normalizeH="0" baseline="0" noProof="0">
              <a:ln>
                <a:noFill/>
              </a:ln>
              <a:solidFill>
                <a:srgbClr val="000000"/>
              </a:solidFill>
              <a:effectLst/>
              <a:uLnTx/>
              <a:uFillTx/>
              <a:latin typeface="Montserrat"/>
              <a:ea typeface="+mn-ea"/>
              <a:cs typeface="+mn-cs"/>
            </a:endParaRPr>
          </a:p>
        </p:txBody>
      </p:sp>
      <p:sp>
        <p:nvSpPr>
          <p:cNvPr id="48" name="TextBox 47">
            <a:extLst>
              <a:ext uri="{FF2B5EF4-FFF2-40B4-BE49-F238E27FC236}">
                <a16:creationId xmlns:a16="http://schemas.microsoft.com/office/drawing/2014/main" id="{F09E2C76-4CD2-8582-5128-2FBE30A0ACEA}"/>
              </a:ext>
            </a:extLst>
          </p:cNvPr>
          <p:cNvSpPr txBox="1"/>
          <p:nvPr/>
        </p:nvSpPr>
        <p:spPr>
          <a:xfrm>
            <a:off x="3235133" y="3611345"/>
            <a:ext cx="1147864" cy="114186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Montserrat"/>
                <a:ea typeface="MS PGothic" charset="0"/>
                <a:cs typeface="Arial Black"/>
              </a:rPr>
              <a:t>182K</a:t>
            </a:r>
            <a:endParaRPr kumimoji="0" lang="en-US" sz="3200" b="0" i="0" u="none" strike="noStrike" kern="1200" cap="none" spc="0" normalizeH="0" baseline="0" noProof="0">
              <a:ln>
                <a:noFill/>
              </a:ln>
              <a:solidFill>
                <a:srgbClr val="000000"/>
              </a:solidFill>
              <a:effectLst/>
              <a:uLnTx/>
              <a:uFillTx/>
              <a:latin typeface="Montserrat"/>
              <a:ea typeface="+mn-ea"/>
              <a:cs typeface="+mn-cs"/>
            </a:endParaRPr>
          </a:p>
        </p:txBody>
      </p:sp>
      <p:sp>
        <p:nvSpPr>
          <p:cNvPr id="49" name="TextBox 48">
            <a:extLst>
              <a:ext uri="{FF2B5EF4-FFF2-40B4-BE49-F238E27FC236}">
                <a16:creationId xmlns:a16="http://schemas.microsoft.com/office/drawing/2014/main" id="{59AE8D9B-08D2-0973-0186-B4444B6FAC6B}"/>
              </a:ext>
            </a:extLst>
          </p:cNvPr>
          <p:cNvSpPr txBox="1"/>
          <p:nvPr/>
        </p:nvSpPr>
        <p:spPr>
          <a:xfrm>
            <a:off x="4512787" y="3611345"/>
            <a:ext cx="1147864" cy="1141868"/>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Montserrat"/>
                <a:ea typeface="MS PGothic" charset="0"/>
                <a:cs typeface="Arial"/>
              </a:rPr>
              <a:t>Total</a:t>
            </a:r>
            <a:br>
              <a:rPr kumimoji="0" lang="en-US" sz="1100" b="0" i="0" u="none" strike="noStrike" kern="1200" cap="none" spc="0" normalizeH="0" baseline="0" noProof="0">
                <a:ln>
                  <a:noFill/>
                </a:ln>
                <a:solidFill>
                  <a:srgbClr val="FFFFFF"/>
                </a:solidFill>
                <a:effectLst/>
                <a:uLnTx/>
                <a:uFillTx/>
                <a:latin typeface="Montserrat"/>
                <a:ea typeface="MS PGothic" charset="0"/>
                <a:cs typeface="Arial"/>
              </a:rPr>
            </a:br>
            <a:r>
              <a:rPr kumimoji="0" lang="en-US" sz="1100" b="0" i="0" u="none" strike="noStrike" kern="1200" cap="none" spc="0" normalizeH="0" baseline="0" noProof="0">
                <a:ln>
                  <a:noFill/>
                </a:ln>
                <a:solidFill>
                  <a:srgbClr val="FFFFFF"/>
                </a:solidFill>
                <a:effectLst/>
                <a:uLnTx/>
                <a:uFillTx/>
                <a:latin typeface="Montserrat"/>
                <a:ea typeface="MS PGothic" charset="0"/>
                <a:cs typeface="Arial"/>
              </a:rPr>
              <a:t>employees</a:t>
            </a:r>
            <a:endParaRPr kumimoji="0" lang="en-US" sz="1100" b="0" i="0" u="none" strike="noStrike" kern="1200" cap="none" spc="0" normalizeH="0" baseline="0" noProof="0">
              <a:ln>
                <a:noFill/>
              </a:ln>
              <a:solidFill>
                <a:srgbClr val="000000"/>
              </a:solidFill>
              <a:effectLst/>
              <a:uLnTx/>
              <a:uFillTx/>
              <a:latin typeface="Montserrat"/>
              <a:ea typeface="+mn-ea"/>
              <a:cs typeface="+mn-cs"/>
            </a:endParaRPr>
          </a:p>
        </p:txBody>
      </p:sp>
      <p:sp>
        <p:nvSpPr>
          <p:cNvPr id="50" name="TextBox 49">
            <a:extLst>
              <a:ext uri="{FF2B5EF4-FFF2-40B4-BE49-F238E27FC236}">
                <a16:creationId xmlns:a16="http://schemas.microsoft.com/office/drawing/2014/main" id="{D2E45130-6524-512B-A47F-1A6A3599FCD9}"/>
              </a:ext>
            </a:extLst>
          </p:cNvPr>
          <p:cNvSpPr txBox="1"/>
          <p:nvPr/>
        </p:nvSpPr>
        <p:spPr>
          <a:xfrm>
            <a:off x="3235133" y="4811089"/>
            <a:ext cx="1147864" cy="114186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ontserrat"/>
                <a:ea typeface="MS PGothic" charset="0"/>
                <a:cs typeface="Arial Black"/>
              </a:rPr>
              <a:t>51M+</a:t>
            </a:r>
            <a:endParaRPr kumimoji="0" lang="en-US" sz="3200" b="0" i="0" u="none" strike="noStrike" kern="1200" cap="none" spc="0" normalizeH="0" baseline="0" noProof="0">
              <a:ln>
                <a:noFill/>
              </a:ln>
              <a:solidFill>
                <a:srgbClr val="000000"/>
              </a:solidFill>
              <a:effectLst/>
              <a:uLnTx/>
              <a:uFillTx/>
              <a:latin typeface="Montserrat"/>
              <a:ea typeface="+mn-ea"/>
              <a:cs typeface="+mn-cs"/>
            </a:endParaRPr>
          </a:p>
        </p:txBody>
      </p:sp>
      <p:sp>
        <p:nvSpPr>
          <p:cNvPr id="51" name="TextBox 50">
            <a:extLst>
              <a:ext uri="{FF2B5EF4-FFF2-40B4-BE49-F238E27FC236}">
                <a16:creationId xmlns:a16="http://schemas.microsoft.com/office/drawing/2014/main" id="{A90758FE-169A-293A-99FF-934B2E0F68B7}"/>
              </a:ext>
            </a:extLst>
          </p:cNvPr>
          <p:cNvSpPr txBox="1"/>
          <p:nvPr/>
        </p:nvSpPr>
        <p:spPr>
          <a:xfrm>
            <a:off x="4512786" y="4811089"/>
            <a:ext cx="1302557" cy="1141868"/>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srgbClr val="FFFFFF"/>
                </a:solidFill>
                <a:effectLst/>
                <a:uLnTx/>
                <a:uFillTx/>
                <a:latin typeface="Montserrat"/>
                <a:ea typeface="MS PGothic" charset="0"/>
                <a:cs typeface="Arial"/>
              </a:rPr>
              <a:t>Total </a:t>
            </a:r>
            <a:r>
              <a:rPr kumimoji="0" lang="en-US" altLang="en-US" sz="1100" b="0" i="0" u="none" strike="noStrike" kern="1200" cap="none" spc="-20" normalizeH="0" baseline="0" noProof="0">
                <a:ln>
                  <a:noFill/>
                </a:ln>
                <a:solidFill>
                  <a:srgbClr val="FFFFFF"/>
                </a:solidFill>
                <a:effectLst/>
                <a:uLnTx/>
                <a:uFillTx/>
                <a:latin typeface="Montserrat"/>
                <a:ea typeface="MS PGothic" charset="0"/>
                <a:cs typeface="Arial"/>
              </a:rPr>
              <a:t>connectivity</a:t>
            </a:r>
            <a:br>
              <a:rPr kumimoji="0" lang="en-US" altLang="en-US" sz="1100" b="0" i="0" u="none" strike="noStrike" kern="1200" cap="none" spc="0" normalizeH="0" baseline="0" noProof="0">
                <a:ln>
                  <a:noFill/>
                </a:ln>
                <a:solidFill>
                  <a:srgbClr val="FFFFFF"/>
                </a:solidFill>
                <a:effectLst/>
                <a:uLnTx/>
                <a:uFillTx/>
                <a:latin typeface="Montserrat"/>
                <a:ea typeface="MS PGothic" charset="0"/>
                <a:cs typeface="Arial"/>
              </a:rPr>
            </a:br>
            <a:r>
              <a:rPr kumimoji="0" lang="en-US" altLang="en-US" sz="1100" b="0" i="0" u="none" strike="noStrike" kern="1200" cap="none" spc="0" normalizeH="0" baseline="0" noProof="0">
                <a:ln>
                  <a:noFill/>
                </a:ln>
                <a:solidFill>
                  <a:srgbClr val="FFFFFF"/>
                </a:solidFill>
                <a:effectLst/>
                <a:uLnTx/>
                <a:uFillTx/>
                <a:latin typeface="Montserrat"/>
                <a:ea typeface="MS PGothic" charset="0"/>
                <a:cs typeface="Arial"/>
              </a:rPr>
              <a:t>&amp; platforms customers</a:t>
            </a:r>
            <a:endParaRPr kumimoji="0" lang="en-US" sz="1100" b="0" i="0" u="none" strike="noStrike" kern="1200" cap="none" spc="0" normalizeH="0" baseline="0" noProof="0">
              <a:ln>
                <a:noFill/>
              </a:ln>
              <a:solidFill>
                <a:srgbClr val="000000"/>
              </a:solidFill>
              <a:effectLst/>
              <a:uLnTx/>
              <a:uFillTx/>
              <a:latin typeface="Montserrat"/>
              <a:ea typeface="+mn-ea"/>
              <a:cs typeface="+mn-cs"/>
            </a:endParaRPr>
          </a:p>
        </p:txBody>
      </p:sp>
      <p:sp>
        <p:nvSpPr>
          <p:cNvPr id="52" name="Round Same Side Corner Rectangle 51">
            <a:extLst>
              <a:ext uri="{FF2B5EF4-FFF2-40B4-BE49-F238E27FC236}">
                <a16:creationId xmlns:a16="http://schemas.microsoft.com/office/drawing/2014/main" id="{13FB324C-B43E-FB4A-AA7A-42E5E56791E7}"/>
              </a:ext>
            </a:extLst>
          </p:cNvPr>
          <p:cNvSpPr/>
          <p:nvPr/>
        </p:nvSpPr>
        <p:spPr>
          <a:xfrm rot="16200000" flipH="1">
            <a:off x="7092129" y="416352"/>
            <a:ext cx="1161225" cy="2789621"/>
          </a:xfrm>
          <a:prstGeom prst="round2SameRect">
            <a:avLst>
              <a:gd name="adj1" fmla="val 50000"/>
              <a:gd name="adj2" fmla="val 0"/>
            </a:avLst>
          </a:prstGeom>
          <a:gradFill>
            <a:gsLst>
              <a:gs pos="27000">
                <a:srgbClr val="3D80FF"/>
              </a:gs>
              <a:gs pos="0">
                <a:schemeClr val="accent1">
                  <a:lumMod val="60000"/>
                  <a:lumOff val="40000"/>
                </a:schemeClr>
              </a:gs>
              <a:gs pos="100000">
                <a:schemeClr val="accent1"/>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3" name="Round Same Side Corner Rectangle 52">
            <a:extLst>
              <a:ext uri="{FF2B5EF4-FFF2-40B4-BE49-F238E27FC236}">
                <a16:creationId xmlns:a16="http://schemas.microsoft.com/office/drawing/2014/main" id="{9CD73316-D726-044A-A332-BFBA85F4604D}"/>
              </a:ext>
            </a:extLst>
          </p:cNvPr>
          <p:cNvSpPr/>
          <p:nvPr/>
        </p:nvSpPr>
        <p:spPr>
          <a:xfrm rot="16200000" flipH="1">
            <a:off x="7092129" y="1604010"/>
            <a:ext cx="1161225" cy="2789621"/>
          </a:xfrm>
          <a:prstGeom prst="round2SameRect">
            <a:avLst>
              <a:gd name="adj1" fmla="val 50000"/>
              <a:gd name="adj2" fmla="val 0"/>
            </a:avLst>
          </a:prstGeom>
          <a:gradFill>
            <a:gsLst>
              <a:gs pos="27000">
                <a:srgbClr val="3D80FF"/>
              </a:gs>
              <a:gs pos="0">
                <a:schemeClr val="accent1">
                  <a:lumMod val="60000"/>
                  <a:lumOff val="40000"/>
                </a:schemeClr>
              </a:gs>
              <a:gs pos="100000">
                <a:schemeClr val="accent1"/>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4" name="Round Same Side Corner Rectangle 53">
            <a:extLst>
              <a:ext uri="{FF2B5EF4-FFF2-40B4-BE49-F238E27FC236}">
                <a16:creationId xmlns:a16="http://schemas.microsoft.com/office/drawing/2014/main" id="{71209DFB-BC5D-71B2-15BA-9495F7E6CAA3}"/>
              </a:ext>
            </a:extLst>
          </p:cNvPr>
          <p:cNvSpPr/>
          <p:nvPr/>
        </p:nvSpPr>
        <p:spPr>
          <a:xfrm rot="16200000" flipH="1">
            <a:off x="7092129" y="2792422"/>
            <a:ext cx="1161225" cy="2789621"/>
          </a:xfrm>
          <a:prstGeom prst="round2SameRect">
            <a:avLst>
              <a:gd name="adj1" fmla="val 50000"/>
              <a:gd name="adj2" fmla="val 0"/>
            </a:avLst>
          </a:prstGeom>
          <a:gradFill>
            <a:gsLst>
              <a:gs pos="27000">
                <a:srgbClr val="3D80FF"/>
              </a:gs>
              <a:gs pos="0">
                <a:schemeClr val="accent1">
                  <a:lumMod val="60000"/>
                  <a:lumOff val="40000"/>
                </a:schemeClr>
              </a:gs>
              <a:gs pos="100000">
                <a:schemeClr val="accent1"/>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5" name="Round Same Side Corner Rectangle 54">
            <a:extLst>
              <a:ext uri="{FF2B5EF4-FFF2-40B4-BE49-F238E27FC236}">
                <a16:creationId xmlns:a16="http://schemas.microsoft.com/office/drawing/2014/main" id="{CAC2FE62-4334-8819-C521-E46FE792DD48}"/>
              </a:ext>
            </a:extLst>
          </p:cNvPr>
          <p:cNvSpPr/>
          <p:nvPr/>
        </p:nvSpPr>
        <p:spPr>
          <a:xfrm rot="16200000" flipH="1">
            <a:off x="7092129" y="3983813"/>
            <a:ext cx="1161225" cy="2789621"/>
          </a:xfrm>
          <a:prstGeom prst="round2SameRect">
            <a:avLst>
              <a:gd name="adj1" fmla="val 50000"/>
              <a:gd name="adj2" fmla="val 0"/>
            </a:avLst>
          </a:prstGeom>
          <a:gradFill>
            <a:gsLst>
              <a:gs pos="27000">
                <a:srgbClr val="3D80FF"/>
              </a:gs>
              <a:gs pos="0">
                <a:schemeClr val="accent1">
                  <a:lumMod val="60000"/>
                  <a:lumOff val="40000"/>
                </a:schemeClr>
              </a:gs>
              <a:gs pos="100000">
                <a:schemeClr val="accent1"/>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8" name="TextBox 57">
            <a:extLst>
              <a:ext uri="{FF2B5EF4-FFF2-40B4-BE49-F238E27FC236}">
                <a16:creationId xmlns:a16="http://schemas.microsoft.com/office/drawing/2014/main" id="{0B271B07-F6FE-F43D-7CA6-29DB54585ED0}"/>
              </a:ext>
            </a:extLst>
          </p:cNvPr>
          <p:cNvSpPr txBox="1"/>
          <p:nvPr/>
        </p:nvSpPr>
        <p:spPr>
          <a:xfrm>
            <a:off x="6514901" y="1244281"/>
            <a:ext cx="1147864" cy="114186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Montserrat"/>
                <a:ea typeface="MS PGothic" charset="0"/>
                <a:cs typeface="Arial Black"/>
              </a:rPr>
              <a:t>700+</a:t>
            </a:r>
            <a:endParaRPr kumimoji="0" lang="en-US" sz="3200" b="0" i="0" u="none" strike="noStrike" kern="1200" cap="none" spc="0" normalizeH="0" baseline="0" noProof="0">
              <a:ln>
                <a:noFill/>
              </a:ln>
              <a:solidFill>
                <a:srgbClr val="000000"/>
              </a:solidFill>
              <a:effectLst/>
              <a:uLnTx/>
              <a:uFillTx/>
              <a:latin typeface="Montserrat"/>
              <a:ea typeface="+mn-ea"/>
              <a:cs typeface="+mn-cs"/>
            </a:endParaRPr>
          </a:p>
        </p:txBody>
      </p:sp>
      <p:sp>
        <p:nvSpPr>
          <p:cNvPr id="59" name="TextBox 58">
            <a:extLst>
              <a:ext uri="{FF2B5EF4-FFF2-40B4-BE49-F238E27FC236}">
                <a16:creationId xmlns:a16="http://schemas.microsoft.com/office/drawing/2014/main" id="{7CC6AB8E-DE9D-28DC-2DD0-3A2723EC3F79}"/>
              </a:ext>
            </a:extLst>
          </p:cNvPr>
          <p:cNvSpPr txBox="1"/>
          <p:nvPr/>
        </p:nvSpPr>
        <p:spPr>
          <a:xfrm>
            <a:off x="7792555" y="1244281"/>
            <a:ext cx="1147864" cy="1141868"/>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srgbClr val="FFFFFF"/>
                </a:solidFill>
                <a:effectLst/>
                <a:uLnTx/>
                <a:uFillTx/>
                <a:latin typeface="Montserrat"/>
                <a:ea typeface="MS PGothic" charset="0"/>
                <a:cs typeface="Arial"/>
              </a:rPr>
              <a:t>Data centers</a:t>
            </a:r>
            <a:endParaRPr kumimoji="0" lang="en-US" sz="1100" b="0" i="0" u="none" strike="noStrike" kern="1200" cap="none" spc="0" normalizeH="0" baseline="0" noProof="0">
              <a:ln>
                <a:noFill/>
              </a:ln>
              <a:solidFill>
                <a:srgbClr val="000000"/>
              </a:solidFill>
              <a:effectLst/>
              <a:uLnTx/>
              <a:uFillTx/>
              <a:latin typeface="Montserrat"/>
              <a:ea typeface="+mn-ea"/>
              <a:cs typeface="+mn-cs"/>
            </a:endParaRPr>
          </a:p>
        </p:txBody>
      </p:sp>
      <p:sp>
        <p:nvSpPr>
          <p:cNvPr id="60" name="TextBox 59">
            <a:extLst>
              <a:ext uri="{FF2B5EF4-FFF2-40B4-BE49-F238E27FC236}">
                <a16:creationId xmlns:a16="http://schemas.microsoft.com/office/drawing/2014/main" id="{0AFC5EAC-3C3A-11BB-5A4A-F4AD2343F82D}"/>
              </a:ext>
            </a:extLst>
          </p:cNvPr>
          <p:cNvSpPr txBox="1"/>
          <p:nvPr/>
        </p:nvSpPr>
        <p:spPr>
          <a:xfrm>
            <a:off x="6514901" y="2424571"/>
            <a:ext cx="1147864" cy="114186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Montserrat"/>
                <a:ea typeface="MS PGothic" charset="0"/>
                <a:cs typeface="Arial Black"/>
              </a:rPr>
              <a:t>$9B+</a:t>
            </a:r>
            <a:endParaRPr kumimoji="0" lang="en-US" sz="3200" b="0" i="0" u="none" strike="noStrike" kern="1200" cap="none" spc="0" normalizeH="0" baseline="0" noProof="0">
              <a:ln>
                <a:noFill/>
              </a:ln>
              <a:solidFill>
                <a:srgbClr val="000000"/>
              </a:solidFill>
              <a:effectLst/>
              <a:uLnTx/>
              <a:uFillTx/>
              <a:latin typeface="Montserrat"/>
              <a:ea typeface="+mn-ea"/>
              <a:cs typeface="+mn-cs"/>
            </a:endParaRPr>
          </a:p>
        </p:txBody>
      </p:sp>
      <p:sp>
        <p:nvSpPr>
          <p:cNvPr id="61" name="TextBox 60">
            <a:extLst>
              <a:ext uri="{FF2B5EF4-FFF2-40B4-BE49-F238E27FC236}">
                <a16:creationId xmlns:a16="http://schemas.microsoft.com/office/drawing/2014/main" id="{AEA2712E-D587-1B97-BD35-9C2B32CABC2C}"/>
              </a:ext>
            </a:extLst>
          </p:cNvPr>
          <p:cNvSpPr txBox="1"/>
          <p:nvPr/>
        </p:nvSpPr>
        <p:spPr>
          <a:xfrm>
            <a:off x="7792555" y="2424571"/>
            <a:ext cx="1147864" cy="1141868"/>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Montserrat"/>
                <a:ea typeface="MS PGothic" charset="0"/>
                <a:cs typeface="Arial"/>
              </a:rPr>
              <a:t>Of revenue</a:t>
            </a:r>
            <a:br>
              <a:rPr kumimoji="0" lang="en-US" sz="1100" b="0" i="0" u="none" strike="noStrike" kern="1200" cap="none" spc="0" normalizeH="0" baseline="0" noProof="0">
                <a:ln>
                  <a:noFill/>
                </a:ln>
                <a:solidFill>
                  <a:srgbClr val="FFFFFF"/>
                </a:solidFill>
                <a:effectLst/>
                <a:uLnTx/>
                <a:uFillTx/>
                <a:latin typeface="Montserrat"/>
                <a:ea typeface="MS PGothic" charset="0"/>
                <a:cs typeface="Arial"/>
              </a:rPr>
            </a:br>
            <a:r>
              <a:rPr kumimoji="0" lang="en-US" sz="1100" b="0" i="0" u="none" strike="noStrike" kern="1200" cap="none" spc="0" normalizeH="0" baseline="0" noProof="0">
                <a:ln>
                  <a:noFill/>
                </a:ln>
                <a:solidFill>
                  <a:srgbClr val="FFFFFF"/>
                </a:solidFill>
                <a:effectLst/>
                <a:uLnTx/>
                <a:uFillTx/>
                <a:latin typeface="Montserrat"/>
                <a:ea typeface="MS PGothic" charset="0"/>
                <a:cs typeface="Arial"/>
              </a:rPr>
              <a:t>over the last</a:t>
            </a:r>
            <a:br>
              <a:rPr kumimoji="0" lang="en-US" sz="1100" b="0" i="0" u="none" strike="noStrike" kern="1200" cap="none" spc="0" normalizeH="0" baseline="0" noProof="0">
                <a:ln>
                  <a:noFill/>
                </a:ln>
                <a:solidFill>
                  <a:srgbClr val="FFFFFF"/>
                </a:solidFill>
                <a:effectLst/>
                <a:uLnTx/>
                <a:uFillTx/>
                <a:latin typeface="Montserrat"/>
                <a:ea typeface="MS PGothic" charset="0"/>
                <a:cs typeface="Arial"/>
              </a:rPr>
            </a:br>
            <a:r>
              <a:rPr kumimoji="0" lang="en-US" sz="1100" b="0" i="0" u="none" strike="noStrike" kern="1200" cap="none" spc="0" normalizeH="0" baseline="0" noProof="0">
                <a:ln>
                  <a:noFill/>
                </a:ln>
                <a:solidFill>
                  <a:srgbClr val="FFFFFF"/>
                </a:solidFill>
                <a:effectLst/>
                <a:uLnTx/>
                <a:uFillTx/>
                <a:latin typeface="Montserrat"/>
                <a:ea typeface="MS PGothic" charset="0"/>
                <a:cs typeface="Arial"/>
              </a:rPr>
              <a:t>12 months</a:t>
            </a:r>
            <a:endParaRPr kumimoji="0" lang="en-US" sz="1100" b="0" i="0" u="none" strike="noStrike" kern="1200" cap="none" spc="0" normalizeH="0" baseline="0" noProof="0">
              <a:ln>
                <a:noFill/>
              </a:ln>
              <a:solidFill>
                <a:srgbClr val="000000"/>
              </a:solidFill>
              <a:effectLst/>
              <a:uLnTx/>
              <a:uFillTx/>
              <a:latin typeface="Montserrat"/>
              <a:ea typeface="+mn-ea"/>
              <a:cs typeface="+mn-cs"/>
            </a:endParaRPr>
          </a:p>
        </p:txBody>
      </p:sp>
      <p:sp>
        <p:nvSpPr>
          <p:cNvPr id="62" name="TextBox 61">
            <a:extLst>
              <a:ext uri="{FF2B5EF4-FFF2-40B4-BE49-F238E27FC236}">
                <a16:creationId xmlns:a16="http://schemas.microsoft.com/office/drawing/2014/main" id="{3C45DB45-A8AB-DEA0-DC9F-D9F74194302E}"/>
              </a:ext>
            </a:extLst>
          </p:cNvPr>
          <p:cNvSpPr txBox="1"/>
          <p:nvPr/>
        </p:nvSpPr>
        <p:spPr>
          <a:xfrm>
            <a:off x="6514901" y="3611345"/>
            <a:ext cx="1147864" cy="114186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Montserrat"/>
                <a:ea typeface="MS PGothic" charset="0"/>
                <a:cs typeface="Arial Black"/>
              </a:rPr>
              <a:t>2.6M</a:t>
            </a:r>
            <a:endParaRPr kumimoji="0" lang="en-US" sz="3200" b="0" i="0" u="none" strike="noStrike" kern="1200" cap="none" spc="0" normalizeH="0" baseline="0" noProof="0">
              <a:ln>
                <a:noFill/>
              </a:ln>
              <a:solidFill>
                <a:srgbClr val="000000"/>
              </a:solidFill>
              <a:effectLst/>
              <a:uLnTx/>
              <a:uFillTx/>
              <a:latin typeface="Montserrat"/>
              <a:ea typeface="+mn-ea"/>
              <a:cs typeface="+mn-cs"/>
            </a:endParaRPr>
          </a:p>
        </p:txBody>
      </p:sp>
      <p:sp>
        <p:nvSpPr>
          <p:cNvPr id="71" name="TextBox 70">
            <a:extLst>
              <a:ext uri="{FF2B5EF4-FFF2-40B4-BE49-F238E27FC236}">
                <a16:creationId xmlns:a16="http://schemas.microsoft.com/office/drawing/2014/main" id="{30339D71-C75E-39E5-6834-57B9FD34B5A4}"/>
              </a:ext>
            </a:extLst>
          </p:cNvPr>
          <p:cNvSpPr txBox="1"/>
          <p:nvPr/>
        </p:nvSpPr>
        <p:spPr>
          <a:xfrm>
            <a:off x="7792555" y="3611345"/>
            <a:ext cx="1147864" cy="1141868"/>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Montserrat"/>
                <a:ea typeface="MS PGothic" charset="0"/>
                <a:cs typeface="Arial"/>
              </a:rPr>
              <a:t>Business services customers</a:t>
            </a:r>
            <a:endParaRPr kumimoji="0" lang="en-US" sz="1100" b="0" i="0" u="none" strike="noStrike" kern="1200" cap="none" spc="0" normalizeH="0" baseline="0" noProof="0">
              <a:ln>
                <a:noFill/>
              </a:ln>
              <a:solidFill>
                <a:srgbClr val="000000"/>
              </a:solidFill>
              <a:effectLst/>
              <a:uLnTx/>
              <a:uFillTx/>
              <a:latin typeface="Montserrat"/>
              <a:ea typeface="+mn-ea"/>
              <a:cs typeface="+mn-cs"/>
            </a:endParaRPr>
          </a:p>
        </p:txBody>
      </p:sp>
      <p:sp>
        <p:nvSpPr>
          <p:cNvPr id="76" name="TextBox 75">
            <a:extLst>
              <a:ext uri="{FF2B5EF4-FFF2-40B4-BE49-F238E27FC236}">
                <a16:creationId xmlns:a16="http://schemas.microsoft.com/office/drawing/2014/main" id="{25631895-59BE-60FF-251F-E3C850F4388F}"/>
              </a:ext>
            </a:extLst>
          </p:cNvPr>
          <p:cNvSpPr txBox="1"/>
          <p:nvPr/>
        </p:nvSpPr>
        <p:spPr>
          <a:xfrm>
            <a:off x="7792554" y="4811089"/>
            <a:ext cx="1302557" cy="1141868"/>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a:ln>
                  <a:noFill/>
                </a:ln>
                <a:solidFill>
                  <a:srgbClr val="FFFFFF"/>
                </a:solidFill>
                <a:effectLst/>
                <a:uLnTx/>
                <a:uFillTx/>
                <a:latin typeface="Montserrat"/>
                <a:ea typeface="MS PGothic" charset="0"/>
                <a:cs typeface="Arial"/>
              </a:rPr>
              <a:t>IP converged Network</a:t>
            </a:r>
            <a:endParaRPr kumimoji="0" lang="en-US" sz="1100" b="0" i="0" u="none" strike="noStrike" kern="1200" cap="none" spc="0" normalizeH="0" baseline="0" noProof="0">
              <a:ln>
                <a:noFill/>
              </a:ln>
              <a:solidFill>
                <a:srgbClr val="000000"/>
              </a:solidFill>
              <a:effectLst/>
              <a:uLnTx/>
              <a:uFillTx/>
              <a:latin typeface="Montserrat"/>
              <a:ea typeface="+mn-ea"/>
              <a:cs typeface="+mn-cs"/>
            </a:endParaRPr>
          </a:p>
        </p:txBody>
      </p:sp>
      <p:cxnSp>
        <p:nvCxnSpPr>
          <p:cNvPr id="77" name="Straight Connector 76">
            <a:extLst>
              <a:ext uri="{FF2B5EF4-FFF2-40B4-BE49-F238E27FC236}">
                <a16:creationId xmlns:a16="http://schemas.microsoft.com/office/drawing/2014/main" id="{2968A3DA-639F-CB6E-0DC5-BE1FA4D15712}"/>
              </a:ext>
            </a:extLst>
          </p:cNvPr>
          <p:cNvCxnSpPr>
            <a:cxnSpLocks/>
            <a:endCxn id="4" idx="2"/>
          </p:cNvCxnSpPr>
          <p:nvPr/>
        </p:nvCxnSpPr>
        <p:spPr>
          <a:xfrm flipH="1">
            <a:off x="9062056" y="3592026"/>
            <a:ext cx="1950737" cy="2870"/>
          </a:xfrm>
          <a:prstGeom prst="line">
            <a:avLst/>
          </a:prstGeom>
          <a:ln w="28575">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78" name="Freeform 77">
            <a:extLst>
              <a:ext uri="{FF2B5EF4-FFF2-40B4-BE49-F238E27FC236}">
                <a16:creationId xmlns:a16="http://schemas.microsoft.com/office/drawing/2014/main" id="{A0758F85-A0A7-B416-8B45-F196A3871FC5}"/>
              </a:ext>
            </a:extLst>
          </p:cNvPr>
          <p:cNvSpPr/>
          <p:nvPr/>
        </p:nvSpPr>
        <p:spPr>
          <a:xfrm flipH="1">
            <a:off x="9057803" y="2403614"/>
            <a:ext cx="1950666" cy="1157726"/>
          </a:xfrm>
          <a:custGeom>
            <a:avLst/>
            <a:gdLst>
              <a:gd name="connsiteX0" fmla="*/ 0 w 3143250"/>
              <a:gd name="connsiteY0" fmla="*/ 720725 h 720725"/>
              <a:gd name="connsiteX1" fmla="*/ 641350 w 3143250"/>
              <a:gd name="connsiteY1" fmla="*/ 0 h 720725"/>
              <a:gd name="connsiteX2" fmla="*/ 3143250 w 3143250"/>
              <a:gd name="connsiteY2" fmla="*/ 0 h 720725"/>
              <a:gd name="connsiteX3" fmla="*/ 3143250 w 3143250"/>
              <a:gd name="connsiteY3" fmla="*/ 15875 h 720725"/>
              <a:gd name="connsiteX0" fmla="*/ 0 w 3175000"/>
              <a:gd name="connsiteY0" fmla="*/ 755650 h 755650"/>
              <a:gd name="connsiteX1" fmla="*/ 673100 w 3175000"/>
              <a:gd name="connsiteY1" fmla="*/ 0 h 755650"/>
              <a:gd name="connsiteX2" fmla="*/ 3175000 w 3175000"/>
              <a:gd name="connsiteY2" fmla="*/ 0 h 755650"/>
              <a:gd name="connsiteX3" fmla="*/ 3175000 w 3175000"/>
              <a:gd name="connsiteY3" fmla="*/ 15875 h 755650"/>
              <a:gd name="connsiteX0" fmla="*/ 0 w 4452566"/>
              <a:gd name="connsiteY0" fmla="*/ 1157726 h 1157726"/>
              <a:gd name="connsiteX1" fmla="*/ 1950666 w 4452566"/>
              <a:gd name="connsiteY1" fmla="*/ 0 h 1157726"/>
              <a:gd name="connsiteX2" fmla="*/ 4452566 w 4452566"/>
              <a:gd name="connsiteY2" fmla="*/ 0 h 1157726"/>
              <a:gd name="connsiteX3" fmla="*/ 4452566 w 4452566"/>
              <a:gd name="connsiteY3" fmla="*/ 15875 h 1157726"/>
              <a:gd name="connsiteX0" fmla="*/ 0 w 4452566"/>
              <a:gd name="connsiteY0" fmla="*/ 1157726 h 1157726"/>
              <a:gd name="connsiteX1" fmla="*/ 1950666 w 4452566"/>
              <a:gd name="connsiteY1" fmla="*/ 0 h 1157726"/>
              <a:gd name="connsiteX2" fmla="*/ 4083793 w 4452566"/>
              <a:gd name="connsiteY2" fmla="*/ 3174 h 1157726"/>
              <a:gd name="connsiteX3" fmla="*/ 4452566 w 4452566"/>
              <a:gd name="connsiteY3" fmla="*/ 0 h 1157726"/>
              <a:gd name="connsiteX4" fmla="*/ 4452566 w 4452566"/>
              <a:gd name="connsiteY4" fmla="*/ 15875 h 1157726"/>
              <a:gd name="connsiteX0" fmla="*/ 0 w 4452566"/>
              <a:gd name="connsiteY0" fmla="*/ 1157726 h 1157726"/>
              <a:gd name="connsiteX1" fmla="*/ 1950666 w 4452566"/>
              <a:gd name="connsiteY1" fmla="*/ 0 h 1157726"/>
              <a:gd name="connsiteX2" fmla="*/ 4083793 w 4452566"/>
              <a:gd name="connsiteY2" fmla="*/ 3174 h 1157726"/>
              <a:gd name="connsiteX3" fmla="*/ 4452566 w 4452566"/>
              <a:gd name="connsiteY3" fmla="*/ 0 h 1157726"/>
              <a:gd name="connsiteX0" fmla="*/ 0 w 4083793"/>
              <a:gd name="connsiteY0" fmla="*/ 1157726 h 1157726"/>
              <a:gd name="connsiteX1" fmla="*/ 1950666 w 4083793"/>
              <a:gd name="connsiteY1" fmla="*/ 0 h 1157726"/>
              <a:gd name="connsiteX2" fmla="*/ 4083793 w 4083793"/>
              <a:gd name="connsiteY2" fmla="*/ 3174 h 1157726"/>
              <a:gd name="connsiteX0" fmla="*/ 0 w 4083793"/>
              <a:gd name="connsiteY0" fmla="*/ 1157726 h 1157726"/>
              <a:gd name="connsiteX1" fmla="*/ 1950666 w 4083793"/>
              <a:gd name="connsiteY1" fmla="*/ 0 h 1157726"/>
              <a:gd name="connsiteX2" fmla="*/ 3375768 w 4083793"/>
              <a:gd name="connsiteY2" fmla="*/ 3174 h 1157726"/>
              <a:gd name="connsiteX3" fmla="*/ 4083793 w 4083793"/>
              <a:gd name="connsiteY3" fmla="*/ 3174 h 1157726"/>
              <a:gd name="connsiteX0" fmla="*/ 0 w 3375768"/>
              <a:gd name="connsiteY0" fmla="*/ 1157726 h 1157726"/>
              <a:gd name="connsiteX1" fmla="*/ 1950666 w 3375768"/>
              <a:gd name="connsiteY1" fmla="*/ 0 h 1157726"/>
              <a:gd name="connsiteX2" fmla="*/ 3375768 w 3375768"/>
              <a:gd name="connsiteY2" fmla="*/ 3174 h 1157726"/>
              <a:gd name="connsiteX0" fmla="*/ 0 w 1950666"/>
              <a:gd name="connsiteY0" fmla="*/ 1157726 h 1157726"/>
              <a:gd name="connsiteX1" fmla="*/ 1950666 w 1950666"/>
              <a:gd name="connsiteY1" fmla="*/ 0 h 1157726"/>
            </a:gdLst>
            <a:ahLst/>
            <a:cxnLst>
              <a:cxn ang="0">
                <a:pos x="connsiteX0" y="connsiteY0"/>
              </a:cxn>
              <a:cxn ang="0">
                <a:pos x="connsiteX1" y="connsiteY1"/>
              </a:cxn>
            </a:cxnLst>
            <a:rect l="l" t="t" r="r" b="b"/>
            <a:pathLst>
              <a:path w="1950666" h="1157726">
                <a:moveTo>
                  <a:pt x="0" y="1157726"/>
                </a:moveTo>
                <a:lnTo>
                  <a:pt x="1950666" y="0"/>
                </a:lnTo>
              </a:path>
            </a:pathLst>
          </a:custGeom>
          <a:noFill/>
          <a:ln w="28575">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9" name="Freeform 78">
            <a:extLst>
              <a:ext uri="{FF2B5EF4-FFF2-40B4-BE49-F238E27FC236}">
                <a16:creationId xmlns:a16="http://schemas.microsoft.com/office/drawing/2014/main" id="{EF9DFECD-7281-D855-4345-C3F8BE7D553B}"/>
              </a:ext>
            </a:extLst>
          </p:cNvPr>
          <p:cNvSpPr/>
          <p:nvPr/>
        </p:nvSpPr>
        <p:spPr>
          <a:xfrm flipH="1" flipV="1">
            <a:off x="9057803" y="3556246"/>
            <a:ext cx="1944181" cy="1229063"/>
          </a:xfrm>
          <a:custGeom>
            <a:avLst/>
            <a:gdLst>
              <a:gd name="connsiteX0" fmla="*/ 0 w 3143250"/>
              <a:gd name="connsiteY0" fmla="*/ 720725 h 720725"/>
              <a:gd name="connsiteX1" fmla="*/ 641350 w 3143250"/>
              <a:gd name="connsiteY1" fmla="*/ 0 h 720725"/>
              <a:gd name="connsiteX2" fmla="*/ 3143250 w 3143250"/>
              <a:gd name="connsiteY2" fmla="*/ 0 h 720725"/>
              <a:gd name="connsiteX3" fmla="*/ 3143250 w 3143250"/>
              <a:gd name="connsiteY3" fmla="*/ 15875 h 720725"/>
              <a:gd name="connsiteX0" fmla="*/ 0 w 3175000"/>
              <a:gd name="connsiteY0" fmla="*/ 755650 h 755650"/>
              <a:gd name="connsiteX1" fmla="*/ 673100 w 3175000"/>
              <a:gd name="connsiteY1" fmla="*/ 0 h 755650"/>
              <a:gd name="connsiteX2" fmla="*/ 3175000 w 3175000"/>
              <a:gd name="connsiteY2" fmla="*/ 0 h 755650"/>
              <a:gd name="connsiteX3" fmla="*/ 3175000 w 3175000"/>
              <a:gd name="connsiteY3" fmla="*/ 15875 h 755650"/>
              <a:gd name="connsiteX0" fmla="*/ 0 w 4446081"/>
              <a:gd name="connsiteY0" fmla="*/ 1229063 h 1229063"/>
              <a:gd name="connsiteX1" fmla="*/ 1944181 w 4446081"/>
              <a:gd name="connsiteY1" fmla="*/ 0 h 1229063"/>
              <a:gd name="connsiteX2" fmla="*/ 4446081 w 4446081"/>
              <a:gd name="connsiteY2" fmla="*/ 0 h 1229063"/>
              <a:gd name="connsiteX3" fmla="*/ 4446081 w 4446081"/>
              <a:gd name="connsiteY3" fmla="*/ 15875 h 1229063"/>
              <a:gd name="connsiteX0" fmla="*/ 0 w 4446081"/>
              <a:gd name="connsiteY0" fmla="*/ 1229063 h 1229063"/>
              <a:gd name="connsiteX1" fmla="*/ 1944181 w 4446081"/>
              <a:gd name="connsiteY1" fmla="*/ 0 h 1229063"/>
              <a:gd name="connsiteX2" fmla="*/ 4446081 w 4446081"/>
              <a:gd name="connsiteY2" fmla="*/ 0 h 1229063"/>
              <a:gd name="connsiteX0" fmla="*/ 0 w 1944181"/>
              <a:gd name="connsiteY0" fmla="*/ 1229063 h 1229063"/>
              <a:gd name="connsiteX1" fmla="*/ 1944181 w 1944181"/>
              <a:gd name="connsiteY1" fmla="*/ 0 h 1229063"/>
            </a:gdLst>
            <a:ahLst/>
            <a:cxnLst>
              <a:cxn ang="0">
                <a:pos x="connsiteX0" y="connsiteY0"/>
              </a:cxn>
              <a:cxn ang="0">
                <a:pos x="connsiteX1" y="connsiteY1"/>
              </a:cxn>
            </a:cxnLst>
            <a:rect l="l" t="t" r="r" b="b"/>
            <a:pathLst>
              <a:path w="1944181" h="1229063">
                <a:moveTo>
                  <a:pt x="0" y="1229063"/>
                </a:moveTo>
                <a:lnTo>
                  <a:pt x="1944181" y="0"/>
                </a:lnTo>
              </a:path>
            </a:pathLst>
          </a:custGeom>
          <a:noFill/>
          <a:ln w="28575">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0" name="Oval 79">
            <a:extLst>
              <a:ext uri="{FF2B5EF4-FFF2-40B4-BE49-F238E27FC236}">
                <a16:creationId xmlns:a16="http://schemas.microsoft.com/office/drawing/2014/main" id="{CD96C72F-7974-C6AF-EC1F-093854463E42}"/>
              </a:ext>
            </a:extLst>
          </p:cNvPr>
          <p:cNvSpPr/>
          <p:nvPr/>
        </p:nvSpPr>
        <p:spPr>
          <a:xfrm>
            <a:off x="10014166" y="2666675"/>
            <a:ext cx="1856438" cy="1856438"/>
          </a:xfrm>
          <a:prstGeom prst="ellipse">
            <a:avLst/>
          </a:prstGeom>
          <a:solidFill>
            <a:schemeClr val="bg1">
              <a:alpha val="26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1" name="Oval 80">
            <a:extLst>
              <a:ext uri="{FF2B5EF4-FFF2-40B4-BE49-F238E27FC236}">
                <a16:creationId xmlns:a16="http://schemas.microsoft.com/office/drawing/2014/main" id="{8366B4B0-38DB-5386-5CB9-7EFC6A5F8F30}"/>
              </a:ext>
            </a:extLst>
          </p:cNvPr>
          <p:cNvSpPr/>
          <p:nvPr/>
        </p:nvSpPr>
        <p:spPr>
          <a:xfrm>
            <a:off x="10156297" y="2808806"/>
            <a:ext cx="1572176" cy="1572176"/>
          </a:xfrm>
          <a:prstGeom prst="ellipse">
            <a:avLst/>
          </a:prstGeom>
          <a:gradFill>
            <a:gsLst>
              <a:gs pos="27000">
                <a:srgbClr val="3D80FF"/>
              </a:gs>
              <a:gs pos="0">
                <a:schemeClr val="accent1">
                  <a:lumMod val="60000"/>
                  <a:lumOff val="40000"/>
                </a:schemeClr>
              </a:gs>
              <a:gs pos="100000">
                <a:schemeClr val="accent1"/>
              </a:gs>
            </a:gsLst>
            <a:path path="circle">
              <a:fillToRect r="100000" b="100000"/>
            </a:path>
          </a:gradFill>
          <a:ln w="698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2" name="Oval 81">
            <a:extLst>
              <a:ext uri="{FF2B5EF4-FFF2-40B4-BE49-F238E27FC236}">
                <a16:creationId xmlns:a16="http://schemas.microsoft.com/office/drawing/2014/main" id="{6BB1716E-8AB0-697E-684C-6BC2549C0051}"/>
              </a:ext>
            </a:extLst>
          </p:cNvPr>
          <p:cNvSpPr/>
          <p:nvPr/>
        </p:nvSpPr>
        <p:spPr>
          <a:xfrm>
            <a:off x="412965" y="2666675"/>
            <a:ext cx="1856438" cy="1856438"/>
          </a:xfrm>
          <a:prstGeom prst="ellipse">
            <a:avLst/>
          </a:prstGeom>
          <a:solidFill>
            <a:schemeClr val="bg1">
              <a:alpha val="26000"/>
            </a:scheme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3" name="Oval 82">
            <a:extLst>
              <a:ext uri="{FF2B5EF4-FFF2-40B4-BE49-F238E27FC236}">
                <a16:creationId xmlns:a16="http://schemas.microsoft.com/office/drawing/2014/main" id="{C7A16BDA-0CDB-032A-C6A8-D3E9D12D0BCB}"/>
              </a:ext>
            </a:extLst>
          </p:cNvPr>
          <p:cNvSpPr/>
          <p:nvPr/>
        </p:nvSpPr>
        <p:spPr>
          <a:xfrm>
            <a:off x="555096" y="2808806"/>
            <a:ext cx="1572176" cy="1572176"/>
          </a:xfrm>
          <a:prstGeom prst="ellipse">
            <a:avLst/>
          </a:prstGeom>
          <a:solidFill>
            <a:schemeClr val="accent2"/>
          </a:solidFill>
          <a:ln w="698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4" name="TextBox 83">
            <a:extLst>
              <a:ext uri="{FF2B5EF4-FFF2-40B4-BE49-F238E27FC236}">
                <a16:creationId xmlns:a16="http://schemas.microsoft.com/office/drawing/2014/main" id="{7C777C4F-584E-B529-D982-F1640F963904}"/>
              </a:ext>
            </a:extLst>
          </p:cNvPr>
          <p:cNvSpPr txBox="1"/>
          <p:nvPr/>
        </p:nvSpPr>
        <p:spPr>
          <a:xfrm>
            <a:off x="6304822" y="4811089"/>
            <a:ext cx="1357943" cy="114186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20" normalizeH="0" baseline="0" noProof="0">
                <a:ln>
                  <a:noFill/>
                </a:ln>
                <a:solidFill>
                  <a:srgbClr val="FFFFFF"/>
                </a:solidFill>
                <a:effectLst/>
                <a:uLnTx/>
                <a:uFillTx/>
                <a:latin typeface="Montserrat"/>
                <a:ea typeface="MS PGothic" charset="0"/>
                <a:cs typeface="Arial Black"/>
              </a:rPr>
              <a:t>Largest</a:t>
            </a:r>
            <a:endParaRPr kumimoji="0" lang="en-US" sz="2300" b="0" i="0" u="none" strike="noStrike" kern="1200" cap="none" spc="-20" normalizeH="0" baseline="0" noProof="0">
              <a:ln>
                <a:noFill/>
              </a:ln>
              <a:solidFill>
                <a:srgbClr val="000000"/>
              </a:solidFill>
              <a:effectLst/>
              <a:uLnTx/>
              <a:uFillTx/>
              <a:latin typeface="Montserrat"/>
              <a:ea typeface="+mn-ea"/>
              <a:cs typeface="+mn-cs"/>
            </a:endParaRPr>
          </a:p>
        </p:txBody>
      </p:sp>
      <p:pic>
        <p:nvPicPr>
          <p:cNvPr id="85" name="Graphic 84">
            <a:extLst>
              <a:ext uri="{FF2B5EF4-FFF2-40B4-BE49-F238E27FC236}">
                <a16:creationId xmlns:a16="http://schemas.microsoft.com/office/drawing/2014/main" id="{A32FDABF-0197-3CA8-A28C-67141C0F14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098" y="3396295"/>
            <a:ext cx="1220574" cy="397199"/>
          </a:xfrm>
          <a:prstGeom prst="rect">
            <a:avLst/>
          </a:prstGeom>
        </p:spPr>
      </p:pic>
      <p:pic>
        <p:nvPicPr>
          <p:cNvPr id="86" name="Graphic 85">
            <a:extLst>
              <a:ext uri="{FF2B5EF4-FFF2-40B4-BE49-F238E27FC236}">
                <a16:creationId xmlns:a16="http://schemas.microsoft.com/office/drawing/2014/main" id="{27CA17C3-D88C-C9C0-6014-C7D5CBD51E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1171" y="3295580"/>
            <a:ext cx="1200027" cy="469576"/>
          </a:xfrm>
          <a:prstGeom prst="rect">
            <a:avLst/>
          </a:prstGeom>
        </p:spPr>
      </p:pic>
    </p:spTree>
    <p:extLst>
      <p:ext uri="{BB962C8B-B14F-4D97-AF65-F5344CB8AC3E}">
        <p14:creationId xmlns:p14="http://schemas.microsoft.com/office/powerpoint/2010/main" val="4012674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718DD-809B-1358-74CB-6A023996EC9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693661-BEA2-9A42-A1A1-C1BB8D24EF7C}"/>
              </a:ext>
            </a:extLst>
          </p:cNvPr>
          <p:cNvSpPr>
            <a:spLocks noGrp="1"/>
          </p:cNvSpPr>
          <p:nvPr>
            <p:ph type="title"/>
          </p:nvPr>
        </p:nvSpPr>
        <p:spPr/>
        <p:txBody>
          <a:bodyPr/>
          <a:lstStyle/>
          <a:p>
            <a:r>
              <a:rPr lang="en-US"/>
              <a:t>Where we are</a:t>
            </a:r>
          </a:p>
        </p:txBody>
      </p:sp>
      <p:cxnSp>
        <p:nvCxnSpPr>
          <p:cNvPr id="2" name="Straight Connector 1">
            <a:extLst>
              <a:ext uri="{FF2B5EF4-FFF2-40B4-BE49-F238E27FC236}">
                <a16:creationId xmlns:a16="http://schemas.microsoft.com/office/drawing/2014/main" id="{FB385BDD-3EF8-9488-D0D3-F72B9333ACB3}"/>
              </a:ext>
            </a:extLst>
          </p:cNvPr>
          <p:cNvCxnSpPr>
            <a:cxnSpLocks/>
            <a:stCxn id="6" idx="7"/>
          </p:cNvCxnSpPr>
          <p:nvPr/>
        </p:nvCxnSpPr>
        <p:spPr>
          <a:xfrm flipV="1">
            <a:off x="5646158" y="2564296"/>
            <a:ext cx="1041491" cy="1023851"/>
          </a:xfrm>
          <a:prstGeom prst="line">
            <a:avLst/>
          </a:prstGeom>
          <a:noFill/>
          <a:ln w="25400" cap="flat" cmpd="sng" algn="ctr">
            <a:solidFill>
              <a:srgbClr val="000A73"/>
            </a:solidFill>
            <a:prstDash val="solid"/>
            <a:miter lim="800000"/>
          </a:ln>
          <a:effectLst/>
        </p:spPr>
      </p:cxnSp>
      <p:cxnSp>
        <p:nvCxnSpPr>
          <p:cNvPr id="3" name="Straight Connector 2">
            <a:extLst>
              <a:ext uri="{FF2B5EF4-FFF2-40B4-BE49-F238E27FC236}">
                <a16:creationId xmlns:a16="http://schemas.microsoft.com/office/drawing/2014/main" id="{A8BE723A-A3CA-8621-2C13-15FD4FCB3439}"/>
              </a:ext>
            </a:extLst>
          </p:cNvPr>
          <p:cNvCxnSpPr>
            <a:cxnSpLocks/>
            <a:stCxn id="8" idx="1"/>
          </p:cNvCxnSpPr>
          <p:nvPr/>
        </p:nvCxnSpPr>
        <p:spPr>
          <a:xfrm flipH="1" flipV="1">
            <a:off x="9063101" y="2544417"/>
            <a:ext cx="865698" cy="1043730"/>
          </a:xfrm>
          <a:prstGeom prst="line">
            <a:avLst/>
          </a:prstGeom>
          <a:noFill/>
          <a:ln w="25400" cap="flat" cmpd="sng" algn="ctr">
            <a:solidFill>
              <a:srgbClr val="000A73"/>
            </a:solidFill>
            <a:prstDash val="solid"/>
            <a:miter lim="800000"/>
          </a:ln>
          <a:effectLst/>
        </p:spPr>
      </p:cxnSp>
      <p:cxnSp>
        <p:nvCxnSpPr>
          <p:cNvPr id="5" name="Straight Connector 4">
            <a:extLst>
              <a:ext uri="{FF2B5EF4-FFF2-40B4-BE49-F238E27FC236}">
                <a16:creationId xmlns:a16="http://schemas.microsoft.com/office/drawing/2014/main" id="{503FD01A-3CA6-7577-48DA-262DDC264D2F}"/>
              </a:ext>
            </a:extLst>
          </p:cNvPr>
          <p:cNvCxnSpPr>
            <a:cxnSpLocks/>
            <a:stCxn id="7" idx="0"/>
          </p:cNvCxnSpPr>
          <p:nvPr/>
        </p:nvCxnSpPr>
        <p:spPr>
          <a:xfrm flipH="1" flipV="1">
            <a:off x="7871961" y="2347993"/>
            <a:ext cx="1" cy="948493"/>
          </a:xfrm>
          <a:prstGeom prst="line">
            <a:avLst/>
          </a:prstGeom>
          <a:noFill/>
          <a:ln w="25400" cap="flat" cmpd="sng" algn="ctr">
            <a:solidFill>
              <a:srgbClr val="000A73"/>
            </a:solidFill>
            <a:prstDash val="solid"/>
            <a:miter lim="800000"/>
          </a:ln>
          <a:effectLst/>
        </p:spPr>
      </p:cxnSp>
      <p:sp>
        <p:nvSpPr>
          <p:cNvPr id="6" name="Oval 5">
            <a:extLst>
              <a:ext uri="{FF2B5EF4-FFF2-40B4-BE49-F238E27FC236}">
                <a16:creationId xmlns:a16="http://schemas.microsoft.com/office/drawing/2014/main" id="{5F057EE9-4798-8258-0E19-8D49C016F483}"/>
              </a:ext>
            </a:extLst>
          </p:cNvPr>
          <p:cNvSpPr/>
          <p:nvPr/>
        </p:nvSpPr>
        <p:spPr>
          <a:xfrm>
            <a:off x="3946235" y="3296486"/>
            <a:ext cx="1991584" cy="1991584"/>
          </a:xfrm>
          <a:prstGeom prst="ellipse">
            <a:avLst/>
          </a:prstGeom>
          <a:gradFill rotWithShape="1">
            <a:gsLst>
              <a:gs pos="27000">
                <a:srgbClr val="3D80FF"/>
              </a:gs>
              <a:gs pos="0">
                <a:srgbClr val="0D61FF">
                  <a:lumMod val="60000"/>
                  <a:lumOff val="40000"/>
                </a:srgbClr>
              </a:gs>
              <a:gs pos="100000">
                <a:srgbClr val="0D61FF"/>
              </a:gs>
            </a:gsLst>
            <a:path path="circle">
              <a:fillToRect r="100000" b="100000"/>
            </a:path>
          </a:gradFill>
          <a:ln w="127000" cap="flat" cmpd="sng" algn="ctr">
            <a:noFill/>
            <a:prstDash val="solid"/>
            <a:miter lim="800000"/>
          </a:ln>
          <a:effectLst/>
        </p:spPr>
        <p:txBody>
          <a:bodyPr lIns="0" tIns="0" rIns="0" bIns="0" rtlCol="0" anchor="ctr"/>
          <a:lstStyle/>
          <a:p>
            <a:pPr marL="0" marR="0" lvl="1" indent="0" algn="ctr" defTabSz="543613" rtl="0" eaLnBrk="1" fontAlgn="base" latinLnBrk="0" hangingPunct="1">
              <a:lnSpc>
                <a:spcPct val="95000"/>
              </a:lnSpc>
              <a:spcBef>
                <a:spcPts val="1600"/>
              </a:spcBef>
              <a:spcAft>
                <a:spcPct val="0"/>
              </a:spcAft>
              <a:buClr>
                <a:srgbClr val="003E91"/>
              </a:buClr>
              <a:buSzPct val="80000"/>
              <a:buFontTx/>
              <a:buNone/>
              <a:tabLst/>
              <a:defRPr/>
            </a:pPr>
            <a:r>
              <a:rPr kumimoji="0" lang="en-US" altLang="en-US" sz="2800" b="1" i="0" u="none" strike="noStrike" kern="0" cap="none" spc="0" normalizeH="0" baseline="0" noProof="0">
                <a:ln>
                  <a:noFill/>
                </a:ln>
                <a:solidFill>
                  <a:srgbClr val="FFFFFF"/>
                </a:solidFill>
                <a:effectLst/>
                <a:uLnTx/>
                <a:uFillTx/>
                <a:latin typeface="Montserrat Medium"/>
                <a:ea typeface="MS PGothic"/>
                <a:cs typeface="Arial Black"/>
              </a:rPr>
              <a:t>4.6%</a:t>
            </a:r>
            <a:br>
              <a:rPr kumimoji="0" lang="en-US" altLang="en-US" sz="2400" b="1" i="0" u="none" strike="noStrike" kern="0" cap="none" spc="0" normalizeH="0" baseline="0" noProof="0">
                <a:ln>
                  <a:noFill/>
                </a:ln>
                <a:solidFill>
                  <a:srgbClr val="FFFFFF"/>
                </a:solidFill>
                <a:effectLst/>
                <a:uLnTx/>
                <a:uFillTx/>
                <a:latin typeface="Montserrat"/>
                <a:ea typeface="MS PGothic" charset="0"/>
                <a:cs typeface="Arial Black"/>
              </a:rPr>
            </a:br>
            <a:r>
              <a:rPr kumimoji="0" lang="en-US" altLang="en-US" sz="1400" b="0" i="0" u="none" strike="noStrike" kern="0" cap="none" spc="0" normalizeH="0" baseline="0" noProof="0">
                <a:ln>
                  <a:noFill/>
                </a:ln>
                <a:solidFill>
                  <a:srgbClr val="FFFFFF"/>
                </a:solidFill>
                <a:effectLst/>
                <a:uLnTx/>
                <a:uFillTx/>
                <a:latin typeface="Montserrat"/>
                <a:ea typeface="MS PGothic"/>
                <a:cs typeface="Arial"/>
              </a:rPr>
              <a:t>’23 - ’24</a:t>
            </a:r>
            <a:br>
              <a:rPr kumimoji="0" lang="en-US" altLang="en-US" sz="1400" b="0" i="0" u="none" strike="noStrike" kern="0" cap="none" spc="0" normalizeH="0" baseline="0" noProof="0">
                <a:ln>
                  <a:noFill/>
                </a:ln>
                <a:solidFill>
                  <a:srgbClr val="FFFFFF"/>
                </a:solidFill>
                <a:effectLst/>
                <a:uLnTx/>
                <a:uFillTx/>
                <a:latin typeface="Montserrat"/>
                <a:ea typeface="MS PGothic" charset="0"/>
                <a:cs typeface="Arial"/>
              </a:rPr>
            </a:br>
            <a:r>
              <a:rPr kumimoji="0" lang="en-US" altLang="en-US" sz="1400" b="0" i="0" u="none" strike="noStrike" kern="0" cap="none" spc="0" normalizeH="0" baseline="0" noProof="0">
                <a:ln>
                  <a:noFill/>
                </a:ln>
                <a:solidFill>
                  <a:srgbClr val="FFFFFF"/>
                </a:solidFill>
                <a:effectLst/>
                <a:uLnTx/>
                <a:uFillTx/>
                <a:latin typeface="Montserrat"/>
                <a:ea typeface="MS PGothic"/>
                <a:cs typeface="Arial"/>
              </a:rPr>
              <a:t>Growth Rate</a:t>
            </a:r>
            <a:endParaRPr kumimoji="0" lang="en-US" altLang="en-US" sz="1100" b="0" i="0" u="none" strike="noStrike" kern="0" cap="none" spc="0" normalizeH="0" baseline="0" noProof="0">
              <a:ln>
                <a:noFill/>
              </a:ln>
              <a:solidFill>
                <a:srgbClr val="FFFFFF"/>
              </a:solidFill>
              <a:effectLst/>
              <a:uLnTx/>
              <a:uFillTx/>
              <a:latin typeface="Montserrat"/>
              <a:ea typeface="MS PGothic"/>
              <a:cs typeface="Arial"/>
            </a:endParaRPr>
          </a:p>
        </p:txBody>
      </p:sp>
      <p:sp>
        <p:nvSpPr>
          <p:cNvPr id="7" name="Oval 6">
            <a:extLst>
              <a:ext uri="{FF2B5EF4-FFF2-40B4-BE49-F238E27FC236}">
                <a16:creationId xmlns:a16="http://schemas.microsoft.com/office/drawing/2014/main" id="{1338F8C7-C405-0AD6-C33E-2D0FB14103A5}"/>
              </a:ext>
            </a:extLst>
          </p:cNvPr>
          <p:cNvSpPr/>
          <p:nvPr/>
        </p:nvSpPr>
        <p:spPr>
          <a:xfrm>
            <a:off x="6876170" y="3296486"/>
            <a:ext cx="1991584" cy="1991584"/>
          </a:xfrm>
          <a:prstGeom prst="ellipse">
            <a:avLst/>
          </a:prstGeom>
          <a:gradFill rotWithShape="1">
            <a:gsLst>
              <a:gs pos="27000">
                <a:srgbClr val="3D80FF"/>
              </a:gs>
              <a:gs pos="0">
                <a:srgbClr val="0D61FF">
                  <a:lumMod val="60000"/>
                  <a:lumOff val="40000"/>
                </a:srgbClr>
              </a:gs>
              <a:gs pos="100000">
                <a:srgbClr val="0D61FF"/>
              </a:gs>
            </a:gsLst>
            <a:path path="circle">
              <a:fillToRect r="100000" b="100000"/>
            </a:path>
          </a:gradFill>
          <a:ln w="127000" cap="flat" cmpd="sng" algn="ctr">
            <a:noFill/>
            <a:prstDash val="solid"/>
            <a:miter lim="800000"/>
          </a:ln>
          <a:effectLst/>
        </p:spPr>
        <p:txBody>
          <a:bodyPr lIns="0" tIns="0" rIns="0" bIns="0" rtlCol="0" anchor="ctr"/>
          <a:lstStyle/>
          <a:p>
            <a:pPr marL="0" marR="0" lvl="1" indent="0" algn="ctr" defTabSz="543613" rtl="0" eaLnBrk="1" fontAlgn="base" latinLnBrk="0" hangingPunct="1">
              <a:lnSpc>
                <a:spcPct val="95000"/>
              </a:lnSpc>
              <a:spcBef>
                <a:spcPts val="1600"/>
              </a:spcBef>
              <a:spcAft>
                <a:spcPct val="0"/>
              </a:spcAft>
              <a:buClr>
                <a:srgbClr val="003E91"/>
              </a:buClr>
              <a:buSzPct val="80000"/>
              <a:buFontTx/>
              <a:buNone/>
              <a:tabLst/>
              <a:defRPr/>
            </a:pPr>
            <a:r>
              <a:rPr kumimoji="0" lang="en-US" altLang="en-US" sz="2800" b="1" i="0" u="none" strike="noStrike" kern="0" cap="none" spc="0" normalizeH="0" baseline="0" noProof="0">
                <a:ln>
                  <a:noFill/>
                </a:ln>
                <a:solidFill>
                  <a:srgbClr val="FFFFFF"/>
                </a:solidFill>
                <a:effectLst/>
                <a:uLnTx/>
                <a:uFillTx/>
                <a:latin typeface="Montserrat Medium" pitchFamily="2" charset="77"/>
                <a:ea typeface="MS PGothic"/>
                <a:cs typeface="Arial Black"/>
              </a:rPr>
              <a:t>2.6M+</a:t>
            </a:r>
            <a:br>
              <a:rPr kumimoji="0" lang="en-US" altLang="en-US" sz="1200" b="1" i="0" u="none" strike="noStrike" kern="0" cap="none" spc="0" normalizeH="0" baseline="0" noProof="0">
                <a:ln>
                  <a:noFill/>
                </a:ln>
                <a:solidFill>
                  <a:srgbClr val="FFFFFF"/>
                </a:solidFill>
                <a:effectLst/>
                <a:uLnTx/>
                <a:uFillTx/>
                <a:latin typeface="Montserrat"/>
                <a:ea typeface="MS PGothic" charset="0"/>
                <a:cs typeface="Arial Narrow"/>
              </a:rPr>
            </a:br>
            <a:r>
              <a:rPr kumimoji="0" lang="en-US" altLang="en-US" sz="1400" b="0" i="0" u="none" strike="noStrike" kern="0" cap="none" spc="0" normalizeH="0" baseline="0" noProof="0">
                <a:ln>
                  <a:noFill/>
                </a:ln>
                <a:solidFill>
                  <a:srgbClr val="FFFFFF"/>
                </a:solidFill>
                <a:effectLst/>
                <a:uLnTx/>
                <a:uFillTx/>
                <a:latin typeface="Montserrat"/>
                <a:ea typeface="MS PGothic"/>
                <a:cs typeface="Arial"/>
              </a:rPr>
              <a:t>Total Business Customers</a:t>
            </a:r>
            <a:endParaRPr kumimoji="0" lang="en-US" altLang="en-US" sz="1100" b="0" i="0" u="none" strike="noStrike" kern="0" cap="none" spc="0" normalizeH="0" baseline="0" noProof="0">
              <a:ln>
                <a:noFill/>
              </a:ln>
              <a:solidFill>
                <a:srgbClr val="FFFFFF"/>
              </a:solidFill>
              <a:effectLst/>
              <a:uLnTx/>
              <a:uFillTx/>
              <a:latin typeface="Montserrat"/>
              <a:ea typeface="MS PGothic"/>
              <a:cs typeface="Arial"/>
            </a:endParaRPr>
          </a:p>
        </p:txBody>
      </p:sp>
      <p:sp>
        <p:nvSpPr>
          <p:cNvPr id="8" name="Oval 7">
            <a:extLst>
              <a:ext uri="{FF2B5EF4-FFF2-40B4-BE49-F238E27FC236}">
                <a16:creationId xmlns:a16="http://schemas.microsoft.com/office/drawing/2014/main" id="{5AB43E4A-2A01-E167-E736-CBC4E0CE11F5}"/>
              </a:ext>
            </a:extLst>
          </p:cNvPr>
          <p:cNvSpPr/>
          <p:nvPr/>
        </p:nvSpPr>
        <p:spPr>
          <a:xfrm>
            <a:off x="9637138" y="3296486"/>
            <a:ext cx="1991584" cy="1991584"/>
          </a:xfrm>
          <a:prstGeom prst="ellipse">
            <a:avLst/>
          </a:prstGeom>
          <a:gradFill rotWithShape="1">
            <a:gsLst>
              <a:gs pos="27000">
                <a:srgbClr val="3D80FF"/>
              </a:gs>
              <a:gs pos="0">
                <a:srgbClr val="0D61FF">
                  <a:lumMod val="60000"/>
                  <a:lumOff val="40000"/>
                </a:srgbClr>
              </a:gs>
              <a:gs pos="100000">
                <a:srgbClr val="0D61FF"/>
              </a:gs>
            </a:gsLst>
            <a:path path="circle">
              <a:fillToRect r="100000" b="100000"/>
            </a:path>
          </a:gradFill>
          <a:ln w="127000" cap="flat" cmpd="sng" algn="ctr">
            <a:noFill/>
            <a:prstDash val="solid"/>
            <a:miter lim="800000"/>
          </a:ln>
          <a:effectLst/>
        </p:spPr>
        <p:txBody>
          <a:bodyPr lIns="0" tIns="0" rIns="0" bIns="0" rtlCol="0" anchor="ctr"/>
          <a:lstStyle/>
          <a:p>
            <a:pPr marL="0" marR="0" lvl="1" indent="0" algn="ctr" defTabSz="543613" rtl="0" eaLnBrk="1" fontAlgn="base" latinLnBrk="0" hangingPunct="1">
              <a:lnSpc>
                <a:spcPct val="95000"/>
              </a:lnSpc>
              <a:spcBef>
                <a:spcPts val="1600"/>
              </a:spcBef>
              <a:spcAft>
                <a:spcPct val="0"/>
              </a:spcAft>
              <a:buClr>
                <a:srgbClr val="003E91"/>
              </a:buClr>
              <a:buSzPct val="80000"/>
              <a:buFontTx/>
              <a:buNone/>
              <a:tabLst/>
              <a:defRPr/>
            </a:pPr>
            <a:r>
              <a:rPr kumimoji="0" lang="en-US" altLang="en-US" sz="2800" b="1" i="0" u="none" strike="noStrike" kern="0" cap="none" spc="0" normalizeH="0" baseline="0" noProof="0">
                <a:ln>
                  <a:noFill/>
                </a:ln>
                <a:solidFill>
                  <a:srgbClr val="FFFFFF"/>
                </a:solidFill>
                <a:effectLst/>
                <a:uLnTx/>
                <a:uFillTx/>
                <a:latin typeface="Montserrat Medium" pitchFamily="2" charset="77"/>
                <a:ea typeface="MS PGothic" charset="0"/>
                <a:cs typeface="Arial Black"/>
              </a:rPr>
              <a:t>11K+</a:t>
            </a:r>
            <a:br>
              <a:rPr kumimoji="0" lang="en-US" altLang="en-US" sz="1200" b="1" i="0" u="none" strike="noStrike" kern="0" cap="none" spc="0" normalizeH="0" baseline="0" noProof="0">
                <a:ln>
                  <a:noFill/>
                </a:ln>
                <a:solidFill>
                  <a:srgbClr val="FFFFFF"/>
                </a:solidFill>
                <a:effectLst/>
                <a:uLnTx/>
                <a:uFillTx/>
                <a:latin typeface="Montserrat"/>
                <a:ea typeface="MS PGothic" charset="0"/>
                <a:cs typeface="Arial Narrow"/>
              </a:rPr>
            </a:br>
            <a:r>
              <a:rPr kumimoji="0" lang="en-US" altLang="en-US" sz="1400" b="0" i="0" u="none" strike="noStrike" kern="0" cap="none" spc="0" normalizeH="0" baseline="0" noProof="0">
                <a:ln>
                  <a:noFill/>
                </a:ln>
                <a:solidFill>
                  <a:srgbClr val="FFFFFF"/>
                </a:solidFill>
                <a:effectLst/>
                <a:uLnTx/>
                <a:uFillTx/>
                <a:latin typeface="Montserrat"/>
                <a:ea typeface="MS PGothic" charset="0"/>
                <a:cs typeface="Arial"/>
              </a:rPr>
              <a:t>Employees Dedicated to Business Services</a:t>
            </a:r>
            <a:endParaRPr kumimoji="0" lang="en-US" altLang="en-US" sz="1100" b="0" i="0" u="none" strike="noStrike" kern="0" cap="none" spc="0" normalizeH="0" baseline="0" noProof="0">
              <a:ln>
                <a:noFill/>
              </a:ln>
              <a:solidFill>
                <a:srgbClr val="FFFFFF"/>
              </a:solidFill>
              <a:effectLst/>
              <a:uLnTx/>
              <a:uFillTx/>
              <a:latin typeface="Montserrat"/>
              <a:ea typeface="MS PGothic" charset="0"/>
              <a:cs typeface="Arial"/>
            </a:endParaRPr>
          </a:p>
        </p:txBody>
      </p:sp>
      <p:sp>
        <p:nvSpPr>
          <p:cNvPr id="9" name="Rectangle 8">
            <a:extLst>
              <a:ext uri="{FF2B5EF4-FFF2-40B4-BE49-F238E27FC236}">
                <a16:creationId xmlns:a16="http://schemas.microsoft.com/office/drawing/2014/main" id="{A1AE184D-C88E-ED12-56C4-86E470DBB83A}"/>
              </a:ext>
            </a:extLst>
          </p:cNvPr>
          <p:cNvSpPr/>
          <p:nvPr/>
        </p:nvSpPr>
        <p:spPr>
          <a:xfrm>
            <a:off x="659347" y="4814346"/>
            <a:ext cx="891591" cy="338554"/>
          </a:xfrm>
          <a:prstGeom prst="rect">
            <a:avLst/>
          </a:prstGeom>
          <a:effectLst/>
        </p:spPr>
        <p:txBody>
          <a:bodyPr wrap="none">
            <a:spAutoFit/>
          </a:bodyPr>
          <a:lstStyle/>
          <a:p>
            <a:pPr marL="0" marR="0" lvl="0" indent="0" algn="ctr" defTabSz="54361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ontserrat Medium" pitchFamily="2" charset="77"/>
                <a:ea typeface="+mn-ea"/>
                <a:cs typeface="Arial Black"/>
              </a:rPr>
              <a:t>$256M</a:t>
            </a:r>
          </a:p>
        </p:txBody>
      </p:sp>
      <p:sp>
        <p:nvSpPr>
          <p:cNvPr id="10" name="Rectangle 9">
            <a:extLst>
              <a:ext uri="{FF2B5EF4-FFF2-40B4-BE49-F238E27FC236}">
                <a16:creationId xmlns:a16="http://schemas.microsoft.com/office/drawing/2014/main" id="{49E56801-2197-9EEB-8CC0-E54737577624}"/>
              </a:ext>
            </a:extLst>
          </p:cNvPr>
          <p:cNvSpPr/>
          <p:nvPr/>
        </p:nvSpPr>
        <p:spPr>
          <a:xfrm>
            <a:off x="1439542" y="1352848"/>
            <a:ext cx="1382109" cy="729430"/>
          </a:xfrm>
          <a:prstGeom prst="rect">
            <a:avLst/>
          </a:prstGeom>
          <a:effectLst/>
        </p:spPr>
        <p:txBody>
          <a:bodyPr wrap="none">
            <a:spAutoFit/>
          </a:bodyPr>
          <a:lstStyle/>
          <a:p>
            <a:pPr marL="0" marR="0" lvl="0" indent="0" algn="ctr" defTabSz="543613"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ontserrat Medium" pitchFamily="2" charset="77"/>
                <a:ea typeface="+mn-ea"/>
                <a:cs typeface="Arial Black"/>
              </a:rPr>
              <a:t>$9.7B</a:t>
            </a:r>
          </a:p>
          <a:p>
            <a:pPr marL="0" marR="0" lvl="0" indent="0" algn="ctr" defTabSz="543613" rtl="0" eaLnBrk="0" fontAlgn="base" latinLnBrk="0" hangingPunct="0">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ontserrat"/>
                <a:ea typeface="+mn-ea"/>
                <a:cs typeface="Arial"/>
              </a:rPr>
              <a:t>Run-Rate</a:t>
            </a:r>
          </a:p>
        </p:txBody>
      </p:sp>
      <p:sp>
        <p:nvSpPr>
          <p:cNvPr id="11" name="Rectangle 10">
            <a:extLst>
              <a:ext uri="{FF2B5EF4-FFF2-40B4-BE49-F238E27FC236}">
                <a16:creationId xmlns:a16="http://schemas.microsoft.com/office/drawing/2014/main" id="{834FDB08-3749-8C69-56A9-42C94DBF3A6B}"/>
              </a:ext>
            </a:extLst>
          </p:cNvPr>
          <p:cNvSpPr/>
          <p:nvPr/>
        </p:nvSpPr>
        <p:spPr>
          <a:xfrm>
            <a:off x="628450" y="5156254"/>
            <a:ext cx="965720" cy="271564"/>
          </a:xfrm>
          <a:prstGeom prst="rect">
            <a:avLst/>
          </a:prstGeom>
          <a:solidFill>
            <a:schemeClr val="accent5"/>
          </a:soli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50" b="0" i="0" u="none" strike="noStrike" kern="0" cap="none" spc="0" normalizeH="0" baseline="0" noProof="0">
              <a:ln>
                <a:noFill/>
              </a:ln>
              <a:solidFill>
                <a:srgbClr val="FFFFFF"/>
              </a:solidFill>
              <a:effectLst/>
              <a:uLnTx/>
              <a:uFillTx/>
              <a:latin typeface="Arial"/>
              <a:ea typeface="+mn-ea"/>
              <a:cs typeface="+mn-cs"/>
            </a:endParaRPr>
          </a:p>
        </p:txBody>
      </p:sp>
      <p:sp>
        <p:nvSpPr>
          <p:cNvPr id="12" name="Rectangle 143">
            <a:extLst>
              <a:ext uri="{FF2B5EF4-FFF2-40B4-BE49-F238E27FC236}">
                <a16:creationId xmlns:a16="http://schemas.microsoft.com/office/drawing/2014/main" id="{1F1AFF31-D3D1-7734-5AD0-F0C7463A6B36}"/>
              </a:ext>
            </a:extLst>
          </p:cNvPr>
          <p:cNvSpPr/>
          <p:nvPr/>
        </p:nvSpPr>
        <p:spPr>
          <a:xfrm>
            <a:off x="1653902" y="2129444"/>
            <a:ext cx="965720" cy="3307006"/>
          </a:xfrm>
          <a:custGeom>
            <a:avLst/>
            <a:gdLst>
              <a:gd name="connsiteX0" fmla="*/ 0 w 798115"/>
              <a:gd name="connsiteY0" fmla="*/ 0 h 3283373"/>
              <a:gd name="connsiteX1" fmla="*/ 798115 w 798115"/>
              <a:gd name="connsiteY1" fmla="*/ 0 h 3283373"/>
              <a:gd name="connsiteX2" fmla="*/ 798115 w 798115"/>
              <a:gd name="connsiteY2" fmla="*/ 3283373 h 3283373"/>
              <a:gd name="connsiteX3" fmla="*/ 0 w 798115"/>
              <a:gd name="connsiteY3" fmla="*/ 3283373 h 3283373"/>
              <a:gd name="connsiteX4" fmla="*/ 0 w 798115"/>
              <a:gd name="connsiteY4" fmla="*/ 0 h 3283373"/>
              <a:gd name="connsiteX0" fmla="*/ 0 w 798115"/>
              <a:gd name="connsiteY0" fmla="*/ 1927 h 3285300"/>
              <a:gd name="connsiteX1" fmla="*/ 381049 w 798115"/>
              <a:gd name="connsiteY1" fmla="*/ 0 h 3285300"/>
              <a:gd name="connsiteX2" fmla="*/ 798115 w 798115"/>
              <a:gd name="connsiteY2" fmla="*/ 1927 h 3285300"/>
              <a:gd name="connsiteX3" fmla="*/ 798115 w 798115"/>
              <a:gd name="connsiteY3" fmla="*/ 3285300 h 3285300"/>
              <a:gd name="connsiteX4" fmla="*/ 0 w 798115"/>
              <a:gd name="connsiteY4" fmla="*/ 3285300 h 3285300"/>
              <a:gd name="connsiteX5" fmla="*/ 0 w 798115"/>
              <a:gd name="connsiteY5" fmla="*/ 1927 h 3285300"/>
              <a:gd name="connsiteX0" fmla="*/ 0 w 798115"/>
              <a:gd name="connsiteY0" fmla="*/ 180057 h 3463430"/>
              <a:gd name="connsiteX1" fmla="*/ 381049 w 798115"/>
              <a:gd name="connsiteY1" fmla="*/ 0 h 3463430"/>
              <a:gd name="connsiteX2" fmla="*/ 798115 w 798115"/>
              <a:gd name="connsiteY2" fmla="*/ 180057 h 3463430"/>
              <a:gd name="connsiteX3" fmla="*/ 798115 w 798115"/>
              <a:gd name="connsiteY3" fmla="*/ 3463430 h 3463430"/>
              <a:gd name="connsiteX4" fmla="*/ 0 w 798115"/>
              <a:gd name="connsiteY4" fmla="*/ 3463430 h 3463430"/>
              <a:gd name="connsiteX5" fmla="*/ 0 w 798115"/>
              <a:gd name="connsiteY5" fmla="*/ 180057 h 346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115" h="3463430">
                <a:moveTo>
                  <a:pt x="0" y="180057"/>
                </a:moveTo>
                <a:lnTo>
                  <a:pt x="381049" y="0"/>
                </a:lnTo>
                <a:lnTo>
                  <a:pt x="798115" y="180057"/>
                </a:lnTo>
                <a:lnTo>
                  <a:pt x="798115" y="3463430"/>
                </a:lnTo>
                <a:lnTo>
                  <a:pt x="0" y="3463430"/>
                </a:lnTo>
                <a:lnTo>
                  <a:pt x="0" y="180057"/>
                </a:lnTo>
                <a:close/>
              </a:path>
            </a:pathLst>
          </a:custGeom>
          <a:gradFill rotWithShape="1">
            <a:gsLst>
              <a:gs pos="27000">
                <a:srgbClr val="3D80FF"/>
              </a:gs>
              <a:gs pos="0">
                <a:srgbClr val="0D61FF">
                  <a:lumMod val="60000"/>
                  <a:lumOff val="40000"/>
                </a:srgbClr>
              </a:gs>
              <a:gs pos="100000">
                <a:srgbClr val="0D61FF"/>
              </a:gs>
            </a:gsLst>
            <a:path path="circle">
              <a:fillToRect r="100000" b="100000"/>
            </a:path>
          </a:gradFill>
          <a:ln w="635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50" b="0" i="0" u="none" strike="noStrike" kern="0" cap="none" spc="0" normalizeH="0" baseline="0" noProof="0">
              <a:ln>
                <a:noFill/>
              </a:ln>
              <a:solidFill>
                <a:srgbClr val="005BBB"/>
              </a:solidFill>
              <a:effectLst/>
              <a:uLnTx/>
              <a:uFillTx/>
              <a:latin typeface="Arial"/>
              <a:ea typeface="+mn-ea"/>
              <a:cs typeface="+mn-cs"/>
            </a:endParaRPr>
          </a:p>
        </p:txBody>
      </p:sp>
      <p:sp>
        <p:nvSpPr>
          <p:cNvPr id="13" name="Rectangle 3">
            <a:extLst>
              <a:ext uri="{FF2B5EF4-FFF2-40B4-BE49-F238E27FC236}">
                <a16:creationId xmlns:a16="http://schemas.microsoft.com/office/drawing/2014/main" id="{751F4E99-7975-61FE-F6C9-8A8CDD8ACC42}"/>
              </a:ext>
            </a:extLst>
          </p:cNvPr>
          <p:cNvSpPr txBox="1">
            <a:spLocks noChangeArrowheads="1"/>
          </p:cNvSpPr>
          <p:nvPr/>
        </p:nvSpPr>
        <p:spPr>
          <a:xfrm>
            <a:off x="313669" y="5807705"/>
            <a:ext cx="2601418" cy="332571"/>
          </a:xfrm>
          <a:prstGeom prst="rect">
            <a:avLst/>
          </a:prstGeom>
          <a:noFill/>
          <a:effectLst/>
        </p:spPr>
        <p:txBody>
          <a:bodyPr wrap="square" lIns="182880" tIns="45720" rIns="182880" bIns="45720" anchor="ctr">
            <a:noAutofit/>
          </a:bodyPr>
          <a:lstStyle>
            <a:lvl1pPr marL="342878" indent="-342878" algn="l" rtl="0" eaLnBrk="1" fontAlgn="base" hangingPunct="1">
              <a:spcBef>
                <a:spcPct val="20000"/>
              </a:spcBef>
              <a:spcAft>
                <a:spcPct val="0"/>
              </a:spcAft>
              <a:defRPr sz="2000">
                <a:solidFill>
                  <a:schemeClr val="tx1"/>
                </a:solidFill>
                <a:latin typeface="+mn-lt"/>
                <a:ea typeface="Geneva" charset="0"/>
                <a:cs typeface="ヒラギノ角ゴ Pro W3" charset="0"/>
              </a:defRPr>
            </a:lvl1pPr>
            <a:lvl2pPr marL="285732" indent="-285732" algn="l" rtl="0" eaLnBrk="1" fontAlgn="base" hangingPunct="1">
              <a:spcBef>
                <a:spcPct val="20000"/>
              </a:spcBef>
              <a:spcAft>
                <a:spcPct val="0"/>
              </a:spcAft>
              <a:buFont typeface="Times" charset="0"/>
              <a:buChar char="•"/>
              <a:defRPr sz="2000">
                <a:solidFill>
                  <a:schemeClr val="tx1"/>
                </a:solidFill>
                <a:latin typeface="+mn-lt"/>
                <a:ea typeface="+mn-ea"/>
                <a:cs typeface="ヒラギノ角ゴ Pro W3" charset="0"/>
              </a:defRPr>
            </a:lvl2pPr>
            <a:lvl3pPr marL="577813" indent="-228585" algn="l" rtl="0" eaLnBrk="1" fontAlgn="base" hangingPunct="1">
              <a:spcBef>
                <a:spcPct val="20000"/>
              </a:spcBef>
              <a:spcAft>
                <a:spcPct val="0"/>
              </a:spcAft>
              <a:buChar char="–"/>
              <a:defRPr sz="2000">
                <a:solidFill>
                  <a:schemeClr val="tx1"/>
                </a:solidFill>
                <a:latin typeface="+mn-lt"/>
                <a:ea typeface="+mn-ea"/>
                <a:cs typeface="ヒラギノ角ゴ Pro W3" charset="0"/>
              </a:defRPr>
            </a:lvl3pPr>
            <a:lvl4pPr marL="857195" indent="-282557" algn="l" rtl="0" eaLnBrk="1" fontAlgn="base" hangingPunct="1">
              <a:spcBef>
                <a:spcPct val="20000"/>
              </a:spcBef>
              <a:spcAft>
                <a:spcPct val="0"/>
              </a:spcAft>
              <a:buFont typeface="Lucida Grande"/>
              <a:buChar char="−"/>
              <a:defRPr sz="1600">
                <a:solidFill>
                  <a:schemeClr val="tx1"/>
                </a:solidFill>
                <a:latin typeface="+mn-lt"/>
                <a:ea typeface="+mn-ea"/>
                <a:cs typeface="ヒラギノ角ゴ Pro W3" charset="0"/>
              </a:defRPr>
            </a:lvl4pPr>
            <a:lvl5pPr marL="2057269" indent="-228585" algn="l" rtl="0" eaLnBrk="1" fontAlgn="base" hangingPunct="1">
              <a:spcBef>
                <a:spcPct val="20000"/>
              </a:spcBef>
              <a:spcAft>
                <a:spcPct val="0"/>
              </a:spcAft>
              <a:buChar char="»"/>
              <a:defRPr sz="1800">
                <a:solidFill>
                  <a:schemeClr val="tx1"/>
                </a:solidFill>
                <a:latin typeface="+mn-lt"/>
                <a:ea typeface="+mn-ea"/>
                <a:cs typeface="ヒラギノ角ゴ Pro W3" charset="0"/>
              </a:defRPr>
            </a:lvl5pPr>
            <a:lvl6pPr marL="2514439" indent="-228585" algn="l" rtl="0" eaLnBrk="1" fontAlgn="base" hangingPunct="1">
              <a:spcBef>
                <a:spcPct val="20000"/>
              </a:spcBef>
              <a:spcAft>
                <a:spcPct val="0"/>
              </a:spcAft>
              <a:buChar char="»"/>
              <a:defRPr sz="2700">
                <a:solidFill>
                  <a:schemeClr val="tx1"/>
                </a:solidFill>
                <a:latin typeface="+mn-lt"/>
                <a:ea typeface="+mn-ea"/>
              </a:defRPr>
            </a:lvl6pPr>
            <a:lvl7pPr marL="2971610" indent="-228585" algn="l" rtl="0" eaLnBrk="1" fontAlgn="base" hangingPunct="1">
              <a:spcBef>
                <a:spcPct val="20000"/>
              </a:spcBef>
              <a:spcAft>
                <a:spcPct val="0"/>
              </a:spcAft>
              <a:buChar char="»"/>
              <a:defRPr sz="2700">
                <a:solidFill>
                  <a:schemeClr val="tx1"/>
                </a:solidFill>
                <a:latin typeface="+mn-lt"/>
                <a:ea typeface="+mn-ea"/>
              </a:defRPr>
            </a:lvl7pPr>
            <a:lvl8pPr marL="3428781" indent="-228585" algn="l" rtl="0" eaLnBrk="1" fontAlgn="base" hangingPunct="1">
              <a:spcBef>
                <a:spcPct val="20000"/>
              </a:spcBef>
              <a:spcAft>
                <a:spcPct val="0"/>
              </a:spcAft>
              <a:buChar char="»"/>
              <a:defRPr sz="2700">
                <a:solidFill>
                  <a:schemeClr val="tx1"/>
                </a:solidFill>
                <a:latin typeface="+mn-lt"/>
                <a:ea typeface="+mn-ea"/>
              </a:defRPr>
            </a:lvl8pPr>
            <a:lvl9pPr marL="3885951" indent="-228585" algn="l" rtl="0" eaLnBrk="1" fontAlgn="base" hangingPunct="1">
              <a:spcBef>
                <a:spcPct val="20000"/>
              </a:spcBef>
              <a:spcAft>
                <a:spcPct val="0"/>
              </a:spcAft>
              <a:buChar char="»"/>
              <a:defRPr sz="2700">
                <a:solidFill>
                  <a:schemeClr val="tx1"/>
                </a:solidFill>
                <a:latin typeface="+mn-lt"/>
                <a:ea typeface="+mn-ea"/>
              </a:defRPr>
            </a:lvl9pPr>
          </a:lstStyle>
          <a:p>
            <a:pPr marL="0" marR="0" lvl="0" indent="0" algn="ctr" defTabSz="54361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Medium" pitchFamily="2" charset="77"/>
                <a:ea typeface="Geneva" charset="0"/>
              </a:rPr>
              <a:t>Revenue</a:t>
            </a:r>
            <a:endParaRPr kumimoji="0" lang="en-US" sz="2000" b="1" i="0" u="none" strike="noStrike" kern="1200" cap="none" spc="0" normalizeH="0" baseline="30000" noProof="0">
              <a:ln>
                <a:noFill/>
              </a:ln>
              <a:solidFill>
                <a:srgbClr val="FFFFFF"/>
              </a:solidFill>
              <a:effectLst/>
              <a:uLnTx/>
              <a:uFillTx/>
              <a:latin typeface="Montserrat Medium" pitchFamily="2" charset="77"/>
              <a:ea typeface="Geneva" charset="0"/>
            </a:endParaRPr>
          </a:p>
        </p:txBody>
      </p:sp>
      <p:sp>
        <p:nvSpPr>
          <p:cNvPr id="14" name="Rectangle 13">
            <a:extLst>
              <a:ext uri="{FF2B5EF4-FFF2-40B4-BE49-F238E27FC236}">
                <a16:creationId xmlns:a16="http://schemas.microsoft.com/office/drawing/2014/main" id="{CDFD2348-D25D-3154-EC44-67243DA1362F}"/>
              </a:ext>
            </a:extLst>
          </p:cNvPr>
          <p:cNvSpPr/>
          <p:nvPr/>
        </p:nvSpPr>
        <p:spPr>
          <a:xfrm>
            <a:off x="728227" y="5437990"/>
            <a:ext cx="766805" cy="307777"/>
          </a:xfrm>
          <a:prstGeom prst="rect">
            <a:avLst/>
          </a:prstGeom>
          <a:effectLst/>
        </p:spPr>
        <p:txBody>
          <a:bodyPr wrap="square">
            <a:spAutoFit/>
          </a:bodyPr>
          <a:lstStyle/>
          <a:p>
            <a:pPr marL="0" marR="0" lvl="0" indent="0" algn="ctr" defTabSz="543613"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ontserrat"/>
                <a:ea typeface="+mn-ea"/>
                <a:cs typeface="Arial"/>
              </a:rPr>
              <a:t>2006</a:t>
            </a:r>
          </a:p>
        </p:txBody>
      </p:sp>
      <p:sp>
        <p:nvSpPr>
          <p:cNvPr id="15" name="Rectangle 14">
            <a:extLst>
              <a:ext uri="{FF2B5EF4-FFF2-40B4-BE49-F238E27FC236}">
                <a16:creationId xmlns:a16="http://schemas.microsoft.com/office/drawing/2014/main" id="{B869D115-62A2-2AE1-7440-72A5805CDD7B}"/>
              </a:ext>
            </a:extLst>
          </p:cNvPr>
          <p:cNvSpPr/>
          <p:nvPr/>
        </p:nvSpPr>
        <p:spPr>
          <a:xfrm>
            <a:off x="1763155" y="5437990"/>
            <a:ext cx="752130" cy="307777"/>
          </a:xfrm>
          <a:prstGeom prst="rect">
            <a:avLst/>
          </a:prstGeom>
          <a:effectLst/>
        </p:spPr>
        <p:txBody>
          <a:bodyPr wrap="none">
            <a:spAutoFit/>
          </a:bodyPr>
          <a:lstStyle/>
          <a:p>
            <a:pPr marL="0" marR="0" lvl="0" indent="0" algn="ctr" defTabSz="543613"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Montserrat Medium" pitchFamily="2" charset="77"/>
                <a:ea typeface="+mn-ea"/>
                <a:cs typeface="Arial"/>
              </a:rPr>
              <a:t>Today</a:t>
            </a:r>
          </a:p>
        </p:txBody>
      </p:sp>
      <p:cxnSp>
        <p:nvCxnSpPr>
          <p:cNvPr id="16" name="Straight Connector 15">
            <a:extLst>
              <a:ext uri="{FF2B5EF4-FFF2-40B4-BE49-F238E27FC236}">
                <a16:creationId xmlns:a16="http://schemas.microsoft.com/office/drawing/2014/main" id="{D6866CD0-5449-6883-3740-2DF974AE4026}"/>
              </a:ext>
            </a:extLst>
          </p:cNvPr>
          <p:cNvCxnSpPr>
            <a:cxnSpLocks/>
          </p:cNvCxnSpPr>
          <p:nvPr/>
        </p:nvCxnSpPr>
        <p:spPr bwMode="auto">
          <a:xfrm>
            <a:off x="3352774" y="1295339"/>
            <a:ext cx="21795" cy="4774157"/>
          </a:xfrm>
          <a:prstGeom prst="line">
            <a:avLst/>
          </a:prstGeom>
          <a:solidFill>
            <a:srgbClr val="0D61FF"/>
          </a:solidFill>
          <a:ln w="6350" cap="flat" cmpd="sng" algn="ctr">
            <a:solidFill>
              <a:srgbClr val="3CD8F2"/>
            </a:solidFill>
            <a:prstDash val="solid"/>
            <a:round/>
            <a:headEnd type="none" w="med" len="med"/>
            <a:tailEnd type="none" w="med" len="med"/>
          </a:ln>
          <a:effectLst/>
        </p:spPr>
      </p:cxnSp>
      <p:sp>
        <p:nvSpPr>
          <p:cNvPr id="17" name="Rounded Rectangle 16">
            <a:extLst>
              <a:ext uri="{FF2B5EF4-FFF2-40B4-BE49-F238E27FC236}">
                <a16:creationId xmlns:a16="http://schemas.microsoft.com/office/drawing/2014/main" id="{CBDA0D51-01E5-272A-F62C-196849F4FE9F}"/>
              </a:ext>
            </a:extLst>
          </p:cNvPr>
          <p:cNvSpPr/>
          <p:nvPr/>
        </p:nvSpPr>
        <p:spPr>
          <a:xfrm>
            <a:off x="6547986" y="1504122"/>
            <a:ext cx="2647950" cy="1245088"/>
          </a:xfrm>
          <a:prstGeom prst="roundRect">
            <a:avLst/>
          </a:prstGeom>
          <a:gradFill>
            <a:gsLst>
              <a:gs pos="27000">
                <a:srgbClr val="3D80FF"/>
              </a:gs>
              <a:gs pos="0">
                <a:srgbClr val="0D61FF">
                  <a:lumMod val="60000"/>
                  <a:lumOff val="40000"/>
                </a:srgbClr>
              </a:gs>
              <a:gs pos="100000">
                <a:srgbClr val="0D61FF"/>
              </a:gs>
            </a:gsLst>
            <a:path path="circle">
              <a:fillToRect r="100000" b="100000"/>
            </a:path>
          </a:gradFill>
          <a:ln w="25400">
            <a:noFill/>
          </a:ln>
        </p:spPr>
        <p:txBody>
          <a:bodyPr wrap="square" lIns="91423" tIns="45711" rIns="91423" bIns="45711" rtlCol="0" anchor="ctr">
            <a:noAutofit/>
          </a:bodyPr>
          <a:lstStyle/>
          <a:p>
            <a:pPr marL="0" marR="0" lvl="0" indent="0" algn="ctr" defTabSz="914153"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51" normalizeH="0" baseline="0" noProof="0">
              <a:ln>
                <a:noFill/>
              </a:ln>
              <a:solidFill>
                <a:srgbClr val="FFFFFF"/>
              </a:solidFill>
              <a:effectLst/>
              <a:uLnTx/>
              <a:uFillTx/>
              <a:latin typeface="Arial"/>
              <a:ea typeface="+mn-ea"/>
              <a:cs typeface="+mn-cs"/>
            </a:endParaRPr>
          </a:p>
        </p:txBody>
      </p:sp>
      <p:pic>
        <p:nvPicPr>
          <p:cNvPr id="18" name="Graphic 17">
            <a:extLst>
              <a:ext uri="{FF2B5EF4-FFF2-40B4-BE49-F238E27FC236}">
                <a16:creationId xmlns:a16="http://schemas.microsoft.com/office/drawing/2014/main" id="{B4711D57-BED7-627B-44A7-4A717AC426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6169" y="1806437"/>
            <a:ext cx="2012293" cy="654840"/>
          </a:xfrm>
          <a:prstGeom prst="rect">
            <a:avLst/>
          </a:prstGeom>
        </p:spPr>
      </p:pic>
    </p:spTree>
    <p:extLst>
      <p:ext uri="{BB962C8B-B14F-4D97-AF65-F5344CB8AC3E}">
        <p14:creationId xmlns:p14="http://schemas.microsoft.com/office/powerpoint/2010/main" val="856553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00"/>
                                        <p:tgtEl>
                                          <p:spTgt spid="11"/>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200"/>
                                        <p:tgtEl>
                                          <p:spTgt spid="2"/>
                                        </p:tgtEl>
                                      </p:cBhvr>
                                    </p:animEffect>
                                  </p:childTnLst>
                                </p:cTn>
                              </p:par>
                            </p:childTnLst>
                          </p:cTn>
                        </p:par>
                        <p:par>
                          <p:cTn id="25" fill="hold">
                            <p:stCondLst>
                              <p:cond delay="1200"/>
                            </p:stCondLst>
                            <p:childTnLst>
                              <p:par>
                                <p:cTn id="26" presetID="22" presetClass="entr" presetSubtype="1"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300"/>
                                        <p:tgtEl>
                                          <p:spTgt spid="5"/>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 Same Side Corner Rectangle 33">
            <a:extLst>
              <a:ext uri="{FF2B5EF4-FFF2-40B4-BE49-F238E27FC236}">
                <a16:creationId xmlns:a16="http://schemas.microsoft.com/office/drawing/2014/main" id="{4DF50D6C-1EF3-33B5-74E3-6F7F8463F82C}"/>
              </a:ext>
            </a:extLst>
          </p:cNvPr>
          <p:cNvSpPr/>
          <p:nvPr/>
        </p:nvSpPr>
        <p:spPr>
          <a:xfrm>
            <a:off x="3284660" y="1261268"/>
            <a:ext cx="2685126" cy="821641"/>
          </a:xfrm>
          <a:prstGeom prst="round2SameRect">
            <a:avLst>
              <a:gd name="adj1" fmla="val 28542"/>
              <a:gd name="adj2" fmla="val 0"/>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35" name="Round Same Side Corner Rectangle 34">
            <a:extLst>
              <a:ext uri="{FF2B5EF4-FFF2-40B4-BE49-F238E27FC236}">
                <a16:creationId xmlns:a16="http://schemas.microsoft.com/office/drawing/2014/main" id="{60B0C213-2BAE-349C-7147-ABA0B388D5FD}"/>
              </a:ext>
            </a:extLst>
          </p:cNvPr>
          <p:cNvSpPr/>
          <p:nvPr/>
        </p:nvSpPr>
        <p:spPr>
          <a:xfrm>
            <a:off x="6199076" y="1261268"/>
            <a:ext cx="2685126" cy="821641"/>
          </a:xfrm>
          <a:prstGeom prst="round2SameRect">
            <a:avLst>
              <a:gd name="adj1" fmla="val 28542"/>
              <a:gd name="adj2" fmla="val 0"/>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36" name="Round Same Side Corner Rectangle 35">
            <a:extLst>
              <a:ext uri="{FF2B5EF4-FFF2-40B4-BE49-F238E27FC236}">
                <a16:creationId xmlns:a16="http://schemas.microsoft.com/office/drawing/2014/main" id="{EC134CD5-AFFC-7336-EEFD-E2B17C3104E5}"/>
              </a:ext>
            </a:extLst>
          </p:cNvPr>
          <p:cNvSpPr/>
          <p:nvPr/>
        </p:nvSpPr>
        <p:spPr>
          <a:xfrm>
            <a:off x="9118004" y="1261268"/>
            <a:ext cx="2685126" cy="821641"/>
          </a:xfrm>
          <a:prstGeom prst="round2SameRect">
            <a:avLst>
              <a:gd name="adj1" fmla="val 28542"/>
              <a:gd name="adj2" fmla="val 0"/>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32" name="Round Same Side Corner Rectangle 31">
            <a:extLst>
              <a:ext uri="{FF2B5EF4-FFF2-40B4-BE49-F238E27FC236}">
                <a16:creationId xmlns:a16="http://schemas.microsoft.com/office/drawing/2014/main" id="{E65C8182-FEFC-F8DF-332E-B80E63D91522}"/>
              </a:ext>
            </a:extLst>
          </p:cNvPr>
          <p:cNvSpPr/>
          <p:nvPr/>
        </p:nvSpPr>
        <p:spPr>
          <a:xfrm>
            <a:off x="370244" y="1261268"/>
            <a:ext cx="2685126" cy="821641"/>
          </a:xfrm>
          <a:prstGeom prst="round2SameRect">
            <a:avLst>
              <a:gd name="adj1" fmla="val 28542"/>
              <a:gd name="adj2" fmla="val 0"/>
            </a:avLst>
          </a:pr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12" name="Title 11">
            <a:extLst>
              <a:ext uri="{FF2B5EF4-FFF2-40B4-BE49-F238E27FC236}">
                <a16:creationId xmlns:a16="http://schemas.microsoft.com/office/drawing/2014/main" id="{8E3B2745-D03E-ED51-2728-3F54C353DC2D}"/>
              </a:ext>
            </a:extLst>
          </p:cNvPr>
          <p:cNvSpPr>
            <a:spLocks noGrp="1"/>
          </p:cNvSpPr>
          <p:nvPr>
            <p:ph type="title"/>
          </p:nvPr>
        </p:nvSpPr>
        <p:spPr/>
        <p:txBody>
          <a:bodyPr/>
          <a:lstStyle/>
          <a:p>
            <a:r>
              <a:rPr lang="en-US"/>
              <a:t>Trusted, future-ready partner</a:t>
            </a:r>
          </a:p>
        </p:txBody>
      </p:sp>
      <p:sp>
        <p:nvSpPr>
          <p:cNvPr id="2" name="Round Same Side Corner Rectangle 1">
            <a:extLst>
              <a:ext uri="{FF2B5EF4-FFF2-40B4-BE49-F238E27FC236}">
                <a16:creationId xmlns:a16="http://schemas.microsoft.com/office/drawing/2014/main" id="{7A7D153B-E3B2-F177-A0C7-8A07DC50F1BC}"/>
              </a:ext>
            </a:extLst>
          </p:cNvPr>
          <p:cNvSpPr/>
          <p:nvPr/>
        </p:nvSpPr>
        <p:spPr>
          <a:xfrm>
            <a:off x="370244" y="2082910"/>
            <a:ext cx="2685126" cy="3731149"/>
          </a:xfrm>
          <a:prstGeom prst="round2SameRect">
            <a:avLst>
              <a:gd name="adj1" fmla="val 0"/>
              <a:gd name="adj2" fmla="val 0"/>
            </a:avLst>
          </a:prstGeom>
          <a:gradFill flip="none" rotWithShape="1">
            <a:gsLst>
              <a:gs pos="0">
                <a:schemeClr val="accent1">
                  <a:lumMod val="60000"/>
                  <a:lumOff val="40000"/>
                </a:schemeClr>
              </a:gs>
              <a:gs pos="49000">
                <a:schemeClr val="accent1"/>
              </a:gs>
              <a:gs pos="100000">
                <a:schemeClr val="accent1">
                  <a:alpha val="0"/>
                </a:schemeClr>
              </a:gs>
            </a:gsLst>
            <a:lin ang="5400000" scaled="0"/>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16" name="TextBox 15">
            <a:extLst>
              <a:ext uri="{FF2B5EF4-FFF2-40B4-BE49-F238E27FC236}">
                <a16:creationId xmlns:a16="http://schemas.microsoft.com/office/drawing/2014/main" id="{4673BC7F-B5A8-1703-0843-1A09658BB257}"/>
              </a:ext>
            </a:extLst>
          </p:cNvPr>
          <p:cNvSpPr txBox="1"/>
          <p:nvPr/>
        </p:nvSpPr>
        <p:spPr>
          <a:xfrm>
            <a:off x="399800" y="2239218"/>
            <a:ext cx="2604959" cy="822469"/>
          </a:xfrm>
          <a:prstGeom prst="rect">
            <a:avLst/>
          </a:prstGeom>
          <a:noFill/>
        </p:spPr>
        <p:txBody>
          <a:bodyPr wrap="square" lIns="166348" tIns="0" rIns="166348" bIns="0" rtlCol="0" anchor="t">
            <a:spAutoFit/>
          </a:bodyPr>
          <a:lstStyle/>
          <a:p>
            <a:pPr marL="0" marR="0" lvl="0" indent="0" algn="ctr" defTabSz="554492" rtl="0" eaLnBrk="1" fontAlgn="auto" latinLnBrk="0" hangingPunct="1">
              <a:lnSpc>
                <a:spcPct val="100000"/>
              </a:lnSpc>
              <a:spcBef>
                <a:spcPts val="0"/>
              </a:spcBef>
              <a:spcAft>
                <a:spcPts val="300"/>
              </a:spcAft>
              <a:buClrTx/>
              <a:buSzTx/>
              <a:buFontTx/>
              <a:buNone/>
              <a:tabLst/>
              <a:defRPr/>
            </a:pPr>
            <a:r>
              <a:rPr kumimoji="0" lang="en-US" sz="1092" b="0" i="0" u="none" strike="noStrike" kern="0" cap="none" spc="0" normalizeH="0" baseline="0" noProof="0">
                <a:ln>
                  <a:noFill/>
                </a:ln>
                <a:solidFill>
                  <a:srgbClr val="FFFFFF"/>
                </a:solidFill>
                <a:effectLst/>
                <a:uLnTx/>
                <a:uFillTx/>
                <a:latin typeface="Montserrat" panose="00000500000000000000" pitchFamily="2" charset="0"/>
                <a:ea typeface="+mn-ea"/>
                <a:cs typeface="+mn-cs"/>
              </a:rPr>
              <a:t>Comcast Business recognized in</a:t>
            </a:r>
          </a:p>
          <a:p>
            <a:pPr marL="0" marR="0" lvl="0" indent="0" algn="ctr" defTabSz="554492" rtl="0" eaLnBrk="1" fontAlgn="auto" latinLnBrk="0" hangingPunct="1">
              <a:lnSpc>
                <a:spcPct val="100000"/>
              </a:lnSpc>
              <a:spcBef>
                <a:spcPts val="0"/>
              </a:spcBef>
              <a:spcAft>
                <a:spcPts val="300"/>
              </a:spcAft>
              <a:buClrTx/>
              <a:buSzTx/>
              <a:buFontTx/>
              <a:buNone/>
              <a:tabLst/>
              <a:defRPr/>
            </a:pPr>
            <a:r>
              <a:rPr kumimoji="0" lang="en-US" sz="1334" b="1" i="0" u="none" strike="noStrike" kern="0" cap="none" spc="0" normalizeH="0" baseline="0" noProof="0">
                <a:ln>
                  <a:noFill/>
                </a:ln>
                <a:solidFill>
                  <a:srgbClr val="FFFFFF"/>
                </a:solidFill>
                <a:effectLst/>
                <a:uLnTx/>
                <a:uFillTx/>
                <a:latin typeface="Montserrat Medium" pitchFamily="2" charset="77"/>
                <a:ea typeface="+mn-ea"/>
                <a:cs typeface="+mn-cs"/>
              </a:rPr>
              <a:t>2023 Gartner</a:t>
            </a:r>
            <a:r>
              <a:rPr kumimoji="0" lang="en-US" sz="1334" b="1" i="0" u="none" strike="noStrike" kern="0" cap="none" spc="0" normalizeH="0" baseline="30000" noProof="0">
                <a:ln>
                  <a:noFill/>
                </a:ln>
                <a:solidFill>
                  <a:srgbClr val="FFFFFF"/>
                </a:solidFill>
                <a:effectLst/>
                <a:uLnTx/>
                <a:uFillTx/>
                <a:latin typeface="Montserrat Medium" pitchFamily="2" charset="77"/>
                <a:ea typeface="+mn-ea"/>
                <a:cs typeface="+mn-cs"/>
              </a:rPr>
              <a:t>® </a:t>
            </a:r>
            <a:r>
              <a:rPr kumimoji="0" lang="en-US" sz="1334" b="1" i="0" u="none" strike="noStrike" kern="0" cap="none" spc="0" normalizeH="0" baseline="0" noProof="0">
                <a:ln>
                  <a:noFill/>
                </a:ln>
                <a:solidFill>
                  <a:srgbClr val="FFFFFF"/>
                </a:solidFill>
                <a:effectLst/>
                <a:uLnTx/>
                <a:uFillTx/>
                <a:latin typeface="Montserrat Medium" pitchFamily="2" charset="77"/>
                <a:ea typeface="+mn-ea"/>
                <a:cs typeface="+mn-cs"/>
              </a:rPr>
              <a:t>Magic Quadrant</a:t>
            </a:r>
            <a:r>
              <a:rPr kumimoji="0" lang="en-US" sz="1334" b="1" i="0" u="none" strike="noStrike" kern="0" cap="none" spc="0" normalizeH="0" baseline="30000" noProof="0">
                <a:ln>
                  <a:noFill/>
                </a:ln>
                <a:solidFill>
                  <a:srgbClr val="FFFFFF"/>
                </a:solidFill>
                <a:effectLst/>
                <a:uLnTx/>
                <a:uFillTx/>
                <a:latin typeface="Montserrat Medium" pitchFamily="2" charset="77"/>
                <a:ea typeface="+mn-ea"/>
                <a:cs typeface="+mn-cs"/>
              </a:rPr>
              <a:t>™</a:t>
            </a:r>
            <a:r>
              <a:rPr kumimoji="0" lang="en-US" sz="1334" b="1" i="0" u="none" strike="noStrike" kern="0" cap="none" spc="0" normalizeH="0" baseline="0" noProof="0">
                <a:ln>
                  <a:noFill/>
                </a:ln>
                <a:solidFill>
                  <a:srgbClr val="FFFFFF"/>
                </a:solidFill>
                <a:effectLst/>
                <a:uLnTx/>
                <a:uFillTx/>
                <a:latin typeface="Montserrat Medium" pitchFamily="2" charset="77"/>
                <a:ea typeface="+mn-ea"/>
                <a:cs typeface="+mn-cs"/>
              </a:rPr>
              <a:t> for Managed Network Services</a:t>
            </a:r>
            <a:endParaRPr kumimoji="0" lang="en-US" sz="1334" b="0"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pic>
        <p:nvPicPr>
          <p:cNvPr id="17" name="Picture 22">
            <a:extLst>
              <a:ext uri="{FF2B5EF4-FFF2-40B4-BE49-F238E27FC236}">
                <a16:creationId xmlns:a16="http://schemas.microsoft.com/office/drawing/2014/main" id="{E4E14648-330C-2BA0-B80D-657B9AD45E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14427" y="1535748"/>
            <a:ext cx="1196761" cy="272680"/>
          </a:xfrm>
          <a:prstGeom prst="rect">
            <a:avLst/>
          </a:prstGeom>
          <a:noFill/>
          <a:extLst>
            <a:ext uri="{909E8E84-426E-40DD-AFC4-6F175D3DCCD1}">
              <a14:hiddenFill xmlns:a14="http://schemas.microsoft.com/office/drawing/2010/main">
                <a:solidFill>
                  <a:srgbClr val="FFFFFF"/>
                </a:solidFill>
              </a14:hiddenFill>
            </a:ext>
          </a:extLst>
        </p:spPr>
      </p:pic>
      <p:sp>
        <p:nvSpPr>
          <p:cNvPr id="14" name="Round Same Side Corner Rectangle 13">
            <a:extLst>
              <a:ext uri="{FF2B5EF4-FFF2-40B4-BE49-F238E27FC236}">
                <a16:creationId xmlns:a16="http://schemas.microsoft.com/office/drawing/2014/main" id="{0998F324-A273-4D7F-0303-068480086054}"/>
              </a:ext>
            </a:extLst>
          </p:cNvPr>
          <p:cNvSpPr/>
          <p:nvPr/>
        </p:nvSpPr>
        <p:spPr>
          <a:xfrm>
            <a:off x="6199076" y="2082908"/>
            <a:ext cx="2685126" cy="3731152"/>
          </a:xfrm>
          <a:prstGeom prst="round2SameRect">
            <a:avLst>
              <a:gd name="adj1" fmla="val 0"/>
              <a:gd name="adj2" fmla="val 0"/>
            </a:avLst>
          </a:prstGeom>
          <a:gradFill flip="none" rotWithShape="1">
            <a:gsLst>
              <a:gs pos="0">
                <a:schemeClr val="accent1">
                  <a:lumMod val="60000"/>
                  <a:lumOff val="40000"/>
                </a:schemeClr>
              </a:gs>
              <a:gs pos="49000">
                <a:schemeClr val="accent1"/>
              </a:gs>
              <a:gs pos="100000">
                <a:schemeClr val="accent1">
                  <a:alpha val="0"/>
                </a:schemeClr>
              </a:gs>
            </a:gsLst>
            <a:lin ang="5400000" scaled="0"/>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31" name="TextBox 30">
            <a:extLst>
              <a:ext uri="{FF2B5EF4-FFF2-40B4-BE49-F238E27FC236}">
                <a16:creationId xmlns:a16="http://schemas.microsoft.com/office/drawing/2014/main" id="{4DF2E91C-14A6-BE86-D1E8-CBAC527554D0}"/>
              </a:ext>
            </a:extLst>
          </p:cNvPr>
          <p:cNvSpPr txBox="1"/>
          <p:nvPr/>
        </p:nvSpPr>
        <p:spPr>
          <a:xfrm>
            <a:off x="6209832" y="2239218"/>
            <a:ext cx="2669858" cy="1027782"/>
          </a:xfrm>
          <a:prstGeom prst="rect">
            <a:avLst/>
          </a:prstGeom>
          <a:noFill/>
        </p:spPr>
        <p:txBody>
          <a:bodyPr wrap="square" lIns="166348" tIns="0" rIns="166348" bIns="0" rtlCol="0" anchor="t">
            <a:spAutoFit/>
          </a:bodyPr>
          <a:lstStyle/>
          <a:p>
            <a:pPr marL="0" marR="0" lvl="0" indent="0" algn="ctr" defTabSz="554492" rtl="0" eaLnBrk="1" fontAlgn="auto" latinLnBrk="0" hangingPunct="1">
              <a:lnSpc>
                <a:spcPct val="100000"/>
              </a:lnSpc>
              <a:spcBef>
                <a:spcPts val="0"/>
              </a:spcBef>
              <a:spcAft>
                <a:spcPts val="300"/>
              </a:spcAft>
              <a:buClrTx/>
              <a:buSzTx/>
              <a:buFontTx/>
              <a:buNone/>
              <a:tabLst/>
              <a:defRPr/>
            </a:pPr>
            <a:r>
              <a:rPr kumimoji="0" lang="en-US" sz="1092" b="0" i="0" u="none" strike="noStrike" kern="0" cap="none" spc="0" normalizeH="0" baseline="0" noProof="0">
                <a:ln>
                  <a:noFill/>
                </a:ln>
                <a:solidFill>
                  <a:srgbClr val="FFFFFF"/>
                </a:solidFill>
                <a:effectLst/>
                <a:uLnTx/>
                <a:uFillTx/>
                <a:latin typeface="Montserrat" panose="00000500000000000000" pitchFamily="2" charset="0"/>
                <a:ea typeface="+mn-ea"/>
                <a:cs typeface="+mn-cs"/>
              </a:rPr>
              <a:t>Comcast Business recognized as </a:t>
            </a:r>
          </a:p>
          <a:p>
            <a:pPr marL="0" marR="0" lvl="0" indent="0" algn="ctr" defTabSz="554492" rtl="0" eaLnBrk="1" fontAlgn="auto" latinLnBrk="0" hangingPunct="1">
              <a:lnSpc>
                <a:spcPct val="100000"/>
              </a:lnSpc>
              <a:spcBef>
                <a:spcPts val="0"/>
              </a:spcBef>
              <a:spcAft>
                <a:spcPts val="300"/>
              </a:spcAft>
              <a:buClrTx/>
              <a:buSzTx/>
              <a:buFontTx/>
              <a:buNone/>
              <a:tabLst/>
              <a:defRPr/>
            </a:pPr>
            <a:r>
              <a:rPr kumimoji="0" lang="en-US" sz="1334" b="1" i="0" u="none" strike="noStrike" kern="0" cap="none" spc="0" normalizeH="0" baseline="0" noProof="0">
                <a:ln>
                  <a:noFill/>
                </a:ln>
                <a:solidFill>
                  <a:srgbClr val="FFFFFF"/>
                </a:solidFill>
                <a:effectLst/>
                <a:uLnTx/>
                <a:uFillTx/>
                <a:latin typeface="Montserrat Medium" pitchFamily="2" charset="77"/>
                <a:ea typeface="+mn-ea"/>
                <a:cs typeface="+mn-cs"/>
              </a:rPr>
              <a:t>#1 Ranked Provider for Managed SD-WAN by Vertical Systems</a:t>
            </a:r>
            <a:br>
              <a:rPr kumimoji="0" lang="en-US" sz="1334" b="1" i="0" u="none" strike="noStrike" kern="0" cap="none" spc="0" normalizeH="0" baseline="0" noProof="0">
                <a:ln>
                  <a:noFill/>
                </a:ln>
                <a:solidFill>
                  <a:srgbClr val="FFFFFF"/>
                </a:solidFill>
                <a:effectLst/>
                <a:uLnTx/>
                <a:uFillTx/>
                <a:latin typeface="Montserrat Medium" pitchFamily="2" charset="77"/>
                <a:ea typeface="+mn-ea"/>
                <a:cs typeface="+mn-cs"/>
              </a:rPr>
            </a:br>
            <a:r>
              <a:rPr kumimoji="0" lang="en-US" sz="1334" b="1" i="0" u="none" strike="noStrike" kern="0" cap="none" spc="0" normalizeH="0" baseline="0" noProof="0">
                <a:ln>
                  <a:noFill/>
                </a:ln>
                <a:solidFill>
                  <a:srgbClr val="FFFFFF"/>
                </a:solidFill>
                <a:effectLst/>
                <a:uLnTx/>
                <a:uFillTx/>
                <a:latin typeface="Montserrat Medium" pitchFamily="2" charset="77"/>
                <a:ea typeface="+mn-ea"/>
                <a:cs typeface="+mn-cs"/>
              </a:rPr>
              <a:t>Group in 2024</a:t>
            </a:r>
          </a:p>
        </p:txBody>
      </p:sp>
      <p:pic>
        <p:nvPicPr>
          <p:cNvPr id="4" name="Picture 3">
            <a:extLst>
              <a:ext uri="{FF2B5EF4-FFF2-40B4-BE49-F238E27FC236}">
                <a16:creationId xmlns:a16="http://schemas.microsoft.com/office/drawing/2014/main" id="{B3CD1F38-9766-228E-4800-3CAAFAF1CC44}"/>
              </a:ext>
            </a:extLst>
          </p:cNvPr>
          <p:cNvPicPr>
            <a:picLocks noChangeAspect="1"/>
          </p:cNvPicPr>
          <p:nvPr/>
        </p:nvPicPr>
        <p:blipFill>
          <a:blip r:embed="rId4"/>
          <a:stretch>
            <a:fillRect/>
          </a:stretch>
        </p:blipFill>
        <p:spPr>
          <a:xfrm>
            <a:off x="6927601" y="1440799"/>
            <a:ext cx="1234318" cy="462578"/>
          </a:xfrm>
          <a:prstGeom prst="rect">
            <a:avLst/>
          </a:prstGeom>
        </p:spPr>
      </p:pic>
      <p:sp>
        <p:nvSpPr>
          <p:cNvPr id="11" name="Round Same Side Corner Rectangle 10">
            <a:extLst>
              <a:ext uri="{FF2B5EF4-FFF2-40B4-BE49-F238E27FC236}">
                <a16:creationId xmlns:a16="http://schemas.microsoft.com/office/drawing/2014/main" id="{4486EB23-A0AA-89D3-2E55-FCC4C11B51D3}"/>
              </a:ext>
            </a:extLst>
          </p:cNvPr>
          <p:cNvSpPr/>
          <p:nvPr/>
        </p:nvSpPr>
        <p:spPr>
          <a:xfrm>
            <a:off x="3284660" y="2082908"/>
            <a:ext cx="2685126" cy="3731151"/>
          </a:xfrm>
          <a:prstGeom prst="round2SameRect">
            <a:avLst>
              <a:gd name="adj1" fmla="val 0"/>
              <a:gd name="adj2" fmla="val 0"/>
            </a:avLst>
          </a:prstGeom>
          <a:gradFill flip="none" rotWithShape="1">
            <a:gsLst>
              <a:gs pos="0">
                <a:schemeClr val="accent1">
                  <a:lumMod val="60000"/>
                  <a:lumOff val="40000"/>
                </a:schemeClr>
              </a:gs>
              <a:gs pos="49000">
                <a:schemeClr val="accent1"/>
              </a:gs>
              <a:gs pos="100000">
                <a:schemeClr val="accent1">
                  <a:alpha val="0"/>
                </a:schemeClr>
              </a:gs>
            </a:gsLst>
            <a:lin ang="5400000" scaled="0"/>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pic>
        <p:nvPicPr>
          <p:cNvPr id="10" name="Picture 9">
            <a:extLst>
              <a:ext uri="{FF2B5EF4-FFF2-40B4-BE49-F238E27FC236}">
                <a16:creationId xmlns:a16="http://schemas.microsoft.com/office/drawing/2014/main" id="{ABE98BBD-6153-B31A-B355-CD69F0030D54}"/>
              </a:ext>
            </a:extLst>
          </p:cNvPr>
          <p:cNvPicPr>
            <a:picLocks noChangeAspect="1"/>
          </p:cNvPicPr>
          <p:nvPr/>
        </p:nvPicPr>
        <p:blipFill>
          <a:blip r:embed="rId5"/>
          <a:stretch>
            <a:fillRect/>
          </a:stretch>
        </p:blipFill>
        <p:spPr>
          <a:xfrm>
            <a:off x="4273375" y="1372859"/>
            <a:ext cx="700289" cy="598459"/>
          </a:xfrm>
          <a:prstGeom prst="rect">
            <a:avLst/>
          </a:prstGeom>
        </p:spPr>
      </p:pic>
      <p:sp>
        <p:nvSpPr>
          <p:cNvPr id="18" name="Round Same Side Corner Rectangle 17">
            <a:extLst>
              <a:ext uri="{FF2B5EF4-FFF2-40B4-BE49-F238E27FC236}">
                <a16:creationId xmlns:a16="http://schemas.microsoft.com/office/drawing/2014/main" id="{54B215D6-0B6E-3258-BF8B-D6B1BB99A03D}"/>
              </a:ext>
            </a:extLst>
          </p:cNvPr>
          <p:cNvSpPr/>
          <p:nvPr/>
        </p:nvSpPr>
        <p:spPr>
          <a:xfrm>
            <a:off x="9118004" y="2082908"/>
            <a:ext cx="2685126" cy="3731152"/>
          </a:xfrm>
          <a:prstGeom prst="round2SameRect">
            <a:avLst>
              <a:gd name="adj1" fmla="val 0"/>
              <a:gd name="adj2" fmla="val 0"/>
            </a:avLst>
          </a:prstGeom>
          <a:gradFill flip="none" rotWithShape="1">
            <a:gsLst>
              <a:gs pos="0">
                <a:schemeClr val="accent1">
                  <a:lumMod val="60000"/>
                  <a:lumOff val="40000"/>
                </a:schemeClr>
              </a:gs>
              <a:gs pos="49000">
                <a:schemeClr val="accent1"/>
              </a:gs>
              <a:gs pos="100000">
                <a:schemeClr val="accent1">
                  <a:alpha val="0"/>
                </a:schemeClr>
              </a:gs>
            </a:gsLst>
            <a:lin ang="5400000" scaled="0"/>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33" name="TextBox 32">
            <a:extLst>
              <a:ext uri="{FF2B5EF4-FFF2-40B4-BE49-F238E27FC236}">
                <a16:creationId xmlns:a16="http://schemas.microsoft.com/office/drawing/2014/main" id="{08291F6B-3645-10EA-3DF2-38D246BC2B9D}"/>
              </a:ext>
            </a:extLst>
          </p:cNvPr>
          <p:cNvSpPr txBox="1"/>
          <p:nvPr/>
        </p:nvSpPr>
        <p:spPr>
          <a:xfrm>
            <a:off x="9113492" y="2239218"/>
            <a:ext cx="2678706" cy="990528"/>
          </a:xfrm>
          <a:prstGeom prst="rect">
            <a:avLst/>
          </a:prstGeom>
          <a:noFill/>
        </p:spPr>
        <p:txBody>
          <a:bodyPr wrap="square" lIns="166348" tIns="0" rIns="166348" bIns="0" rtlCol="0" anchor="t">
            <a:spAutoFit/>
          </a:bodyPr>
          <a:lstStyle/>
          <a:p>
            <a:pPr marL="0" marR="0" lvl="0" indent="0" algn="ctr" defTabSz="554492" rtl="0" eaLnBrk="1" fontAlgn="auto" latinLnBrk="0" hangingPunct="1">
              <a:lnSpc>
                <a:spcPct val="100000"/>
              </a:lnSpc>
              <a:spcBef>
                <a:spcPts val="0"/>
              </a:spcBef>
              <a:spcAft>
                <a:spcPts val="300"/>
              </a:spcAft>
              <a:buClrTx/>
              <a:buSzTx/>
              <a:buFontTx/>
              <a:buNone/>
              <a:tabLst/>
              <a:defRPr/>
            </a:pPr>
            <a:r>
              <a:rPr kumimoji="0" lang="en-US" sz="1092" b="0" i="0" u="none" strike="noStrike" kern="0" cap="none" spc="0" normalizeH="0" baseline="0" noProof="0">
                <a:ln>
                  <a:noFill/>
                </a:ln>
                <a:solidFill>
                  <a:srgbClr val="FFFFFF"/>
                </a:solidFill>
                <a:effectLst/>
                <a:uLnTx/>
                <a:uFillTx/>
                <a:latin typeface="Montserrat" panose="00000500000000000000" pitchFamily="2" charset="0"/>
                <a:ea typeface="+mn-ea"/>
                <a:cs typeface="+mn-cs"/>
              </a:rPr>
              <a:t>Comcast Business named</a:t>
            </a:r>
            <a:br>
              <a:rPr kumimoji="0" lang="en-US" sz="1092" b="0" i="0" u="none" strike="noStrike" kern="0" cap="none" spc="0" normalizeH="0" baseline="0" noProof="0">
                <a:ln>
                  <a:noFill/>
                </a:ln>
                <a:solidFill>
                  <a:srgbClr val="FFFFFF"/>
                </a:solidFill>
                <a:effectLst/>
                <a:uLnTx/>
                <a:uFillTx/>
                <a:latin typeface="Montserrat" panose="00000500000000000000" pitchFamily="2" charset="0"/>
                <a:ea typeface="+mn-ea"/>
                <a:cs typeface="+mn-cs"/>
              </a:rPr>
            </a:br>
            <a:r>
              <a:rPr kumimoji="0" lang="en-US" sz="1092" b="0" i="0" u="none" strike="noStrike" kern="0" cap="none" spc="0" normalizeH="0" baseline="0" noProof="0">
                <a:ln>
                  <a:noFill/>
                </a:ln>
                <a:solidFill>
                  <a:srgbClr val="FFFFFF"/>
                </a:solidFill>
                <a:effectLst/>
                <a:uLnTx/>
                <a:uFillTx/>
                <a:latin typeface="Montserrat" panose="00000500000000000000" pitchFamily="2" charset="0"/>
                <a:ea typeface="+mn-ea"/>
                <a:cs typeface="+mn-cs"/>
              </a:rPr>
              <a:t>a Leader in the</a:t>
            </a:r>
          </a:p>
          <a:p>
            <a:pPr marL="0" marR="0" lvl="0" indent="0" algn="ctr" defTabSz="554492" rtl="0" eaLnBrk="1" fontAlgn="auto" latinLnBrk="0" hangingPunct="1">
              <a:lnSpc>
                <a:spcPct val="100000"/>
              </a:lnSpc>
              <a:spcBef>
                <a:spcPts val="0"/>
              </a:spcBef>
              <a:spcAft>
                <a:spcPts val="300"/>
              </a:spcAft>
              <a:buClrTx/>
              <a:buSzTx/>
              <a:buFontTx/>
              <a:buNone/>
              <a:tabLst/>
              <a:defRPr/>
            </a:pPr>
            <a:r>
              <a:rPr kumimoji="0" lang="en-US" sz="1334" b="1" i="0" u="none" strike="noStrike" kern="0" cap="none" spc="0" normalizeH="0" baseline="0" noProof="0">
                <a:ln>
                  <a:noFill/>
                </a:ln>
                <a:solidFill>
                  <a:srgbClr val="FFFFFF"/>
                </a:solidFill>
                <a:effectLst/>
                <a:uLnTx/>
                <a:uFillTx/>
                <a:latin typeface="Montserrat Medium" pitchFamily="2" charset="77"/>
                <a:ea typeface="+mn-ea"/>
                <a:cs typeface="+mn-cs"/>
              </a:rPr>
              <a:t>2024 Frost &amp; Sullivan Managed Network </a:t>
            </a:r>
            <a:br>
              <a:rPr kumimoji="0" lang="en-US" sz="1334" b="1" i="0" u="none" strike="noStrike" kern="0" cap="none" spc="0" normalizeH="0" baseline="0" noProof="0">
                <a:ln>
                  <a:noFill/>
                </a:ln>
                <a:solidFill>
                  <a:srgbClr val="FFFFFF"/>
                </a:solidFill>
                <a:effectLst/>
                <a:uLnTx/>
                <a:uFillTx/>
                <a:latin typeface="Montserrat Medium" pitchFamily="2" charset="77"/>
                <a:ea typeface="+mn-ea"/>
                <a:cs typeface="+mn-cs"/>
              </a:rPr>
            </a:br>
            <a:r>
              <a:rPr kumimoji="0" lang="en-US" sz="1334" b="1" i="0" u="none" strike="noStrike" kern="0" cap="none" spc="0" normalizeH="0" baseline="0" noProof="0">
                <a:ln>
                  <a:noFill/>
                </a:ln>
                <a:solidFill>
                  <a:srgbClr val="FFFFFF"/>
                </a:solidFill>
                <a:effectLst/>
                <a:uLnTx/>
                <a:uFillTx/>
                <a:latin typeface="Montserrat Medium" pitchFamily="2" charset="77"/>
                <a:ea typeface="+mn-ea"/>
                <a:cs typeface="+mn-cs"/>
              </a:rPr>
              <a:t>Services Radar Report</a:t>
            </a:r>
            <a:endParaRPr kumimoji="0" lang="en-US" sz="1334" b="0"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pic>
        <p:nvPicPr>
          <p:cNvPr id="24" name="Picture 23">
            <a:extLst>
              <a:ext uri="{FF2B5EF4-FFF2-40B4-BE49-F238E27FC236}">
                <a16:creationId xmlns:a16="http://schemas.microsoft.com/office/drawing/2014/main" id="{A6FF0229-2377-4DDC-63A5-99B39C9EA87A}"/>
              </a:ext>
            </a:extLst>
          </p:cNvPr>
          <p:cNvPicPr>
            <a:picLocks noChangeAspect="1"/>
          </p:cNvPicPr>
          <p:nvPr/>
        </p:nvPicPr>
        <p:blipFill>
          <a:blip r:embed="rId6"/>
          <a:stretch>
            <a:fillRect/>
          </a:stretch>
        </p:blipFill>
        <p:spPr>
          <a:xfrm>
            <a:off x="9288038" y="1607047"/>
            <a:ext cx="2345059" cy="130082"/>
          </a:xfrm>
          <a:prstGeom prst="rect">
            <a:avLst/>
          </a:prstGeom>
        </p:spPr>
      </p:pic>
      <p:sp>
        <p:nvSpPr>
          <p:cNvPr id="3" name="TextBox 2">
            <a:extLst>
              <a:ext uri="{FF2B5EF4-FFF2-40B4-BE49-F238E27FC236}">
                <a16:creationId xmlns:a16="http://schemas.microsoft.com/office/drawing/2014/main" id="{019C4163-4CF5-CB59-F998-C72048460F0A}"/>
              </a:ext>
            </a:extLst>
          </p:cNvPr>
          <p:cNvSpPr txBox="1"/>
          <p:nvPr/>
        </p:nvSpPr>
        <p:spPr>
          <a:xfrm>
            <a:off x="3284377" y="2239218"/>
            <a:ext cx="2678286" cy="1195840"/>
          </a:xfrm>
          <a:prstGeom prst="rect">
            <a:avLst/>
          </a:prstGeom>
          <a:noFill/>
        </p:spPr>
        <p:txBody>
          <a:bodyPr wrap="square" lIns="91440" tIns="0" rIns="91440" bIns="0" rtlCol="0" anchor="t">
            <a:spAutoFit/>
          </a:bodyPr>
          <a:lstStyle/>
          <a:p>
            <a:pPr marL="0" marR="0" lvl="0" indent="0" algn="ctr" defTabSz="554492" rtl="0" eaLnBrk="1" fontAlgn="auto" latinLnBrk="0" hangingPunct="1">
              <a:lnSpc>
                <a:spcPct val="100000"/>
              </a:lnSpc>
              <a:spcBef>
                <a:spcPts val="0"/>
              </a:spcBef>
              <a:spcAft>
                <a:spcPts val="300"/>
              </a:spcAft>
              <a:buClrTx/>
              <a:buSzTx/>
              <a:buFontTx/>
              <a:buNone/>
              <a:tabLst/>
              <a:defRPr/>
            </a:pPr>
            <a:r>
              <a:rPr kumimoji="0" lang="en-US" sz="1092" b="0" i="0" u="none" strike="noStrike" kern="0" cap="none" spc="0" normalizeH="0" baseline="0" noProof="0">
                <a:ln>
                  <a:noFill/>
                </a:ln>
                <a:solidFill>
                  <a:srgbClr val="FFFFFF"/>
                </a:solidFill>
                <a:effectLst/>
                <a:uLnTx/>
                <a:uFillTx/>
                <a:latin typeface="Montserrat" panose="00000500000000000000" pitchFamily="2" charset="0"/>
                <a:ea typeface="+mn-ea"/>
                <a:cs typeface="+mn-cs"/>
              </a:rPr>
              <a:t>Comcast Business named a</a:t>
            </a:r>
            <a:br>
              <a:rPr kumimoji="0" lang="en-US" sz="1092" b="0" i="0" u="none" strike="noStrike" kern="0" cap="none" spc="0" normalizeH="0" baseline="0" noProof="0">
                <a:ln>
                  <a:noFill/>
                </a:ln>
                <a:solidFill>
                  <a:srgbClr val="FFFFFF"/>
                </a:solidFill>
                <a:effectLst/>
                <a:uLnTx/>
                <a:uFillTx/>
                <a:latin typeface="Montserrat" panose="00000500000000000000" pitchFamily="2" charset="0"/>
                <a:ea typeface="+mn-ea"/>
                <a:cs typeface="+mn-cs"/>
              </a:rPr>
            </a:br>
            <a:r>
              <a:rPr kumimoji="0" lang="en-US" sz="1092" b="0" i="0" u="none" strike="noStrike" kern="0" cap="none" spc="0" normalizeH="0" baseline="0" noProof="0">
                <a:ln>
                  <a:noFill/>
                </a:ln>
                <a:solidFill>
                  <a:srgbClr val="FFFFFF"/>
                </a:solidFill>
                <a:effectLst/>
                <a:uLnTx/>
                <a:uFillTx/>
                <a:latin typeface="Montserrat" panose="00000500000000000000" pitchFamily="2" charset="0"/>
                <a:ea typeface="+mn-ea"/>
                <a:cs typeface="+mn-cs"/>
              </a:rPr>
              <a:t>Leader in the</a:t>
            </a:r>
          </a:p>
          <a:p>
            <a:pPr marL="0" marR="0" lvl="0" indent="0" algn="ctr" defTabSz="554492" rtl="0" eaLnBrk="1" fontAlgn="auto" latinLnBrk="0" hangingPunct="1">
              <a:lnSpc>
                <a:spcPct val="100000"/>
              </a:lnSpc>
              <a:spcBef>
                <a:spcPts val="0"/>
              </a:spcBef>
              <a:spcAft>
                <a:spcPts val="300"/>
              </a:spcAft>
              <a:buClrTx/>
              <a:buSzTx/>
              <a:buFontTx/>
              <a:buNone/>
              <a:tabLst/>
              <a:defRPr/>
            </a:pPr>
            <a:r>
              <a:rPr kumimoji="0" lang="en-US" sz="1334" b="1" i="0" u="none" strike="noStrike" kern="0" cap="none" spc="0" normalizeH="0" baseline="0" noProof="0">
                <a:ln>
                  <a:noFill/>
                </a:ln>
                <a:solidFill>
                  <a:srgbClr val="FFFFFF"/>
                </a:solidFill>
                <a:effectLst/>
                <a:uLnTx/>
                <a:uFillTx/>
                <a:latin typeface="Montserrat Medium" pitchFamily="2" charset="77"/>
                <a:ea typeface="+mn-ea"/>
                <a:cs typeface="+mn-cs"/>
              </a:rPr>
              <a:t>2025 ISG Provider Lens for Managed SD-WAN Services,</a:t>
            </a:r>
            <a:br>
              <a:rPr kumimoji="0" lang="en-US" sz="1334" b="1" i="0" u="none" strike="noStrike" kern="0" cap="none" spc="0" normalizeH="0" baseline="0" noProof="0">
                <a:ln>
                  <a:noFill/>
                </a:ln>
                <a:solidFill>
                  <a:srgbClr val="FFFFFF"/>
                </a:solidFill>
                <a:effectLst/>
                <a:uLnTx/>
                <a:uFillTx/>
                <a:latin typeface="Montserrat Medium" pitchFamily="2" charset="77"/>
                <a:ea typeface="+mn-ea"/>
                <a:cs typeface="+mn-cs"/>
              </a:rPr>
            </a:br>
            <a:r>
              <a:rPr kumimoji="0" lang="en-US" sz="1334" b="1" i="0" u="none" strike="noStrike" kern="0" cap="none" spc="0" normalizeH="0" baseline="0" noProof="0">
                <a:ln>
                  <a:noFill/>
                </a:ln>
                <a:solidFill>
                  <a:srgbClr val="FFFFFF"/>
                </a:solidFill>
                <a:effectLst/>
                <a:uLnTx/>
                <a:uFillTx/>
                <a:latin typeface="Montserrat Medium" pitchFamily="2" charset="77"/>
                <a:ea typeface="+mn-ea"/>
                <a:cs typeface="+mn-cs"/>
              </a:rPr>
              <a:t>SDN Transformation Services, and SASE</a:t>
            </a:r>
            <a:endParaRPr kumimoji="0" lang="en-US" sz="1334" b="0"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760745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296D9-4DE1-EB21-F0FD-515CE082836F}"/>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4144215-A3C9-5C4C-1693-63F5E891F942}"/>
              </a:ext>
            </a:extLst>
          </p:cNvPr>
          <p:cNvCxnSpPr>
            <a:cxnSpLocks/>
          </p:cNvCxnSpPr>
          <p:nvPr/>
        </p:nvCxnSpPr>
        <p:spPr>
          <a:xfrm>
            <a:off x="2673152" y="1267832"/>
            <a:ext cx="10771" cy="2828246"/>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1F7A4D7-2F63-2EC6-1368-2994C9E2F8D2}"/>
              </a:ext>
            </a:extLst>
          </p:cNvPr>
          <p:cNvCxnSpPr>
            <a:cxnSpLocks/>
          </p:cNvCxnSpPr>
          <p:nvPr/>
        </p:nvCxnSpPr>
        <p:spPr>
          <a:xfrm>
            <a:off x="2683923" y="4220204"/>
            <a:ext cx="0" cy="1827774"/>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6D82AF0-832E-0FDF-F282-7F3B166693B4}"/>
              </a:ext>
            </a:extLst>
          </p:cNvPr>
          <p:cNvCxnSpPr>
            <a:cxnSpLocks/>
            <a:endCxn id="85" idx="3"/>
          </p:cNvCxnSpPr>
          <p:nvPr/>
        </p:nvCxnSpPr>
        <p:spPr>
          <a:xfrm>
            <a:off x="2667600" y="3285410"/>
            <a:ext cx="1197286" cy="1204551"/>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B073C689-AB3F-B64C-E339-AEA7E0D55C49}"/>
              </a:ext>
            </a:extLst>
          </p:cNvPr>
          <p:cNvGrpSpPr/>
          <p:nvPr/>
        </p:nvGrpSpPr>
        <p:grpSpPr>
          <a:xfrm>
            <a:off x="1111449" y="1458493"/>
            <a:ext cx="7625544" cy="4269448"/>
            <a:chOff x="2216955" y="1563983"/>
            <a:chExt cx="7987338" cy="4269448"/>
          </a:xfrm>
        </p:grpSpPr>
        <p:cxnSp>
          <p:nvCxnSpPr>
            <p:cNvPr id="16" name="Straight Connector 15">
              <a:extLst>
                <a:ext uri="{FF2B5EF4-FFF2-40B4-BE49-F238E27FC236}">
                  <a16:creationId xmlns:a16="http://schemas.microsoft.com/office/drawing/2014/main" id="{3E978A01-B822-FC9A-F7BF-80F96B627C31}"/>
                </a:ext>
              </a:extLst>
            </p:cNvPr>
            <p:cNvCxnSpPr>
              <a:cxnSpLocks/>
            </p:cNvCxnSpPr>
            <p:nvPr/>
          </p:nvCxnSpPr>
          <p:spPr>
            <a:xfrm flipH="1">
              <a:off x="2216955" y="1563983"/>
              <a:ext cx="7987338" cy="0"/>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465B12-BB17-0681-2BC1-C2B408D1DCFE}"/>
                </a:ext>
              </a:extLst>
            </p:cNvPr>
            <p:cNvCxnSpPr>
              <a:cxnSpLocks/>
            </p:cNvCxnSpPr>
            <p:nvPr/>
          </p:nvCxnSpPr>
          <p:spPr>
            <a:xfrm flipH="1">
              <a:off x="2216955" y="2173904"/>
              <a:ext cx="7987338" cy="0"/>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563E36-13AA-7B07-A4E8-7838C793122C}"/>
                </a:ext>
              </a:extLst>
            </p:cNvPr>
            <p:cNvCxnSpPr>
              <a:cxnSpLocks/>
            </p:cNvCxnSpPr>
            <p:nvPr/>
          </p:nvCxnSpPr>
          <p:spPr>
            <a:xfrm flipH="1">
              <a:off x="2216955" y="2783825"/>
              <a:ext cx="7987338" cy="0"/>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195959-D243-A94B-A49C-00C80ADF2855}"/>
                </a:ext>
              </a:extLst>
            </p:cNvPr>
            <p:cNvCxnSpPr>
              <a:cxnSpLocks/>
            </p:cNvCxnSpPr>
            <p:nvPr/>
          </p:nvCxnSpPr>
          <p:spPr>
            <a:xfrm flipH="1">
              <a:off x="2216955" y="3393746"/>
              <a:ext cx="7987338" cy="0"/>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56D22ED-8627-1ABA-5656-A2B7118CD8DE}"/>
                </a:ext>
              </a:extLst>
            </p:cNvPr>
            <p:cNvCxnSpPr>
              <a:cxnSpLocks/>
            </p:cNvCxnSpPr>
            <p:nvPr/>
          </p:nvCxnSpPr>
          <p:spPr>
            <a:xfrm flipH="1">
              <a:off x="2216955" y="4003667"/>
              <a:ext cx="7987338" cy="0"/>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11F134-194A-9799-8B56-F65E183DF668}"/>
                </a:ext>
              </a:extLst>
            </p:cNvPr>
            <p:cNvCxnSpPr>
              <a:cxnSpLocks/>
            </p:cNvCxnSpPr>
            <p:nvPr/>
          </p:nvCxnSpPr>
          <p:spPr>
            <a:xfrm flipH="1">
              <a:off x="2216955" y="4613588"/>
              <a:ext cx="7987338" cy="0"/>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039600E-9BB1-1EE8-EE48-D1C393A1DBA3}"/>
                </a:ext>
              </a:extLst>
            </p:cNvPr>
            <p:cNvCxnSpPr>
              <a:cxnSpLocks/>
            </p:cNvCxnSpPr>
            <p:nvPr/>
          </p:nvCxnSpPr>
          <p:spPr>
            <a:xfrm flipH="1">
              <a:off x="2216955" y="5223508"/>
              <a:ext cx="7987338" cy="0"/>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B082AA-9751-16BF-3C7E-24BD3D04DF97}"/>
                </a:ext>
              </a:extLst>
            </p:cNvPr>
            <p:cNvCxnSpPr>
              <a:cxnSpLocks/>
            </p:cNvCxnSpPr>
            <p:nvPr/>
          </p:nvCxnSpPr>
          <p:spPr>
            <a:xfrm flipH="1">
              <a:off x="2216955" y="5833431"/>
              <a:ext cx="7987338" cy="0"/>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A655E475-AF51-3212-510D-E697B1973707}"/>
              </a:ext>
            </a:extLst>
          </p:cNvPr>
          <p:cNvCxnSpPr/>
          <p:nvPr/>
        </p:nvCxnSpPr>
        <p:spPr>
          <a:xfrm>
            <a:off x="1458726" y="1267832"/>
            <a:ext cx="0" cy="4780146"/>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92A90D4-2DFA-1679-A305-2D685617797E}"/>
              </a:ext>
            </a:extLst>
          </p:cNvPr>
          <p:cNvCxnSpPr/>
          <p:nvPr/>
        </p:nvCxnSpPr>
        <p:spPr>
          <a:xfrm>
            <a:off x="3887385" y="1267832"/>
            <a:ext cx="0" cy="4780146"/>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108FC39-2D4B-F256-3E48-A31EEAB14C56}"/>
              </a:ext>
            </a:extLst>
          </p:cNvPr>
          <p:cNvCxnSpPr/>
          <p:nvPr/>
        </p:nvCxnSpPr>
        <p:spPr>
          <a:xfrm>
            <a:off x="5101714" y="1267832"/>
            <a:ext cx="0" cy="4780146"/>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29FDF74-4710-54B8-DC88-1C527993930F}"/>
              </a:ext>
            </a:extLst>
          </p:cNvPr>
          <p:cNvCxnSpPr/>
          <p:nvPr/>
        </p:nvCxnSpPr>
        <p:spPr>
          <a:xfrm>
            <a:off x="6316044" y="1267832"/>
            <a:ext cx="0" cy="4780146"/>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7D13BB-381F-3221-3D08-C63D988857B6}"/>
              </a:ext>
            </a:extLst>
          </p:cNvPr>
          <p:cNvCxnSpPr/>
          <p:nvPr/>
        </p:nvCxnSpPr>
        <p:spPr>
          <a:xfrm>
            <a:off x="7530373" y="1267832"/>
            <a:ext cx="0" cy="4780146"/>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BBCB4B-DB31-AE5F-FD0B-0F4E6144E4EC}"/>
              </a:ext>
            </a:extLst>
          </p:cNvPr>
          <p:cNvCxnSpPr/>
          <p:nvPr/>
        </p:nvCxnSpPr>
        <p:spPr>
          <a:xfrm>
            <a:off x="8744701" y="1267832"/>
            <a:ext cx="0" cy="4780146"/>
          </a:xfrm>
          <a:prstGeom prst="line">
            <a:avLst/>
          </a:prstGeom>
          <a:ln w="12700">
            <a:solidFill>
              <a:schemeClr val="bg2">
                <a:alpha val="3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D75B6D0-20AD-FBCE-A732-60D62DAFCDEB}"/>
              </a:ext>
            </a:extLst>
          </p:cNvPr>
          <p:cNvCxnSpPr>
            <a:cxnSpLocks/>
          </p:cNvCxnSpPr>
          <p:nvPr/>
        </p:nvCxnSpPr>
        <p:spPr>
          <a:xfrm>
            <a:off x="1108601" y="1267832"/>
            <a:ext cx="0" cy="4780146"/>
          </a:xfrm>
          <a:prstGeom prst="line">
            <a:avLst/>
          </a:prstGeom>
          <a:ln w="12700" cmpd="sng">
            <a:solidFill>
              <a:schemeClr val="bg2"/>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0C9476B-71E0-1912-3977-DFCB6CDDF026}"/>
              </a:ext>
            </a:extLst>
          </p:cNvPr>
          <p:cNvCxnSpPr>
            <a:cxnSpLocks/>
          </p:cNvCxnSpPr>
          <p:nvPr/>
        </p:nvCxnSpPr>
        <p:spPr>
          <a:xfrm flipH="1">
            <a:off x="1111449" y="6047978"/>
            <a:ext cx="7987338"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sp>
        <p:nvSpPr>
          <p:cNvPr id="39" name="Freeform 38">
            <a:extLst>
              <a:ext uri="{FF2B5EF4-FFF2-40B4-BE49-F238E27FC236}">
                <a16:creationId xmlns:a16="http://schemas.microsoft.com/office/drawing/2014/main" id="{B85E0DF8-6774-CFCC-D567-BF3959236BF4}"/>
              </a:ext>
            </a:extLst>
          </p:cNvPr>
          <p:cNvSpPr/>
          <p:nvPr/>
        </p:nvSpPr>
        <p:spPr>
          <a:xfrm>
            <a:off x="1456719" y="1456610"/>
            <a:ext cx="7286625" cy="619125"/>
          </a:xfrm>
          <a:custGeom>
            <a:avLst/>
            <a:gdLst>
              <a:gd name="connsiteX0" fmla="*/ 0 w 7286625"/>
              <a:gd name="connsiteY0" fmla="*/ 0 h 619125"/>
              <a:gd name="connsiteX1" fmla="*/ 6076950 w 7286625"/>
              <a:gd name="connsiteY1" fmla="*/ 0 h 619125"/>
              <a:gd name="connsiteX2" fmla="*/ 7286625 w 7286625"/>
              <a:gd name="connsiteY2" fmla="*/ 619125 h 619125"/>
            </a:gdLst>
            <a:ahLst/>
            <a:cxnLst>
              <a:cxn ang="0">
                <a:pos x="connsiteX0" y="connsiteY0"/>
              </a:cxn>
              <a:cxn ang="0">
                <a:pos x="connsiteX1" y="connsiteY1"/>
              </a:cxn>
              <a:cxn ang="0">
                <a:pos x="connsiteX2" y="connsiteY2"/>
              </a:cxn>
            </a:cxnLst>
            <a:rect l="l" t="t" r="r" b="b"/>
            <a:pathLst>
              <a:path w="7286625" h="619125">
                <a:moveTo>
                  <a:pt x="0" y="0"/>
                </a:moveTo>
                <a:lnTo>
                  <a:pt x="6076950" y="0"/>
                </a:lnTo>
                <a:lnTo>
                  <a:pt x="7286625" y="619125"/>
                </a:lnTo>
              </a:path>
            </a:pathLst>
          </a:cu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40" name="Oval 39">
            <a:extLst>
              <a:ext uri="{FF2B5EF4-FFF2-40B4-BE49-F238E27FC236}">
                <a16:creationId xmlns:a16="http://schemas.microsoft.com/office/drawing/2014/main" id="{5C1FE880-C48D-86CC-E0AB-F5020F7A0DD4}"/>
              </a:ext>
            </a:extLst>
          </p:cNvPr>
          <p:cNvSpPr/>
          <p:nvPr/>
        </p:nvSpPr>
        <p:spPr>
          <a:xfrm flipV="1">
            <a:off x="2641340" y="1425943"/>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41" name="Oval 40">
            <a:extLst>
              <a:ext uri="{FF2B5EF4-FFF2-40B4-BE49-F238E27FC236}">
                <a16:creationId xmlns:a16="http://schemas.microsoft.com/office/drawing/2014/main" id="{95131BA2-588E-2B07-A7BA-FA1E0DAA15BE}"/>
              </a:ext>
            </a:extLst>
          </p:cNvPr>
          <p:cNvSpPr/>
          <p:nvPr/>
        </p:nvSpPr>
        <p:spPr>
          <a:xfrm flipV="1">
            <a:off x="1426932" y="1425943"/>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42" name="Oval 41">
            <a:extLst>
              <a:ext uri="{FF2B5EF4-FFF2-40B4-BE49-F238E27FC236}">
                <a16:creationId xmlns:a16="http://schemas.microsoft.com/office/drawing/2014/main" id="{A9EB1EE5-1868-1660-F2CB-7EB4A7243DD2}"/>
              </a:ext>
            </a:extLst>
          </p:cNvPr>
          <p:cNvSpPr/>
          <p:nvPr/>
        </p:nvSpPr>
        <p:spPr>
          <a:xfrm flipV="1">
            <a:off x="3855748" y="1425943"/>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43" name="Oval 42">
            <a:extLst>
              <a:ext uri="{FF2B5EF4-FFF2-40B4-BE49-F238E27FC236}">
                <a16:creationId xmlns:a16="http://schemas.microsoft.com/office/drawing/2014/main" id="{8511AF17-DA9E-2DAE-2B39-61F9D569BEEB}"/>
              </a:ext>
            </a:extLst>
          </p:cNvPr>
          <p:cNvSpPr/>
          <p:nvPr/>
        </p:nvSpPr>
        <p:spPr>
          <a:xfrm flipV="1">
            <a:off x="5070156" y="1425943"/>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44" name="Oval 43">
            <a:extLst>
              <a:ext uri="{FF2B5EF4-FFF2-40B4-BE49-F238E27FC236}">
                <a16:creationId xmlns:a16="http://schemas.microsoft.com/office/drawing/2014/main" id="{80CF0F23-8EDD-0C87-5F5D-086165F5ED57}"/>
              </a:ext>
            </a:extLst>
          </p:cNvPr>
          <p:cNvSpPr/>
          <p:nvPr/>
        </p:nvSpPr>
        <p:spPr>
          <a:xfrm flipV="1">
            <a:off x="6284564" y="1425943"/>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45" name="Oval 44">
            <a:extLst>
              <a:ext uri="{FF2B5EF4-FFF2-40B4-BE49-F238E27FC236}">
                <a16:creationId xmlns:a16="http://schemas.microsoft.com/office/drawing/2014/main" id="{78017631-9EA0-54A7-3F96-1E0FF4BC2F2F}"/>
              </a:ext>
            </a:extLst>
          </p:cNvPr>
          <p:cNvSpPr/>
          <p:nvPr/>
        </p:nvSpPr>
        <p:spPr>
          <a:xfrm flipV="1">
            <a:off x="7498972" y="1425943"/>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46" name="Oval 45">
            <a:extLst>
              <a:ext uri="{FF2B5EF4-FFF2-40B4-BE49-F238E27FC236}">
                <a16:creationId xmlns:a16="http://schemas.microsoft.com/office/drawing/2014/main" id="{250AF590-6455-0D65-10EC-23D70059125B}"/>
              </a:ext>
            </a:extLst>
          </p:cNvPr>
          <p:cNvSpPr/>
          <p:nvPr/>
        </p:nvSpPr>
        <p:spPr>
          <a:xfrm flipV="1">
            <a:off x="8712623" y="2041876"/>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49" name="Freeform 48">
            <a:extLst>
              <a:ext uri="{FF2B5EF4-FFF2-40B4-BE49-F238E27FC236}">
                <a16:creationId xmlns:a16="http://schemas.microsoft.com/office/drawing/2014/main" id="{EB0C4BA2-DCD6-5161-5F49-D7951AD2D459}"/>
              </a:ext>
            </a:extLst>
          </p:cNvPr>
          <p:cNvSpPr/>
          <p:nvPr/>
        </p:nvSpPr>
        <p:spPr>
          <a:xfrm>
            <a:off x="1458651" y="2674941"/>
            <a:ext cx="7283228" cy="620258"/>
          </a:xfrm>
          <a:custGeom>
            <a:avLst/>
            <a:gdLst>
              <a:gd name="connsiteX0" fmla="*/ 0 w 7283228"/>
              <a:gd name="connsiteY0" fmla="*/ 0 h 620258"/>
              <a:gd name="connsiteX1" fmla="*/ 2429874 w 7283228"/>
              <a:gd name="connsiteY1" fmla="*/ 0 h 620258"/>
              <a:gd name="connsiteX2" fmla="*/ 3644811 w 7283228"/>
              <a:gd name="connsiteY2" fmla="*/ 620258 h 620258"/>
              <a:gd name="connsiteX3" fmla="*/ 4859748 w 7283228"/>
              <a:gd name="connsiteY3" fmla="*/ 6395 h 620258"/>
              <a:gd name="connsiteX4" fmla="*/ 7283228 w 7283228"/>
              <a:gd name="connsiteY4" fmla="*/ 6395 h 620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3228" h="620258">
                <a:moveTo>
                  <a:pt x="0" y="0"/>
                </a:moveTo>
                <a:lnTo>
                  <a:pt x="2429874" y="0"/>
                </a:lnTo>
                <a:lnTo>
                  <a:pt x="3644811" y="620258"/>
                </a:lnTo>
                <a:lnTo>
                  <a:pt x="4859748" y="6395"/>
                </a:lnTo>
                <a:lnTo>
                  <a:pt x="7283228" y="6395"/>
                </a:lnTo>
              </a:path>
            </a:pathLst>
          </a:cu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0" name="Oval 49">
            <a:extLst>
              <a:ext uri="{FF2B5EF4-FFF2-40B4-BE49-F238E27FC236}">
                <a16:creationId xmlns:a16="http://schemas.microsoft.com/office/drawing/2014/main" id="{75C5CEBC-01E2-EE09-0248-17655ABEDC0A}"/>
              </a:ext>
            </a:extLst>
          </p:cNvPr>
          <p:cNvSpPr/>
          <p:nvPr/>
        </p:nvSpPr>
        <p:spPr>
          <a:xfrm flipV="1">
            <a:off x="2641340" y="2644035"/>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1" name="Oval 50">
            <a:extLst>
              <a:ext uri="{FF2B5EF4-FFF2-40B4-BE49-F238E27FC236}">
                <a16:creationId xmlns:a16="http://schemas.microsoft.com/office/drawing/2014/main" id="{8FE9CBF4-823E-9BF0-D8FF-F30F65B5E5E1}"/>
              </a:ext>
            </a:extLst>
          </p:cNvPr>
          <p:cNvSpPr/>
          <p:nvPr/>
        </p:nvSpPr>
        <p:spPr>
          <a:xfrm flipV="1">
            <a:off x="1426932" y="2644035"/>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2" name="Oval 51">
            <a:extLst>
              <a:ext uri="{FF2B5EF4-FFF2-40B4-BE49-F238E27FC236}">
                <a16:creationId xmlns:a16="http://schemas.microsoft.com/office/drawing/2014/main" id="{A26339C5-F87D-5C97-A5C6-E2A3DB89B5FE}"/>
              </a:ext>
            </a:extLst>
          </p:cNvPr>
          <p:cNvSpPr/>
          <p:nvPr/>
        </p:nvSpPr>
        <p:spPr>
          <a:xfrm flipV="1">
            <a:off x="3855748" y="2644035"/>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3" name="Oval 52">
            <a:extLst>
              <a:ext uri="{FF2B5EF4-FFF2-40B4-BE49-F238E27FC236}">
                <a16:creationId xmlns:a16="http://schemas.microsoft.com/office/drawing/2014/main" id="{0B0A6BB6-3121-9D72-5277-CECB97B0F6CF}"/>
              </a:ext>
            </a:extLst>
          </p:cNvPr>
          <p:cNvSpPr/>
          <p:nvPr/>
        </p:nvSpPr>
        <p:spPr>
          <a:xfrm flipV="1">
            <a:off x="5070156" y="3264452"/>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4" name="Oval 53">
            <a:extLst>
              <a:ext uri="{FF2B5EF4-FFF2-40B4-BE49-F238E27FC236}">
                <a16:creationId xmlns:a16="http://schemas.microsoft.com/office/drawing/2014/main" id="{B0E3892E-FE14-2FDC-ABCE-7C31A3FC89B7}"/>
              </a:ext>
            </a:extLst>
          </p:cNvPr>
          <p:cNvSpPr/>
          <p:nvPr/>
        </p:nvSpPr>
        <p:spPr>
          <a:xfrm flipV="1">
            <a:off x="6284564" y="2644035"/>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5" name="Oval 54">
            <a:extLst>
              <a:ext uri="{FF2B5EF4-FFF2-40B4-BE49-F238E27FC236}">
                <a16:creationId xmlns:a16="http://schemas.microsoft.com/office/drawing/2014/main" id="{E2A6F7B1-7835-746A-9188-BE50DDA1354A}"/>
              </a:ext>
            </a:extLst>
          </p:cNvPr>
          <p:cNvSpPr/>
          <p:nvPr/>
        </p:nvSpPr>
        <p:spPr>
          <a:xfrm flipV="1">
            <a:off x="7498972" y="2644035"/>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6" name="Oval 55">
            <a:extLst>
              <a:ext uri="{FF2B5EF4-FFF2-40B4-BE49-F238E27FC236}">
                <a16:creationId xmlns:a16="http://schemas.microsoft.com/office/drawing/2014/main" id="{AAF2C4BF-412B-4D87-7B8C-BC231CC4554C}"/>
              </a:ext>
            </a:extLst>
          </p:cNvPr>
          <p:cNvSpPr/>
          <p:nvPr/>
        </p:nvSpPr>
        <p:spPr>
          <a:xfrm flipV="1">
            <a:off x="8712623" y="2644035"/>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8" name="Freeform 57">
            <a:extLst>
              <a:ext uri="{FF2B5EF4-FFF2-40B4-BE49-F238E27FC236}">
                <a16:creationId xmlns:a16="http://schemas.microsoft.com/office/drawing/2014/main" id="{1B9A77B4-6106-008B-A7BF-07546A18108F}"/>
              </a:ext>
            </a:extLst>
          </p:cNvPr>
          <p:cNvSpPr/>
          <p:nvPr/>
        </p:nvSpPr>
        <p:spPr>
          <a:xfrm>
            <a:off x="1456111" y="2067021"/>
            <a:ext cx="7289260" cy="1835285"/>
          </a:xfrm>
          <a:custGeom>
            <a:avLst/>
            <a:gdLst>
              <a:gd name="connsiteX0" fmla="*/ 0 w 7289260"/>
              <a:gd name="connsiteY0" fmla="*/ 0 h 1835285"/>
              <a:gd name="connsiteX1" fmla="*/ 2438400 w 7289260"/>
              <a:gd name="connsiteY1" fmla="*/ 0 h 1835285"/>
              <a:gd name="connsiteX2" fmla="*/ 3644630 w 7289260"/>
              <a:gd name="connsiteY2" fmla="*/ 616085 h 1835285"/>
              <a:gd name="connsiteX3" fmla="*/ 4857345 w 7289260"/>
              <a:gd name="connsiteY3" fmla="*/ 1225685 h 1835285"/>
              <a:gd name="connsiteX4" fmla="*/ 6076545 w 7289260"/>
              <a:gd name="connsiteY4" fmla="*/ 1225685 h 1835285"/>
              <a:gd name="connsiteX5" fmla="*/ 7289260 w 7289260"/>
              <a:gd name="connsiteY5" fmla="*/ 1835285 h 183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9260" h="1835285">
                <a:moveTo>
                  <a:pt x="0" y="0"/>
                </a:moveTo>
                <a:lnTo>
                  <a:pt x="2438400" y="0"/>
                </a:lnTo>
                <a:lnTo>
                  <a:pt x="3644630" y="616085"/>
                </a:lnTo>
                <a:lnTo>
                  <a:pt x="4857345" y="1225685"/>
                </a:lnTo>
                <a:lnTo>
                  <a:pt x="6076545" y="1225685"/>
                </a:lnTo>
                <a:lnTo>
                  <a:pt x="7289260" y="1835285"/>
                </a:lnTo>
              </a:path>
            </a:pathLst>
          </a:cu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9" name="Oval 58">
            <a:extLst>
              <a:ext uri="{FF2B5EF4-FFF2-40B4-BE49-F238E27FC236}">
                <a16:creationId xmlns:a16="http://schemas.microsoft.com/office/drawing/2014/main" id="{8C9B7D1B-DC91-D515-4EA4-077B0D4EE66E}"/>
              </a:ext>
            </a:extLst>
          </p:cNvPr>
          <p:cNvSpPr/>
          <p:nvPr/>
        </p:nvSpPr>
        <p:spPr>
          <a:xfrm flipV="1">
            <a:off x="2641340" y="2040118"/>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0" name="Oval 59">
            <a:extLst>
              <a:ext uri="{FF2B5EF4-FFF2-40B4-BE49-F238E27FC236}">
                <a16:creationId xmlns:a16="http://schemas.microsoft.com/office/drawing/2014/main" id="{3F8069C9-BF74-B26D-E182-2EC54175A4AB}"/>
              </a:ext>
            </a:extLst>
          </p:cNvPr>
          <p:cNvSpPr/>
          <p:nvPr/>
        </p:nvSpPr>
        <p:spPr>
          <a:xfrm flipV="1">
            <a:off x="1426932" y="2040118"/>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1" name="Oval 60">
            <a:extLst>
              <a:ext uri="{FF2B5EF4-FFF2-40B4-BE49-F238E27FC236}">
                <a16:creationId xmlns:a16="http://schemas.microsoft.com/office/drawing/2014/main" id="{9C6C4440-2F1D-2A69-36D4-907286FF12B6}"/>
              </a:ext>
            </a:extLst>
          </p:cNvPr>
          <p:cNvSpPr/>
          <p:nvPr/>
        </p:nvSpPr>
        <p:spPr>
          <a:xfrm flipV="1">
            <a:off x="3855748" y="2040118"/>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2" name="Oval 61">
            <a:extLst>
              <a:ext uri="{FF2B5EF4-FFF2-40B4-BE49-F238E27FC236}">
                <a16:creationId xmlns:a16="http://schemas.microsoft.com/office/drawing/2014/main" id="{AE41363A-8252-649D-16C2-9E9312B600E9}"/>
              </a:ext>
            </a:extLst>
          </p:cNvPr>
          <p:cNvSpPr/>
          <p:nvPr/>
        </p:nvSpPr>
        <p:spPr>
          <a:xfrm flipV="1">
            <a:off x="5070156" y="2645305"/>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3" name="Oval 62">
            <a:extLst>
              <a:ext uri="{FF2B5EF4-FFF2-40B4-BE49-F238E27FC236}">
                <a16:creationId xmlns:a16="http://schemas.microsoft.com/office/drawing/2014/main" id="{8AED7A60-6050-ECAE-7D9E-EA618EA46437}"/>
              </a:ext>
            </a:extLst>
          </p:cNvPr>
          <p:cNvSpPr/>
          <p:nvPr/>
        </p:nvSpPr>
        <p:spPr>
          <a:xfrm flipV="1">
            <a:off x="6284564" y="3258389"/>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4" name="Oval 63">
            <a:extLst>
              <a:ext uri="{FF2B5EF4-FFF2-40B4-BE49-F238E27FC236}">
                <a16:creationId xmlns:a16="http://schemas.microsoft.com/office/drawing/2014/main" id="{B1CAF638-3D64-79EB-1EEB-97B8DF7829AE}"/>
              </a:ext>
            </a:extLst>
          </p:cNvPr>
          <p:cNvSpPr/>
          <p:nvPr/>
        </p:nvSpPr>
        <p:spPr>
          <a:xfrm flipV="1">
            <a:off x="7498972" y="3258389"/>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5" name="Oval 64">
            <a:extLst>
              <a:ext uri="{FF2B5EF4-FFF2-40B4-BE49-F238E27FC236}">
                <a16:creationId xmlns:a16="http://schemas.microsoft.com/office/drawing/2014/main" id="{AFCB3832-7732-7063-8D56-B0B1607A9381}"/>
              </a:ext>
            </a:extLst>
          </p:cNvPr>
          <p:cNvSpPr/>
          <p:nvPr/>
        </p:nvSpPr>
        <p:spPr>
          <a:xfrm flipV="1">
            <a:off x="8712623" y="3865233"/>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6" name="Freeform 65">
            <a:extLst>
              <a:ext uri="{FF2B5EF4-FFF2-40B4-BE49-F238E27FC236}">
                <a16:creationId xmlns:a16="http://schemas.microsoft.com/office/drawing/2014/main" id="{87593169-A0FD-3A18-2EF5-A40A0C30E7F1}"/>
              </a:ext>
            </a:extLst>
          </p:cNvPr>
          <p:cNvSpPr/>
          <p:nvPr/>
        </p:nvSpPr>
        <p:spPr>
          <a:xfrm>
            <a:off x="1453544" y="3278925"/>
            <a:ext cx="7283450" cy="1231900"/>
          </a:xfrm>
          <a:custGeom>
            <a:avLst/>
            <a:gdLst>
              <a:gd name="connsiteX0" fmla="*/ 0 w 7283450"/>
              <a:gd name="connsiteY0" fmla="*/ 0 h 1231900"/>
              <a:gd name="connsiteX1" fmla="*/ 1219200 w 7283450"/>
              <a:gd name="connsiteY1" fmla="*/ 615950 h 1231900"/>
              <a:gd name="connsiteX2" fmla="*/ 3651250 w 7283450"/>
              <a:gd name="connsiteY2" fmla="*/ 615950 h 1231900"/>
              <a:gd name="connsiteX3" fmla="*/ 4864100 w 7283450"/>
              <a:gd name="connsiteY3" fmla="*/ 1231900 h 1231900"/>
              <a:gd name="connsiteX4" fmla="*/ 7283450 w 7283450"/>
              <a:gd name="connsiteY4" fmla="*/ 123190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3450" h="1231900">
                <a:moveTo>
                  <a:pt x="0" y="0"/>
                </a:moveTo>
                <a:lnTo>
                  <a:pt x="1219200" y="615950"/>
                </a:lnTo>
                <a:lnTo>
                  <a:pt x="3651250" y="615950"/>
                </a:lnTo>
                <a:lnTo>
                  <a:pt x="4864100" y="1231900"/>
                </a:lnTo>
                <a:lnTo>
                  <a:pt x="7283450" y="1231900"/>
                </a:lnTo>
              </a:path>
            </a:pathLst>
          </a:cu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7" name="Freeform 66">
            <a:extLst>
              <a:ext uri="{FF2B5EF4-FFF2-40B4-BE49-F238E27FC236}">
                <a16:creationId xmlns:a16="http://schemas.microsoft.com/office/drawing/2014/main" id="{6CE3B001-E45F-789D-7E64-07E29D793F1C}"/>
              </a:ext>
            </a:extLst>
          </p:cNvPr>
          <p:cNvSpPr/>
          <p:nvPr/>
        </p:nvSpPr>
        <p:spPr>
          <a:xfrm>
            <a:off x="1459894" y="3285410"/>
            <a:ext cx="1212850" cy="609600"/>
          </a:xfrm>
          <a:custGeom>
            <a:avLst/>
            <a:gdLst>
              <a:gd name="connsiteX0" fmla="*/ 0 w 1212850"/>
              <a:gd name="connsiteY0" fmla="*/ 609600 h 609600"/>
              <a:gd name="connsiteX1" fmla="*/ 1212850 w 1212850"/>
              <a:gd name="connsiteY1" fmla="*/ 0 h 609600"/>
            </a:gdLst>
            <a:ahLst/>
            <a:cxnLst>
              <a:cxn ang="0">
                <a:pos x="connsiteX0" y="connsiteY0"/>
              </a:cxn>
              <a:cxn ang="0">
                <a:pos x="connsiteX1" y="connsiteY1"/>
              </a:cxn>
            </a:cxnLst>
            <a:rect l="l" t="t" r="r" b="b"/>
            <a:pathLst>
              <a:path w="1212850" h="609600">
                <a:moveTo>
                  <a:pt x="0" y="609600"/>
                </a:moveTo>
                <a:lnTo>
                  <a:pt x="1212850" y="0"/>
                </a:lnTo>
              </a:path>
            </a:pathLst>
          </a:cu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9" name="Freeform 68">
            <a:extLst>
              <a:ext uri="{FF2B5EF4-FFF2-40B4-BE49-F238E27FC236}">
                <a16:creationId xmlns:a16="http://schemas.microsoft.com/office/drawing/2014/main" id="{7F751C16-4E98-2419-9785-870E6A097630}"/>
              </a:ext>
            </a:extLst>
          </p:cNvPr>
          <p:cNvSpPr/>
          <p:nvPr/>
        </p:nvSpPr>
        <p:spPr>
          <a:xfrm>
            <a:off x="3879244" y="3291760"/>
            <a:ext cx="4857750" cy="1219200"/>
          </a:xfrm>
          <a:custGeom>
            <a:avLst/>
            <a:gdLst>
              <a:gd name="connsiteX0" fmla="*/ 0 w 4857750"/>
              <a:gd name="connsiteY0" fmla="*/ 1219200 h 1219200"/>
              <a:gd name="connsiteX1" fmla="*/ 1225550 w 4857750"/>
              <a:gd name="connsiteY1" fmla="*/ 1219200 h 1219200"/>
              <a:gd name="connsiteX2" fmla="*/ 2438400 w 4857750"/>
              <a:gd name="connsiteY2" fmla="*/ 603250 h 1219200"/>
              <a:gd name="connsiteX3" fmla="*/ 3651250 w 4857750"/>
              <a:gd name="connsiteY3" fmla="*/ 603250 h 1219200"/>
              <a:gd name="connsiteX4" fmla="*/ 4857750 w 485775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0" h="1219200">
                <a:moveTo>
                  <a:pt x="0" y="1219200"/>
                </a:moveTo>
                <a:lnTo>
                  <a:pt x="1225550" y="1219200"/>
                </a:lnTo>
                <a:lnTo>
                  <a:pt x="2438400" y="603250"/>
                </a:lnTo>
                <a:lnTo>
                  <a:pt x="3651250" y="603250"/>
                </a:lnTo>
                <a:lnTo>
                  <a:pt x="4857750" y="0"/>
                </a:lnTo>
              </a:path>
            </a:pathLst>
          </a:cu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grpSp>
        <p:nvGrpSpPr>
          <p:cNvPr id="48" name="Group 47">
            <a:extLst>
              <a:ext uri="{FF2B5EF4-FFF2-40B4-BE49-F238E27FC236}">
                <a16:creationId xmlns:a16="http://schemas.microsoft.com/office/drawing/2014/main" id="{29939F7D-A460-7B72-0F37-7B7F82E70D79}"/>
              </a:ext>
            </a:extLst>
          </p:cNvPr>
          <p:cNvGrpSpPr/>
          <p:nvPr/>
        </p:nvGrpSpPr>
        <p:grpSpPr>
          <a:xfrm>
            <a:off x="1406295" y="1407829"/>
            <a:ext cx="7384666" cy="4366709"/>
            <a:chOff x="2511801" y="1513319"/>
            <a:chExt cx="7384666" cy="4366709"/>
          </a:xfrm>
          <a:effectLst>
            <a:outerShdw blurRad="50800" dist="38100" dir="2700000" algn="tl" rotWithShape="0">
              <a:schemeClr val="accent2">
                <a:alpha val="24867"/>
              </a:schemeClr>
            </a:outerShdw>
          </a:effectLst>
        </p:grpSpPr>
        <p:sp>
          <p:nvSpPr>
            <p:cNvPr id="26" name="Freeform 25">
              <a:extLst>
                <a:ext uri="{FF2B5EF4-FFF2-40B4-BE49-F238E27FC236}">
                  <a16:creationId xmlns:a16="http://schemas.microsoft.com/office/drawing/2014/main" id="{84036E40-DD00-DA89-F9D3-D974CCB3D393}"/>
                </a:ext>
              </a:extLst>
            </p:cNvPr>
            <p:cNvSpPr/>
            <p:nvPr/>
          </p:nvSpPr>
          <p:spPr>
            <a:xfrm>
              <a:off x="2557990" y="1563565"/>
              <a:ext cx="7292546" cy="4269864"/>
            </a:xfrm>
            <a:custGeom>
              <a:avLst/>
              <a:gdLst>
                <a:gd name="connsiteX0" fmla="*/ 0 w 6753726"/>
                <a:gd name="connsiteY0" fmla="*/ 3954379 h 3954379"/>
                <a:gd name="connsiteX1" fmla="*/ 1126958 w 6753726"/>
                <a:gd name="connsiteY1" fmla="*/ 3388895 h 3954379"/>
                <a:gd name="connsiteX2" fmla="*/ 2249905 w 6753726"/>
                <a:gd name="connsiteY2" fmla="*/ 1696453 h 3954379"/>
                <a:gd name="connsiteX3" fmla="*/ 3380874 w 6753726"/>
                <a:gd name="connsiteY3" fmla="*/ 565484 h 3954379"/>
                <a:gd name="connsiteX4" fmla="*/ 5630779 w 6753726"/>
                <a:gd name="connsiteY4" fmla="*/ 565484 h 3954379"/>
                <a:gd name="connsiteX5" fmla="*/ 6753726 w 6753726"/>
                <a:gd name="connsiteY5" fmla="*/ 0 h 39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726" h="3954379">
                  <a:moveTo>
                    <a:pt x="0" y="3954379"/>
                  </a:moveTo>
                  <a:lnTo>
                    <a:pt x="1126958" y="3388895"/>
                  </a:lnTo>
                  <a:lnTo>
                    <a:pt x="2249905" y="1696453"/>
                  </a:lnTo>
                  <a:lnTo>
                    <a:pt x="3380874" y="565484"/>
                  </a:lnTo>
                  <a:lnTo>
                    <a:pt x="5630779" y="565484"/>
                  </a:lnTo>
                  <a:lnTo>
                    <a:pt x="6753726" y="0"/>
                  </a:lnTo>
                </a:path>
              </a:pathLst>
            </a:custGeom>
            <a:noFill/>
            <a:ln w="31750">
              <a:solidFill>
                <a:schemeClr val="bg2"/>
              </a:solidFill>
            </a:ln>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8" name="Oval 27">
              <a:extLst>
                <a:ext uri="{FF2B5EF4-FFF2-40B4-BE49-F238E27FC236}">
                  <a16:creationId xmlns:a16="http://schemas.microsoft.com/office/drawing/2014/main" id="{8B4FB3E6-3EE1-55F4-4DCC-1FEE072B248E}"/>
                </a:ext>
              </a:extLst>
            </p:cNvPr>
            <p:cNvSpPr/>
            <p:nvPr/>
          </p:nvSpPr>
          <p:spPr>
            <a:xfrm>
              <a:off x="3728849" y="5173797"/>
              <a:ext cx="99421" cy="99421"/>
            </a:xfrm>
            <a:prstGeom prst="ellipse">
              <a:avLst/>
            </a:prstGeom>
            <a:solidFill>
              <a:schemeClr val="bg2"/>
            </a:solidFill>
            <a:ln>
              <a:noFill/>
            </a:ln>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9" name="Oval 28">
              <a:extLst>
                <a:ext uri="{FF2B5EF4-FFF2-40B4-BE49-F238E27FC236}">
                  <a16:creationId xmlns:a16="http://schemas.microsoft.com/office/drawing/2014/main" id="{FF3D8BC9-7AC3-3E63-65B7-B206ACF4C5F1}"/>
                </a:ext>
              </a:extLst>
            </p:cNvPr>
            <p:cNvSpPr/>
            <p:nvPr/>
          </p:nvSpPr>
          <p:spPr>
            <a:xfrm>
              <a:off x="2511801" y="5780607"/>
              <a:ext cx="99421" cy="99421"/>
            </a:xfrm>
            <a:prstGeom prst="ellipse">
              <a:avLst/>
            </a:prstGeom>
            <a:solidFill>
              <a:schemeClr val="bg2"/>
            </a:solidFill>
            <a:ln>
              <a:noFill/>
            </a:ln>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30" name="Oval 29">
              <a:extLst>
                <a:ext uri="{FF2B5EF4-FFF2-40B4-BE49-F238E27FC236}">
                  <a16:creationId xmlns:a16="http://schemas.microsoft.com/office/drawing/2014/main" id="{5A1F1DB0-94D6-09EE-638C-058B83DE8A24}"/>
                </a:ext>
              </a:extLst>
            </p:cNvPr>
            <p:cNvSpPr/>
            <p:nvPr/>
          </p:nvSpPr>
          <p:spPr>
            <a:xfrm>
              <a:off x="4942566" y="3344034"/>
              <a:ext cx="99421" cy="99421"/>
            </a:xfrm>
            <a:prstGeom prst="ellipse">
              <a:avLst/>
            </a:prstGeom>
            <a:solidFill>
              <a:schemeClr val="bg2"/>
            </a:solidFill>
            <a:ln>
              <a:noFill/>
            </a:ln>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31" name="Oval 30">
              <a:extLst>
                <a:ext uri="{FF2B5EF4-FFF2-40B4-BE49-F238E27FC236}">
                  <a16:creationId xmlns:a16="http://schemas.microsoft.com/office/drawing/2014/main" id="{32948B4C-90B2-F75E-50B5-C4DC0C3F42D3}"/>
                </a:ext>
              </a:extLst>
            </p:cNvPr>
            <p:cNvSpPr/>
            <p:nvPr/>
          </p:nvSpPr>
          <p:spPr>
            <a:xfrm>
              <a:off x="6152758" y="2126985"/>
              <a:ext cx="99421" cy="99421"/>
            </a:xfrm>
            <a:prstGeom prst="ellipse">
              <a:avLst/>
            </a:prstGeom>
            <a:solidFill>
              <a:schemeClr val="bg2"/>
            </a:solidFill>
            <a:ln>
              <a:noFill/>
            </a:ln>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32" name="Oval 31">
              <a:extLst>
                <a:ext uri="{FF2B5EF4-FFF2-40B4-BE49-F238E27FC236}">
                  <a16:creationId xmlns:a16="http://schemas.microsoft.com/office/drawing/2014/main" id="{8A798190-9A29-F686-8234-A4DF9EF6DC5D}"/>
                </a:ext>
              </a:extLst>
            </p:cNvPr>
            <p:cNvSpPr/>
            <p:nvPr/>
          </p:nvSpPr>
          <p:spPr>
            <a:xfrm>
              <a:off x="7369806" y="2126985"/>
              <a:ext cx="99421" cy="99421"/>
            </a:xfrm>
            <a:prstGeom prst="ellipse">
              <a:avLst/>
            </a:prstGeom>
            <a:solidFill>
              <a:schemeClr val="bg2"/>
            </a:solidFill>
            <a:ln>
              <a:noFill/>
            </a:ln>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33" name="Oval 32">
              <a:extLst>
                <a:ext uri="{FF2B5EF4-FFF2-40B4-BE49-F238E27FC236}">
                  <a16:creationId xmlns:a16="http://schemas.microsoft.com/office/drawing/2014/main" id="{292A357E-F7A4-F743-F013-E7C301AD17A1}"/>
                </a:ext>
              </a:extLst>
            </p:cNvPr>
            <p:cNvSpPr/>
            <p:nvPr/>
          </p:nvSpPr>
          <p:spPr>
            <a:xfrm>
              <a:off x="8590283" y="2126985"/>
              <a:ext cx="99421" cy="99421"/>
            </a:xfrm>
            <a:prstGeom prst="ellipse">
              <a:avLst/>
            </a:prstGeom>
            <a:solidFill>
              <a:schemeClr val="bg2"/>
            </a:solidFill>
            <a:ln>
              <a:noFill/>
            </a:ln>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34" name="Oval 33">
              <a:extLst>
                <a:ext uri="{FF2B5EF4-FFF2-40B4-BE49-F238E27FC236}">
                  <a16:creationId xmlns:a16="http://schemas.microsoft.com/office/drawing/2014/main" id="{1DA993B5-B50F-A8B4-2B8E-E231D4A5B479}"/>
                </a:ext>
              </a:extLst>
            </p:cNvPr>
            <p:cNvSpPr/>
            <p:nvPr/>
          </p:nvSpPr>
          <p:spPr>
            <a:xfrm>
              <a:off x="9797046" y="1513319"/>
              <a:ext cx="99421" cy="99421"/>
            </a:xfrm>
            <a:prstGeom prst="ellipse">
              <a:avLst/>
            </a:prstGeom>
            <a:solidFill>
              <a:schemeClr val="bg2"/>
            </a:solidFill>
            <a:ln>
              <a:noFill/>
            </a:ln>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grpSp>
      <p:sp>
        <p:nvSpPr>
          <p:cNvPr id="71" name="Oval 70">
            <a:extLst>
              <a:ext uri="{FF2B5EF4-FFF2-40B4-BE49-F238E27FC236}">
                <a16:creationId xmlns:a16="http://schemas.microsoft.com/office/drawing/2014/main" id="{A04E7F5A-5771-CBE5-352B-D42A60ECC4D5}"/>
              </a:ext>
            </a:extLst>
          </p:cNvPr>
          <p:cNvSpPr/>
          <p:nvPr/>
        </p:nvSpPr>
        <p:spPr>
          <a:xfrm flipV="1">
            <a:off x="6284564" y="3861639"/>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2" name="Oval 71">
            <a:extLst>
              <a:ext uri="{FF2B5EF4-FFF2-40B4-BE49-F238E27FC236}">
                <a16:creationId xmlns:a16="http://schemas.microsoft.com/office/drawing/2014/main" id="{E9D2F7DA-5E71-BDC8-A35F-FDF77F4426A0}"/>
              </a:ext>
            </a:extLst>
          </p:cNvPr>
          <p:cNvSpPr/>
          <p:nvPr/>
        </p:nvSpPr>
        <p:spPr>
          <a:xfrm flipV="1">
            <a:off x="7498972" y="3861639"/>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3" name="Oval 72">
            <a:extLst>
              <a:ext uri="{FF2B5EF4-FFF2-40B4-BE49-F238E27FC236}">
                <a16:creationId xmlns:a16="http://schemas.microsoft.com/office/drawing/2014/main" id="{68F74867-17F6-DC4B-24AD-3262ADB61A6C}"/>
              </a:ext>
            </a:extLst>
          </p:cNvPr>
          <p:cNvSpPr/>
          <p:nvPr/>
        </p:nvSpPr>
        <p:spPr>
          <a:xfrm flipV="1">
            <a:off x="6284564" y="4483939"/>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4" name="Oval 73">
            <a:extLst>
              <a:ext uri="{FF2B5EF4-FFF2-40B4-BE49-F238E27FC236}">
                <a16:creationId xmlns:a16="http://schemas.microsoft.com/office/drawing/2014/main" id="{F7595FD5-A612-C281-6B4D-FCCF8201B616}"/>
              </a:ext>
            </a:extLst>
          </p:cNvPr>
          <p:cNvSpPr/>
          <p:nvPr/>
        </p:nvSpPr>
        <p:spPr>
          <a:xfrm flipV="1">
            <a:off x="7498972" y="4483939"/>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5" name="Oval 74">
            <a:extLst>
              <a:ext uri="{FF2B5EF4-FFF2-40B4-BE49-F238E27FC236}">
                <a16:creationId xmlns:a16="http://schemas.microsoft.com/office/drawing/2014/main" id="{94C84C5B-E302-E3C7-FB3C-9F1FD21AE395}"/>
              </a:ext>
            </a:extLst>
          </p:cNvPr>
          <p:cNvSpPr/>
          <p:nvPr/>
        </p:nvSpPr>
        <p:spPr>
          <a:xfrm flipV="1">
            <a:off x="8708647" y="4483939"/>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6" name="Oval 75">
            <a:extLst>
              <a:ext uri="{FF2B5EF4-FFF2-40B4-BE49-F238E27FC236}">
                <a16:creationId xmlns:a16="http://schemas.microsoft.com/office/drawing/2014/main" id="{ECDC63F6-02D5-B4E0-FB91-F6428B3DED78}"/>
              </a:ext>
            </a:extLst>
          </p:cNvPr>
          <p:cNvSpPr/>
          <p:nvPr/>
        </p:nvSpPr>
        <p:spPr>
          <a:xfrm flipV="1">
            <a:off x="8708647" y="3258389"/>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7" name="Oval 76">
            <a:extLst>
              <a:ext uri="{FF2B5EF4-FFF2-40B4-BE49-F238E27FC236}">
                <a16:creationId xmlns:a16="http://schemas.microsoft.com/office/drawing/2014/main" id="{C1867F43-EA05-8282-BF12-202BFCF0BAB1}"/>
              </a:ext>
            </a:extLst>
          </p:cNvPr>
          <p:cNvSpPr/>
          <p:nvPr/>
        </p:nvSpPr>
        <p:spPr>
          <a:xfrm flipV="1">
            <a:off x="5068539" y="3861639"/>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8" name="Oval 77">
            <a:extLst>
              <a:ext uri="{FF2B5EF4-FFF2-40B4-BE49-F238E27FC236}">
                <a16:creationId xmlns:a16="http://schemas.microsoft.com/office/drawing/2014/main" id="{3C4DBBF3-697B-F6A6-2DE3-79CEFE5DCCB6}"/>
              </a:ext>
            </a:extLst>
          </p:cNvPr>
          <p:cNvSpPr/>
          <p:nvPr/>
        </p:nvSpPr>
        <p:spPr>
          <a:xfrm flipV="1">
            <a:off x="3858864" y="3861639"/>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9" name="Oval 78">
            <a:extLst>
              <a:ext uri="{FF2B5EF4-FFF2-40B4-BE49-F238E27FC236}">
                <a16:creationId xmlns:a16="http://schemas.microsoft.com/office/drawing/2014/main" id="{0DDC2332-B730-C9B9-795F-F30D9EB318CB}"/>
              </a:ext>
            </a:extLst>
          </p:cNvPr>
          <p:cNvSpPr/>
          <p:nvPr/>
        </p:nvSpPr>
        <p:spPr>
          <a:xfrm flipV="1">
            <a:off x="2639664" y="3861639"/>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0" name="Oval 79">
            <a:extLst>
              <a:ext uri="{FF2B5EF4-FFF2-40B4-BE49-F238E27FC236}">
                <a16:creationId xmlns:a16="http://schemas.microsoft.com/office/drawing/2014/main" id="{C9ADF382-9AFE-BFA1-0D7D-6D3709A098EC}"/>
              </a:ext>
            </a:extLst>
          </p:cNvPr>
          <p:cNvSpPr/>
          <p:nvPr/>
        </p:nvSpPr>
        <p:spPr>
          <a:xfrm flipV="1">
            <a:off x="1426932" y="3256143"/>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1" name="Oval 80">
            <a:extLst>
              <a:ext uri="{FF2B5EF4-FFF2-40B4-BE49-F238E27FC236}">
                <a16:creationId xmlns:a16="http://schemas.microsoft.com/office/drawing/2014/main" id="{FC1CF54F-3DD5-BE0F-E3DD-50D3284687C9}"/>
              </a:ext>
            </a:extLst>
          </p:cNvPr>
          <p:cNvSpPr/>
          <p:nvPr/>
        </p:nvSpPr>
        <p:spPr>
          <a:xfrm flipV="1">
            <a:off x="2639782" y="3256143"/>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2" name="Oval 81">
            <a:extLst>
              <a:ext uri="{FF2B5EF4-FFF2-40B4-BE49-F238E27FC236}">
                <a16:creationId xmlns:a16="http://schemas.microsoft.com/office/drawing/2014/main" id="{06138D82-1272-995C-E47D-B75F02559892}"/>
              </a:ext>
            </a:extLst>
          </p:cNvPr>
          <p:cNvSpPr/>
          <p:nvPr/>
        </p:nvSpPr>
        <p:spPr>
          <a:xfrm flipV="1">
            <a:off x="1423639" y="3861639"/>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5" name="Oval 84">
            <a:extLst>
              <a:ext uri="{FF2B5EF4-FFF2-40B4-BE49-F238E27FC236}">
                <a16:creationId xmlns:a16="http://schemas.microsoft.com/office/drawing/2014/main" id="{3301078D-A86D-EDE0-6DF4-7DC065531A30}"/>
              </a:ext>
            </a:extLst>
          </p:cNvPr>
          <p:cNvSpPr/>
          <p:nvPr/>
        </p:nvSpPr>
        <p:spPr>
          <a:xfrm flipV="1">
            <a:off x="3855689" y="4480764"/>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93" name="Oval 92">
            <a:extLst>
              <a:ext uri="{FF2B5EF4-FFF2-40B4-BE49-F238E27FC236}">
                <a16:creationId xmlns:a16="http://schemas.microsoft.com/office/drawing/2014/main" id="{5220F669-2C92-426D-0F49-383274403550}"/>
              </a:ext>
            </a:extLst>
          </p:cNvPr>
          <p:cNvSpPr/>
          <p:nvPr/>
        </p:nvSpPr>
        <p:spPr>
          <a:xfrm flipV="1">
            <a:off x="8705594" y="5696540"/>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94" name="Oval 93">
            <a:extLst>
              <a:ext uri="{FF2B5EF4-FFF2-40B4-BE49-F238E27FC236}">
                <a16:creationId xmlns:a16="http://schemas.microsoft.com/office/drawing/2014/main" id="{25295EAC-125B-AACF-E125-BD3A37B23D7E}"/>
              </a:ext>
            </a:extLst>
          </p:cNvPr>
          <p:cNvSpPr/>
          <p:nvPr/>
        </p:nvSpPr>
        <p:spPr>
          <a:xfrm flipV="1">
            <a:off x="8708647" y="5084014"/>
            <a:ext cx="62800" cy="62800"/>
          </a:xfrm>
          <a:prstGeom prst="ellipse">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102" name="Picture 101">
            <a:extLst>
              <a:ext uri="{FF2B5EF4-FFF2-40B4-BE49-F238E27FC236}">
                <a16:creationId xmlns:a16="http://schemas.microsoft.com/office/drawing/2014/main" id="{B0D951F3-CC22-C25E-848E-615C1130EB91}"/>
              </a:ext>
            </a:extLst>
          </p:cNvPr>
          <p:cNvPicPr>
            <a:picLocks noChangeAspect="1"/>
          </p:cNvPicPr>
          <p:nvPr/>
        </p:nvPicPr>
        <p:blipFill>
          <a:blip r:embed="rId2">
            <a:alphaModFix amt="50000"/>
          </a:blip>
          <a:stretch>
            <a:fillRect/>
          </a:stretch>
        </p:blipFill>
        <p:spPr>
          <a:xfrm>
            <a:off x="1517253" y="2482835"/>
            <a:ext cx="535194" cy="119938"/>
          </a:xfrm>
          <a:prstGeom prst="rect">
            <a:avLst/>
          </a:prstGeom>
        </p:spPr>
      </p:pic>
      <p:pic>
        <p:nvPicPr>
          <p:cNvPr id="104" name="Graphic 103">
            <a:extLst>
              <a:ext uri="{FF2B5EF4-FFF2-40B4-BE49-F238E27FC236}">
                <a16:creationId xmlns:a16="http://schemas.microsoft.com/office/drawing/2014/main" id="{A662FEC9-AC70-81AB-A08F-8B2C765F2AC5}"/>
              </a:ext>
            </a:extLst>
          </p:cNvPr>
          <p:cNvPicPr>
            <a:picLocks noChangeAspect="1"/>
          </p:cNvPicPr>
          <p:nvPr/>
        </p:nvPicPr>
        <p:blipFill>
          <a:blip r:embed="rId3">
            <a:alphaModFix amt="50000"/>
            <a:extLst>
              <a:ext uri="{96DAC541-7B7A-43D3-8B79-37D633B846F1}">
                <asvg:svgBlip xmlns:asvg="http://schemas.microsoft.com/office/drawing/2016/SVG/main" r:embed="rId4"/>
              </a:ext>
            </a:extLst>
          </a:blip>
          <a:stretch>
            <a:fillRect/>
          </a:stretch>
        </p:blipFill>
        <p:spPr>
          <a:xfrm>
            <a:off x="1517253" y="3985838"/>
            <a:ext cx="598735" cy="84033"/>
          </a:xfrm>
          <a:prstGeom prst="rect">
            <a:avLst/>
          </a:prstGeom>
        </p:spPr>
      </p:pic>
      <p:pic>
        <p:nvPicPr>
          <p:cNvPr id="105" name="Picture 104">
            <a:extLst>
              <a:ext uri="{FF2B5EF4-FFF2-40B4-BE49-F238E27FC236}">
                <a16:creationId xmlns:a16="http://schemas.microsoft.com/office/drawing/2014/main" id="{4EAD12F1-6BC2-CCFC-6BD8-C861CDAC4DBE}"/>
              </a:ext>
            </a:extLst>
          </p:cNvPr>
          <p:cNvPicPr>
            <a:picLocks noChangeAspect="1"/>
          </p:cNvPicPr>
          <p:nvPr/>
        </p:nvPicPr>
        <p:blipFill>
          <a:blip r:embed="rId5">
            <a:alphaModFix amt="50000"/>
          </a:blip>
          <a:stretch>
            <a:fillRect/>
          </a:stretch>
        </p:blipFill>
        <p:spPr>
          <a:xfrm>
            <a:off x="1536614" y="1895722"/>
            <a:ext cx="624425" cy="96596"/>
          </a:xfrm>
          <a:prstGeom prst="rect">
            <a:avLst/>
          </a:prstGeom>
        </p:spPr>
      </p:pic>
      <p:pic>
        <p:nvPicPr>
          <p:cNvPr id="106" name="Picture 105">
            <a:extLst>
              <a:ext uri="{FF2B5EF4-FFF2-40B4-BE49-F238E27FC236}">
                <a16:creationId xmlns:a16="http://schemas.microsoft.com/office/drawing/2014/main" id="{0E3469E7-E30A-5431-BA9F-0AA2F892CFB5}"/>
              </a:ext>
            </a:extLst>
          </p:cNvPr>
          <p:cNvPicPr>
            <a:picLocks noChangeAspect="1"/>
          </p:cNvPicPr>
          <p:nvPr/>
        </p:nvPicPr>
        <p:blipFill>
          <a:blip r:embed="rId6">
            <a:alphaModFix amt="50000"/>
          </a:blip>
          <a:stretch>
            <a:fillRect/>
          </a:stretch>
        </p:blipFill>
        <p:spPr>
          <a:xfrm>
            <a:off x="1536614" y="2964732"/>
            <a:ext cx="663204" cy="223500"/>
          </a:xfrm>
          <a:prstGeom prst="rect">
            <a:avLst/>
          </a:prstGeom>
        </p:spPr>
      </p:pic>
      <p:pic>
        <p:nvPicPr>
          <p:cNvPr id="118" name="Graphic 117">
            <a:extLst>
              <a:ext uri="{FF2B5EF4-FFF2-40B4-BE49-F238E27FC236}">
                <a16:creationId xmlns:a16="http://schemas.microsoft.com/office/drawing/2014/main" id="{1FABB385-3A68-B6AC-9784-E7EC33FD5E96}"/>
              </a:ext>
            </a:extLst>
          </p:cNvPr>
          <p:cNvPicPr>
            <a:picLocks noChangeAspect="1"/>
          </p:cNvPicPr>
          <p:nvPr/>
        </p:nvPicPr>
        <p:blipFill>
          <a:blip r:embed="rId7">
            <a:alphaModFix amt="50000"/>
            <a:extLst>
              <a:ext uri="{96DAC541-7B7A-43D3-8B79-37D633B846F1}">
                <asvg:svgBlip xmlns:asvg="http://schemas.microsoft.com/office/drawing/2016/SVG/main" r:embed="rId8"/>
              </a:ext>
            </a:extLst>
          </a:blip>
          <a:srcRect l="5708" t="34266" r="5708" b="34266"/>
          <a:stretch>
            <a:fillRect/>
          </a:stretch>
        </p:blipFill>
        <p:spPr>
          <a:xfrm>
            <a:off x="8114828" y="5539738"/>
            <a:ext cx="615815" cy="163826"/>
          </a:xfrm>
          <a:prstGeom prst="rect">
            <a:avLst/>
          </a:prstGeom>
        </p:spPr>
      </p:pic>
      <p:pic>
        <p:nvPicPr>
          <p:cNvPr id="119" name="Picture 118">
            <a:extLst>
              <a:ext uri="{FF2B5EF4-FFF2-40B4-BE49-F238E27FC236}">
                <a16:creationId xmlns:a16="http://schemas.microsoft.com/office/drawing/2014/main" id="{C0871DF6-0DDA-3974-6E19-FD5D5A956331}"/>
              </a:ext>
            </a:extLst>
          </p:cNvPr>
          <p:cNvPicPr>
            <a:picLocks noChangeAspect="1"/>
          </p:cNvPicPr>
          <p:nvPr/>
        </p:nvPicPr>
        <p:blipFill>
          <a:blip r:embed="rId9">
            <a:alphaModFix amt="50000"/>
          </a:blip>
          <a:stretch>
            <a:fillRect/>
          </a:stretch>
        </p:blipFill>
        <p:spPr>
          <a:xfrm>
            <a:off x="-1077828" y="3979881"/>
            <a:ext cx="435585" cy="140610"/>
          </a:xfrm>
          <a:prstGeom prst="rect">
            <a:avLst/>
          </a:prstGeom>
        </p:spPr>
      </p:pic>
      <p:pic>
        <p:nvPicPr>
          <p:cNvPr id="121" name="Graphic 120">
            <a:extLst>
              <a:ext uri="{FF2B5EF4-FFF2-40B4-BE49-F238E27FC236}">
                <a16:creationId xmlns:a16="http://schemas.microsoft.com/office/drawing/2014/main" id="{738B0B98-05BA-0515-9004-669DF1B989EC}"/>
              </a:ext>
            </a:extLst>
          </p:cNvPr>
          <p:cNvPicPr>
            <a:picLocks noChangeAspect="1"/>
          </p:cNvPicPr>
          <p:nvPr/>
        </p:nvPicPr>
        <p:blipFill>
          <a:blip r:embed="rId10">
            <a:alphaModFix amt="50000"/>
            <a:extLst>
              <a:ext uri="{96DAC541-7B7A-43D3-8B79-37D633B846F1}">
                <asvg:svgBlip xmlns:asvg="http://schemas.microsoft.com/office/drawing/2016/SVG/main" r:embed="rId11"/>
              </a:ext>
            </a:extLst>
          </a:blip>
          <a:stretch>
            <a:fillRect/>
          </a:stretch>
        </p:blipFill>
        <p:spPr>
          <a:xfrm>
            <a:off x="-876186" y="4822428"/>
            <a:ext cx="445675" cy="252549"/>
          </a:xfrm>
          <a:prstGeom prst="rect">
            <a:avLst/>
          </a:prstGeom>
        </p:spPr>
      </p:pic>
      <p:sp>
        <p:nvSpPr>
          <p:cNvPr id="122" name="TextBox 121">
            <a:extLst>
              <a:ext uri="{FF2B5EF4-FFF2-40B4-BE49-F238E27FC236}">
                <a16:creationId xmlns:a16="http://schemas.microsoft.com/office/drawing/2014/main" id="{B67DBBFA-D6DE-CDDD-013D-671B6AA1640F}"/>
              </a:ext>
            </a:extLst>
          </p:cNvPr>
          <p:cNvSpPr txBox="1"/>
          <p:nvPr/>
        </p:nvSpPr>
        <p:spPr>
          <a:xfrm>
            <a:off x="1037783" y="6153797"/>
            <a:ext cx="844222" cy="212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2018</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sp>
        <p:nvSpPr>
          <p:cNvPr id="123" name="TextBox 122">
            <a:extLst>
              <a:ext uri="{FF2B5EF4-FFF2-40B4-BE49-F238E27FC236}">
                <a16:creationId xmlns:a16="http://schemas.microsoft.com/office/drawing/2014/main" id="{A799A332-1210-7120-63DA-E3767F83BC57}"/>
              </a:ext>
            </a:extLst>
          </p:cNvPr>
          <p:cNvSpPr txBox="1"/>
          <p:nvPr/>
        </p:nvSpPr>
        <p:spPr>
          <a:xfrm>
            <a:off x="2244013" y="6153797"/>
            <a:ext cx="844222" cy="212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2019</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sp>
        <p:nvSpPr>
          <p:cNvPr id="124" name="TextBox 123">
            <a:extLst>
              <a:ext uri="{FF2B5EF4-FFF2-40B4-BE49-F238E27FC236}">
                <a16:creationId xmlns:a16="http://schemas.microsoft.com/office/drawing/2014/main" id="{8B092BF5-3FFC-16B2-21F3-6E486F7BB7DA}"/>
              </a:ext>
            </a:extLst>
          </p:cNvPr>
          <p:cNvSpPr txBox="1"/>
          <p:nvPr/>
        </p:nvSpPr>
        <p:spPr>
          <a:xfrm>
            <a:off x="3469698" y="6153797"/>
            <a:ext cx="844222" cy="212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2020</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sp>
        <p:nvSpPr>
          <p:cNvPr id="125" name="TextBox 124">
            <a:extLst>
              <a:ext uri="{FF2B5EF4-FFF2-40B4-BE49-F238E27FC236}">
                <a16:creationId xmlns:a16="http://schemas.microsoft.com/office/drawing/2014/main" id="{64085BF5-56E7-D708-0643-650A26AC3F16}"/>
              </a:ext>
            </a:extLst>
          </p:cNvPr>
          <p:cNvSpPr txBox="1"/>
          <p:nvPr/>
        </p:nvSpPr>
        <p:spPr>
          <a:xfrm>
            <a:off x="4682413" y="6153797"/>
            <a:ext cx="844222" cy="212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2021</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sp>
        <p:nvSpPr>
          <p:cNvPr id="126" name="TextBox 125">
            <a:extLst>
              <a:ext uri="{FF2B5EF4-FFF2-40B4-BE49-F238E27FC236}">
                <a16:creationId xmlns:a16="http://schemas.microsoft.com/office/drawing/2014/main" id="{7234ED39-5D13-82AE-76CE-F970BE8BF668}"/>
              </a:ext>
            </a:extLst>
          </p:cNvPr>
          <p:cNvSpPr txBox="1"/>
          <p:nvPr/>
        </p:nvSpPr>
        <p:spPr>
          <a:xfrm>
            <a:off x="5882157" y="6153797"/>
            <a:ext cx="844222" cy="212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2022</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sp>
        <p:nvSpPr>
          <p:cNvPr id="127" name="TextBox 126">
            <a:extLst>
              <a:ext uri="{FF2B5EF4-FFF2-40B4-BE49-F238E27FC236}">
                <a16:creationId xmlns:a16="http://schemas.microsoft.com/office/drawing/2014/main" id="{9751B203-147B-9CD7-6F64-960D8AB7592A}"/>
              </a:ext>
            </a:extLst>
          </p:cNvPr>
          <p:cNvSpPr txBox="1"/>
          <p:nvPr/>
        </p:nvSpPr>
        <p:spPr>
          <a:xfrm>
            <a:off x="7114327" y="6153797"/>
            <a:ext cx="844222" cy="212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2023</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sp>
        <p:nvSpPr>
          <p:cNvPr id="128" name="TextBox 127">
            <a:extLst>
              <a:ext uri="{FF2B5EF4-FFF2-40B4-BE49-F238E27FC236}">
                <a16:creationId xmlns:a16="http://schemas.microsoft.com/office/drawing/2014/main" id="{231A558C-9DB5-BB47-593D-A6B4F052E5D0}"/>
              </a:ext>
            </a:extLst>
          </p:cNvPr>
          <p:cNvSpPr txBox="1"/>
          <p:nvPr/>
        </p:nvSpPr>
        <p:spPr>
          <a:xfrm>
            <a:off x="8320556" y="6153797"/>
            <a:ext cx="844222" cy="21200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2024</a:t>
            </a:r>
            <a:endParaRPr kumimoji="0" lang="en-US" sz="1200" b="1" i="0" u="none" strike="noStrike" kern="1200" cap="none" spc="0" normalizeH="0" baseline="30000" noProof="0">
              <a:ln>
                <a:noFill/>
              </a:ln>
              <a:solidFill>
                <a:srgbClr val="FFFFFF"/>
              </a:solidFill>
              <a:effectLst/>
              <a:uLnTx/>
              <a:uFillTx/>
              <a:latin typeface="Montserrat"/>
              <a:ea typeface="+mn-ea"/>
              <a:cs typeface="+mn-cs"/>
            </a:endParaRPr>
          </a:p>
        </p:txBody>
      </p:sp>
      <p:sp>
        <p:nvSpPr>
          <p:cNvPr id="129" name="TextBox 128">
            <a:extLst>
              <a:ext uri="{FF2B5EF4-FFF2-40B4-BE49-F238E27FC236}">
                <a16:creationId xmlns:a16="http://schemas.microsoft.com/office/drawing/2014/main" id="{30F73A59-D782-435B-D8A6-CB092ED01E89}"/>
              </a:ext>
            </a:extLst>
          </p:cNvPr>
          <p:cNvSpPr txBox="1"/>
          <p:nvPr/>
        </p:nvSpPr>
        <p:spPr>
          <a:xfrm>
            <a:off x="127313" y="5622654"/>
            <a:ext cx="844222" cy="21200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8</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sp>
        <p:nvSpPr>
          <p:cNvPr id="130" name="TextBox 129">
            <a:extLst>
              <a:ext uri="{FF2B5EF4-FFF2-40B4-BE49-F238E27FC236}">
                <a16:creationId xmlns:a16="http://schemas.microsoft.com/office/drawing/2014/main" id="{DEE6C47F-4095-C47A-EC12-64A96FC08730}"/>
              </a:ext>
            </a:extLst>
          </p:cNvPr>
          <p:cNvSpPr txBox="1"/>
          <p:nvPr/>
        </p:nvSpPr>
        <p:spPr>
          <a:xfrm>
            <a:off x="127313" y="5006569"/>
            <a:ext cx="844222" cy="21200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7</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sp>
        <p:nvSpPr>
          <p:cNvPr id="131" name="TextBox 130">
            <a:extLst>
              <a:ext uri="{FF2B5EF4-FFF2-40B4-BE49-F238E27FC236}">
                <a16:creationId xmlns:a16="http://schemas.microsoft.com/office/drawing/2014/main" id="{452D108F-CF00-DB0C-B47D-D4F2560EA3A1}"/>
              </a:ext>
            </a:extLst>
          </p:cNvPr>
          <p:cNvSpPr txBox="1"/>
          <p:nvPr/>
        </p:nvSpPr>
        <p:spPr>
          <a:xfrm>
            <a:off x="127313" y="4403455"/>
            <a:ext cx="844222" cy="21200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6</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sp>
        <p:nvSpPr>
          <p:cNvPr id="132" name="TextBox 131">
            <a:extLst>
              <a:ext uri="{FF2B5EF4-FFF2-40B4-BE49-F238E27FC236}">
                <a16:creationId xmlns:a16="http://schemas.microsoft.com/office/drawing/2014/main" id="{06163325-75B5-E5BB-C174-58F0ED140E35}"/>
              </a:ext>
            </a:extLst>
          </p:cNvPr>
          <p:cNvSpPr txBox="1"/>
          <p:nvPr/>
        </p:nvSpPr>
        <p:spPr>
          <a:xfrm>
            <a:off x="127313" y="3800340"/>
            <a:ext cx="844222" cy="21200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5</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sp>
        <p:nvSpPr>
          <p:cNvPr id="133" name="TextBox 132">
            <a:extLst>
              <a:ext uri="{FF2B5EF4-FFF2-40B4-BE49-F238E27FC236}">
                <a16:creationId xmlns:a16="http://schemas.microsoft.com/office/drawing/2014/main" id="{44194FD5-760D-856C-69F7-9BDD1A2A29E2}"/>
              </a:ext>
            </a:extLst>
          </p:cNvPr>
          <p:cNvSpPr txBox="1"/>
          <p:nvPr/>
        </p:nvSpPr>
        <p:spPr>
          <a:xfrm>
            <a:off x="127313" y="3184255"/>
            <a:ext cx="844222" cy="21200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4</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sp>
        <p:nvSpPr>
          <p:cNvPr id="134" name="TextBox 133">
            <a:extLst>
              <a:ext uri="{FF2B5EF4-FFF2-40B4-BE49-F238E27FC236}">
                <a16:creationId xmlns:a16="http://schemas.microsoft.com/office/drawing/2014/main" id="{CAD89C3A-05FA-2DFB-C649-0087EFFF3357}"/>
              </a:ext>
            </a:extLst>
          </p:cNvPr>
          <p:cNvSpPr txBox="1"/>
          <p:nvPr/>
        </p:nvSpPr>
        <p:spPr>
          <a:xfrm>
            <a:off x="127313" y="2574655"/>
            <a:ext cx="844222" cy="21200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3</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sp>
        <p:nvSpPr>
          <p:cNvPr id="135" name="TextBox 134">
            <a:extLst>
              <a:ext uri="{FF2B5EF4-FFF2-40B4-BE49-F238E27FC236}">
                <a16:creationId xmlns:a16="http://schemas.microsoft.com/office/drawing/2014/main" id="{B1641EBF-F42D-01AC-CEC1-BEEEE10A5131}"/>
              </a:ext>
            </a:extLst>
          </p:cNvPr>
          <p:cNvSpPr txBox="1"/>
          <p:nvPr/>
        </p:nvSpPr>
        <p:spPr>
          <a:xfrm>
            <a:off x="127313" y="1965055"/>
            <a:ext cx="844222" cy="21200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2</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sp>
        <p:nvSpPr>
          <p:cNvPr id="136" name="TextBox 135">
            <a:extLst>
              <a:ext uri="{FF2B5EF4-FFF2-40B4-BE49-F238E27FC236}">
                <a16:creationId xmlns:a16="http://schemas.microsoft.com/office/drawing/2014/main" id="{72FF3283-8251-0B4D-63AD-A610CB1E46A7}"/>
              </a:ext>
            </a:extLst>
          </p:cNvPr>
          <p:cNvSpPr txBox="1"/>
          <p:nvPr/>
        </p:nvSpPr>
        <p:spPr>
          <a:xfrm>
            <a:off x="127313" y="1355455"/>
            <a:ext cx="844222" cy="21200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1</a:t>
            </a: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pic>
        <p:nvPicPr>
          <p:cNvPr id="99" name="Graphic 98">
            <a:extLst>
              <a:ext uri="{FF2B5EF4-FFF2-40B4-BE49-F238E27FC236}">
                <a16:creationId xmlns:a16="http://schemas.microsoft.com/office/drawing/2014/main" id="{1727559C-E14E-F2E4-07EC-BC66E7BEDC2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20232" y="1229477"/>
            <a:ext cx="511848" cy="166807"/>
          </a:xfrm>
          <a:prstGeom prst="rect">
            <a:avLst/>
          </a:prstGeom>
        </p:spPr>
      </p:pic>
      <p:sp>
        <p:nvSpPr>
          <p:cNvPr id="2" name="TextBox 1">
            <a:extLst>
              <a:ext uri="{FF2B5EF4-FFF2-40B4-BE49-F238E27FC236}">
                <a16:creationId xmlns:a16="http://schemas.microsoft.com/office/drawing/2014/main" id="{0C3692D8-2DC1-8777-E8CD-F9214D2F1EC9}"/>
              </a:ext>
            </a:extLst>
          </p:cNvPr>
          <p:cNvSpPr txBox="1"/>
          <p:nvPr/>
        </p:nvSpPr>
        <p:spPr>
          <a:xfrm>
            <a:off x="4683007" y="6445897"/>
            <a:ext cx="844222" cy="2120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3CD8F2"/>
                </a:solidFill>
                <a:effectLst/>
                <a:uLnTx/>
                <a:uFillTx/>
                <a:latin typeface="Montserrat"/>
                <a:ea typeface="+mn-ea"/>
                <a:cs typeface="+mn-cs"/>
              </a:rPr>
              <a:t>YEAR</a:t>
            </a:r>
            <a:endParaRPr kumimoji="0" lang="en-US" sz="1800" b="1" i="0" u="none" strike="noStrike" kern="1200" cap="none" spc="300" normalizeH="0" baseline="0" noProof="0">
              <a:ln>
                <a:noFill/>
              </a:ln>
              <a:solidFill>
                <a:srgbClr val="3CD8F2"/>
              </a:solidFill>
              <a:effectLst/>
              <a:uLnTx/>
              <a:uFillTx/>
              <a:latin typeface="Montserrat"/>
              <a:ea typeface="+mn-ea"/>
              <a:cs typeface="+mn-cs"/>
            </a:endParaRPr>
          </a:p>
        </p:txBody>
      </p:sp>
      <p:sp>
        <p:nvSpPr>
          <p:cNvPr id="4" name="TextBox 3">
            <a:extLst>
              <a:ext uri="{FF2B5EF4-FFF2-40B4-BE49-F238E27FC236}">
                <a16:creationId xmlns:a16="http://schemas.microsoft.com/office/drawing/2014/main" id="{5881B0F8-7629-B8BE-8248-2492F2721368}"/>
              </a:ext>
            </a:extLst>
          </p:cNvPr>
          <p:cNvSpPr txBox="1"/>
          <p:nvPr/>
        </p:nvSpPr>
        <p:spPr>
          <a:xfrm rot="16200000">
            <a:off x="160603" y="3551905"/>
            <a:ext cx="844222" cy="2120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3CD8F2"/>
                </a:solidFill>
                <a:effectLst/>
                <a:uLnTx/>
                <a:uFillTx/>
                <a:latin typeface="Montserrat"/>
                <a:ea typeface="+mn-ea"/>
                <a:cs typeface="+mn-cs"/>
              </a:rPr>
              <a:t>RANK</a:t>
            </a:r>
            <a:endParaRPr kumimoji="0" lang="en-US" sz="1800" b="1" i="0" u="none" strike="noStrike" kern="1200" cap="none" spc="300" normalizeH="0" baseline="0" noProof="0">
              <a:ln>
                <a:noFill/>
              </a:ln>
              <a:solidFill>
                <a:srgbClr val="3CD8F2"/>
              </a:solidFill>
              <a:effectLst/>
              <a:uLnTx/>
              <a:uFillTx/>
              <a:latin typeface="Montserrat"/>
              <a:ea typeface="+mn-ea"/>
              <a:cs typeface="+mn-cs"/>
            </a:endParaRPr>
          </a:p>
        </p:txBody>
      </p:sp>
      <p:sp>
        <p:nvSpPr>
          <p:cNvPr id="95" name="Title 2">
            <a:extLst>
              <a:ext uri="{FF2B5EF4-FFF2-40B4-BE49-F238E27FC236}">
                <a16:creationId xmlns:a16="http://schemas.microsoft.com/office/drawing/2014/main" id="{E20BAD1C-07BE-7FF7-7013-2A842167AA7E}"/>
              </a:ext>
            </a:extLst>
          </p:cNvPr>
          <p:cNvSpPr>
            <a:spLocks noGrp="1"/>
          </p:cNvSpPr>
          <p:nvPr>
            <p:ph type="title"/>
          </p:nvPr>
        </p:nvSpPr>
        <p:spPr>
          <a:xfrm>
            <a:off x="582714" y="291877"/>
            <a:ext cx="11037786" cy="365490"/>
          </a:xfrm>
        </p:spPr>
        <p:txBody>
          <a:bodyPr/>
          <a:lstStyle/>
          <a:p>
            <a:r>
              <a:rPr lang="en-GB" sz="2000">
                <a:solidFill>
                  <a:schemeClr val="bg1"/>
                </a:solidFill>
                <a:latin typeface="+mn-lt"/>
              </a:rPr>
              <a:t>Comcast Business Recognized as</a:t>
            </a:r>
            <a:br>
              <a:rPr lang="en-GB">
                <a:solidFill>
                  <a:schemeClr val="bg1"/>
                </a:solidFill>
              </a:rPr>
            </a:br>
            <a:r>
              <a:rPr lang="en-GB" b="1">
                <a:solidFill>
                  <a:schemeClr val="bg1"/>
                </a:solidFill>
              </a:rPr>
              <a:t>#1 Ranked Provider for Managed SD-WAN</a:t>
            </a:r>
            <a:endParaRPr lang="en-US" b="1">
              <a:solidFill>
                <a:schemeClr val="bg1"/>
              </a:solidFill>
              <a:latin typeface="+mj-lt"/>
            </a:endParaRPr>
          </a:p>
        </p:txBody>
      </p:sp>
      <p:pic>
        <p:nvPicPr>
          <p:cNvPr id="111" name="Picture 110">
            <a:extLst>
              <a:ext uri="{FF2B5EF4-FFF2-40B4-BE49-F238E27FC236}">
                <a16:creationId xmlns:a16="http://schemas.microsoft.com/office/drawing/2014/main" id="{31900AC3-1568-2A50-2C43-132CCF5B0992}"/>
              </a:ext>
            </a:extLst>
          </p:cNvPr>
          <p:cNvPicPr>
            <a:picLocks noChangeAspect="1"/>
          </p:cNvPicPr>
          <p:nvPr/>
        </p:nvPicPr>
        <p:blipFill>
          <a:blip r:embed="rId14">
            <a:alphaModFix amt="50000"/>
          </a:blip>
          <a:stretch>
            <a:fillRect/>
          </a:stretch>
        </p:blipFill>
        <p:spPr>
          <a:xfrm>
            <a:off x="8302256" y="4910781"/>
            <a:ext cx="395577" cy="150855"/>
          </a:xfrm>
          <a:prstGeom prst="rect">
            <a:avLst/>
          </a:prstGeom>
        </p:spPr>
      </p:pic>
      <p:pic>
        <p:nvPicPr>
          <p:cNvPr id="114" name="Graphic 113">
            <a:extLst>
              <a:ext uri="{FF2B5EF4-FFF2-40B4-BE49-F238E27FC236}">
                <a16:creationId xmlns:a16="http://schemas.microsoft.com/office/drawing/2014/main" id="{76D48DA7-DE40-F4ED-021C-20521D44212F}"/>
              </a:ext>
            </a:extLst>
          </p:cNvPr>
          <p:cNvPicPr>
            <a:picLocks noChangeAspect="1"/>
          </p:cNvPicPr>
          <p:nvPr/>
        </p:nvPicPr>
        <p:blipFill>
          <a:blip r:embed="rId7">
            <a:alphaModFix amt="50000"/>
            <a:extLst>
              <a:ext uri="{96DAC541-7B7A-43D3-8B79-37D633B846F1}">
                <asvg:svgBlip xmlns:asvg="http://schemas.microsoft.com/office/drawing/2016/SVG/main" r:embed="rId8"/>
              </a:ext>
            </a:extLst>
          </a:blip>
          <a:srcRect l="5708" t="34266" r="5708" b="34266"/>
          <a:stretch>
            <a:fillRect/>
          </a:stretch>
        </p:blipFill>
        <p:spPr>
          <a:xfrm>
            <a:off x="-1066702" y="4398851"/>
            <a:ext cx="615815" cy="163826"/>
          </a:xfrm>
          <a:prstGeom prst="rect">
            <a:avLst/>
          </a:prstGeom>
        </p:spPr>
      </p:pic>
      <p:pic>
        <p:nvPicPr>
          <p:cNvPr id="120" name="Picture 119">
            <a:extLst>
              <a:ext uri="{FF2B5EF4-FFF2-40B4-BE49-F238E27FC236}">
                <a16:creationId xmlns:a16="http://schemas.microsoft.com/office/drawing/2014/main" id="{F7180E8E-DADB-5361-B432-718CFCBB3F0A}"/>
              </a:ext>
            </a:extLst>
          </p:cNvPr>
          <p:cNvPicPr>
            <a:picLocks noChangeAspect="1"/>
          </p:cNvPicPr>
          <p:nvPr/>
        </p:nvPicPr>
        <p:blipFill>
          <a:blip r:embed="rId14">
            <a:alphaModFix amt="50000"/>
          </a:blip>
          <a:stretch>
            <a:fillRect/>
          </a:stretch>
        </p:blipFill>
        <p:spPr>
          <a:xfrm>
            <a:off x="-893028" y="5528509"/>
            <a:ext cx="395577" cy="150855"/>
          </a:xfrm>
          <a:prstGeom prst="rect">
            <a:avLst/>
          </a:prstGeom>
        </p:spPr>
      </p:pic>
      <p:grpSp>
        <p:nvGrpSpPr>
          <p:cNvPr id="140" name="Group 139">
            <a:extLst>
              <a:ext uri="{FF2B5EF4-FFF2-40B4-BE49-F238E27FC236}">
                <a16:creationId xmlns:a16="http://schemas.microsoft.com/office/drawing/2014/main" id="{814EE971-FA4C-023F-1C00-3200BA9F1878}"/>
              </a:ext>
            </a:extLst>
          </p:cNvPr>
          <p:cNvGrpSpPr/>
          <p:nvPr/>
        </p:nvGrpSpPr>
        <p:grpSpPr>
          <a:xfrm>
            <a:off x="9127852" y="2987492"/>
            <a:ext cx="2587434" cy="2716072"/>
            <a:chOff x="8951509" y="2544400"/>
            <a:chExt cx="2503429" cy="2627889"/>
          </a:xfrm>
          <a:effectLst>
            <a:outerShdw blurRad="50800" dist="38100" dir="2700000" algn="tl" rotWithShape="0">
              <a:schemeClr val="accent2">
                <a:alpha val="25000"/>
              </a:schemeClr>
            </a:outerShdw>
          </a:effectLst>
        </p:grpSpPr>
        <p:pic>
          <p:nvPicPr>
            <p:cNvPr id="143" name="Picture 142" descr="A close up of a badge&#10;&#10;AI-generated content may be incorrect.">
              <a:extLst>
                <a:ext uri="{FF2B5EF4-FFF2-40B4-BE49-F238E27FC236}">
                  <a16:creationId xmlns:a16="http://schemas.microsoft.com/office/drawing/2014/main" id="{EFED2A26-621A-64A4-DD05-8CDF85B08D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51509" y="2544400"/>
              <a:ext cx="2503429" cy="2627889"/>
            </a:xfrm>
            <a:prstGeom prst="rect">
              <a:avLst/>
            </a:prstGeom>
          </p:spPr>
        </p:pic>
        <p:pic>
          <p:nvPicPr>
            <p:cNvPr id="144" name="Graphic 143">
              <a:extLst>
                <a:ext uri="{FF2B5EF4-FFF2-40B4-BE49-F238E27FC236}">
                  <a16:creationId xmlns:a16="http://schemas.microsoft.com/office/drawing/2014/main" id="{DCE5916B-E740-2958-2DF1-9714445F4A7D}"/>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9742718" y="4615455"/>
              <a:ext cx="1128467" cy="367224"/>
            </a:xfrm>
            <a:prstGeom prst="rect">
              <a:avLst/>
            </a:prstGeom>
          </p:spPr>
        </p:pic>
      </p:grpSp>
      <p:grpSp>
        <p:nvGrpSpPr>
          <p:cNvPr id="147" name="Group 146">
            <a:extLst>
              <a:ext uri="{FF2B5EF4-FFF2-40B4-BE49-F238E27FC236}">
                <a16:creationId xmlns:a16="http://schemas.microsoft.com/office/drawing/2014/main" id="{8C2CD7B6-DBAC-C4CE-AEF2-8A78C38FED62}"/>
              </a:ext>
            </a:extLst>
          </p:cNvPr>
          <p:cNvGrpSpPr/>
          <p:nvPr/>
        </p:nvGrpSpPr>
        <p:grpSpPr>
          <a:xfrm>
            <a:off x="8874155" y="1062266"/>
            <a:ext cx="2007857" cy="778602"/>
            <a:chOff x="9574547" y="959406"/>
            <a:chExt cx="2007857" cy="778602"/>
          </a:xfrm>
        </p:grpSpPr>
        <p:sp>
          <p:nvSpPr>
            <p:cNvPr id="148" name="Freeform 147">
              <a:extLst>
                <a:ext uri="{FF2B5EF4-FFF2-40B4-BE49-F238E27FC236}">
                  <a16:creationId xmlns:a16="http://schemas.microsoft.com/office/drawing/2014/main" id="{4C56F044-675B-939E-C2A8-A6D79C75E91D}"/>
                </a:ext>
              </a:extLst>
            </p:cNvPr>
            <p:cNvSpPr/>
            <p:nvPr/>
          </p:nvSpPr>
          <p:spPr>
            <a:xfrm rot="16200000">
              <a:off x="10189175" y="344778"/>
              <a:ext cx="778602" cy="2007857"/>
            </a:xfrm>
            <a:custGeom>
              <a:avLst/>
              <a:gdLst>
                <a:gd name="connsiteX0" fmla="*/ 629529 w 629529"/>
                <a:gd name="connsiteY0" fmla="*/ 123730 h 1930025"/>
                <a:gd name="connsiteX1" fmla="*/ 629528 w 629529"/>
                <a:gd name="connsiteY1" fmla="*/ 1887217 h 1930025"/>
                <a:gd name="connsiteX2" fmla="*/ 586720 w 629529"/>
                <a:gd name="connsiteY2" fmla="*/ 1930025 h 1930025"/>
                <a:gd name="connsiteX3" fmla="*/ 42808 w 629529"/>
                <a:gd name="connsiteY3" fmla="*/ 1930025 h 1930025"/>
                <a:gd name="connsiteX4" fmla="*/ 0 w 629529"/>
                <a:gd name="connsiteY4" fmla="*/ 1887217 h 1930025"/>
                <a:gd name="connsiteX5" fmla="*/ 0 w 629529"/>
                <a:gd name="connsiteY5" fmla="*/ 123730 h 1930025"/>
                <a:gd name="connsiteX6" fmla="*/ 42808 w 629529"/>
                <a:gd name="connsiteY6" fmla="*/ 80922 h 1930025"/>
                <a:gd name="connsiteX7" fmla="*/ 254939 w 629529"/>
                <a:gd name="connsiteY7" fmla="*/ 80922 h 1930025"/>
                <a:gd name="connsiteX8" fmla="*/ 314765 w 629529"/>
                <a:gd name="connsiteY8" fmla="*/ 0 h 1930025"/>
                <a:gd name="connsiteX9" fmla="*/ 374591 w 629529"/>
                <a:gd name="connsiteY9" fmla="*/ 80922 h 1930025"/>
                <a:gd name="connsiteX10" fmla="*/ 586721 w 629529"/>
                <a:gd name="connsiteY10" fmla="*/ 80922 h 1930025"/>
                <a:gd name="connsiteX11" fmla="*/ 629529 w 629529"/>
                <a:gd name="connsiteY11" fmla="*/ 123730 h 193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9529" h="1930025">
                  <a:moveTo>
                    <a:pt x="629529" y="123730"/>
                  </a:moveTo>
                  <a:lnTo>
                    <a:pt x="629528" y="1887217"/>
                  </a:lnTo>
                  <a:cubicBezTo>
                    <a:pt x="629528" y="1910859"/>
                    <a:pt x="610362" y="1930025"/>
                    <a:pt x="586720" y="1930025"/>
                  </a:cubicBezTo>
                  <a:lnTo>
                    <a:pt x="42808" y="1930025"/>
                  </a:lnTo>
                  <a:cubicBezTo>
                    <a:pt x="19166" y="1930025"/>
                    <a:pt x="0" y="1910859"/>
                    <a:pt x="0" y="1887217"/>
                  </a:cubicBezTo>
                  <a:lnTo>
                    <a:pt x="0" y="123730"/>
                  </a:lnTo>
                  <a:cubicBezTo>
                    <a:pt x="0" y="100088"/>
                    <a:pt x="19166" y="80922"/>
                    <a:pt x="42808" y="80922"/>
                  </a:cubicBezTo>
                  <a:lnTo>
                    <a:pt x="254939" y="80922"/>
                  </a:lnTo>
                  <a:lnTo>
                    <a:pt x="314765" y="0"/>
                  </a:lnTo>
                  <a:lnTo>
                    <a:pt x="374591" y="80922"/>
                  </a:lnTo>
                  <a:lnTo>
                    <a:pt x="586721" y="80922"/>
                  </a:lnTo>
                  <a:cubicBezTo>
                    <a:pt x="610363" y="80922"/>
                    <a:pt x="629529" y="100088"/>
                    <a:pt x="629529" y="123730"/>
                  </a:cubicBezTo>
                  <a:close/>
                </a:path>
              </a:pathLst>
            </a:custGeom>
            <a:solidFill>
              <a:schemeClr val="bg2"/>
            </a:solidFill>
            <a:ln>
              <a:noFill/>
            </a:ln>
            <a:effectLst>
              <a:glow rad="101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149" name="Oval 148">
              <a:extLst>
                <a:ext uri="{FF2B5EF4-FFF2-40B4-BE49-F238E27FC236}">
                  <a16:creationId xmlns:a16="http://schemas.microsoft.com/office/drawing/2014/main" id="{9F23B8CE-2FEC-F4D8-27E7-F1BB69169225}"/>
                </a:ext>
              </a:extLst>
            </p:cNvPr>
            <p:cNvSpPr/>
            <p:nvPr/>
          </p:nvSpPr>
          <p:spPr>
            <a:xfrm>
              <a:off x="11026799" y="1144426"/>
              <a:ext cx="408562" cy="40856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Montserrat"/>
                  <a:ea typeface="+mn-ea"/>
                  <a:cs typeface="+mn-cs"/>
                </a:rPr>
                <a:t>#1</a:t>
              </a:r>
            </a:p>
          </p:txBody>
        </p:sp>
        <p:pic>
          <p:nvPicPr>
            <p:cNvPr id="150" name="Graphic 149">
              <a:extLst>
                <a:ext uri="{FF2B5EF4-FFF2-40B4-BE49-F238E27FC236}">
                  <a16:creationId xmlns:a16="http://schemas.microsoft.com/office/drawing/2014/main" id="{40D7D2B9-A603-E22F-DBF2-DCCA71ACC70C}"/>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9772414" y="1167283"/>
              <a:ext cx="1128467" cy="367224"/>
            </a:xfrm>
            <a:prstGeom prst="rect">
              <a:avLst/>
            </a:prstGeom>
          </p:spPr>
        </p:pic>
      </p:grpSp>
      <p:sp>
        <p:nvSpPr>
          <p:cNvPr id="8" name="TextBox 7">
            <a:extLst>
              <a:ext uri="{FF2B5EF4-FFF2-40B4-BE49-F238E27FC236}">
                <a16:creationId xmlns:a16="http://schemas.microsoft.com/office/drawing/2014/main" id="{AF1116B2-7AED-2899-9C25-D1A20C021D5A}"/>
              </a:ext>
            </a:extLst>
          </p:cNvPr>
          <p:cNvSpPr txBox="1"/>
          <p:nvPr/>
        </p:nvSpPr>
        <p:spPr>
          <a:xfrm>
            <a:off x="8882103" y="6577832"/>
            <a:ext cx="3684150" cy="2120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FFFFFF"/>
                </a:solidFill>
                <a:effectLst/>
                <a:uLnTx/>
                <a:uFillTx/>
                <a:latin typeface="Montserrat"/>
                <a:ea typeface="+mn-ea"/>
                <a:cs typeface="+mn-cs"/>
              </a:rPr>
              <a:t>Rankings based on number of customer installed sites</a:t>
            </a:r>
          </a:p>
        </p:txBody>
      </p:sp>
      <p:sp>
        <p:nvSpPr>
          <p:cNvPr id="3" name="TextBox 2">
            <a:extLst>
              <a:ext uri="{FF2B5EF4-FFF2-40B4-BE49-F238E27FC236}">
                <a16:creationId xmlns:a16="http://schemas.microsoft.com/office/drawing/2014/main" id="{D3BACA7A-35B4-5386-F8EC-2AF496F88D9B}"/>
              </a:ext>
            </a:extLst>
          </p:cNvPr>
          <p:cNvSpPr txBox="1"/>
          <p:nvPr/>
        </p:nvSpPr>
        <p:spPr>
          <a:xfrm>
            <a:off x="1517253" y="4128804"/>
            <a:ext cx="2255520" cy="14317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alpha val="50000"/>
                  </a:srgbClr>
                </a:solidFill>
                <a:effectLst/>
                <a:uLnTx/>
                <a:uFillTx/>
                <a:latin typeface="Montserrat"/>
                <a:ea typeface="+mn-ea"/>
                <a:cs typeface="+mn-cs"/>
              </a:rPr>
              <a:t>(Formally CenturyLink from 2018-2019)</a:t>
            </a:r>
          </a:p>
        </p:txBody>
      </p:sp>
    </p:spTree>
    <p:extLst>
      <p:ext uri="{BB962C8B-B14F-4D97-AF65-F5344CB8AC3E}">
        <p14:creationId xmlns:p14="http://schemas.microsoft.com/office/powerpoint/2010/main" val="42306620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000"/>
                                        <p:tgtEl>
                                          <p:spTgt spid="4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7"/>
                                        </p:tgtEl>
                                        <p:attrNameLst>
                                          <p:attrName>style.visibility</p:attrName>
                                        </p:attrNameLst>
                                      </p:cBhvr>
                                      <p:to>
                                        <p:strVal val="visible"/>
                                      </p:to>
                                    </p:set>
                                    <p:animEffect transition="in" filter="fade">
                                      <p:cBhvr>
                                        <p:cTn id="11" dur="300"/>
                                        <p:tgtEl>
                                          <p:spTgt spid="147"/>
                                        </p:tgtEl>
                                      </p:cBhvr>
                                    </p:animEffect>
                                  </p:childTnLst>
                                </p:cTn>
                              </p:par>
                            </p:childTnLst>
                          </p:cTn>
                        </p:par>
                        <p:par>
                          <p:cTn id="12" fill="hold">
                            <p:stCondLst>
                              <p:cond delay="1300"/>
                            </p:stCondLst>
                            <p:childTnLst>
                              <p:par>
                                <p:cTn id="13" presetID="37" presetClass="entr" presetSubtype="0" fill="hold" nodeType="after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fade">
                                      <p:cBhvr>
                                        <p:cTn id="15" dur="500"/>
                                        <p:tgtEl>
                                          <p:spTgt spid="140"/>
                                        </p:tgtEl>
                                      </p:cBhvr>
                                    </p:animEffect>
                                    <p:anim calcmode="lin" valueType="num">
                                      <p:cBhvr>
                                        <p:cTn id="16" dur="500" fill="hold"/>
                                        <p:tgtEl>
                                          <p:spTgt spid="140"/>
                                        </p:tgtEl>
                                        <p:attrNameLst>
                                          <p:attrName>ppt_x</p:attrName>
                                        </p:attrNameLst>
                                      </p:cBhvr>
                                      <p:tavLst>
                                        <p:tav tm="0">
                                          <p:val>
                                            <p:strVal val="#ppt_x"/>
                                          </p:val>
                                        </p:tav>
                                        <p:tav tm="100000">
                                          <p:val>
                                            <p:strVal val="#ppt_x"/>
                                          </p:val>
                                        </p:tav>
                                      </p:tavLst>
                                    </p:anim>
                                    <p:anim calcmode="lin" valueType="num">
                                      <p:cBhvr>
                                        <p:cTn id="17" dur="450" decel="100000" fill="hold"/>
                                        <p:tgtEl>
                                          <p:spTgt spid="140"/>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2053339-E538-8371-59BD-0E72C459D69E}"/>
              </a:ext>
            </a:extLst>
          </p:cNvPr>
          <p:cNvSpPr>
            <a:spLocks noGrp="1"/>
          </p:cNvSpPr>
          <p:nvPr>
            <p:ph type="title"/>
          </p:nvPr>
        </p:nvSpPr>
        <p:spPr/>
        <p:txBody>
          <a:bodyPr/>
          <a:lstStyle/>
          <a:p>
            <a:r>
              <a:rPr lang="en-US" b="1" err="1">
                <a:solidFill>
                  <a:schemeClr val="bg2"/>
                </a:solidFill>
                <a:latin typeface="Montserrat" pitchFamily="2" charset="77"/>
              </a:rPr>
              <a:t>MachineQ</a:t>
            </a:r>
            <a:r>
              <a:rPr lang="en-US" b="1">
                <a:solidFill>
                  <a:schemeClr val="bg2"/>
                </a:solidFill>
                <a:latin typeface="Montserrat" pitchFamily="2" charset="77"/>
              </a:rPr>
              <a:t> Solutions</a:t>
            </a:r>
          </a:p>
        </p:txBody>
      </p:sp>
      <p:sp>
        <p:nvSpPr>
          <p:cNvPr id="8" name="Text Placeholder 7">
            <a:extLst>
              <a:ext uri="{FF2B5EF4-FFF2-40B4-BE49-F238E27FC236}">
                <a16:creationId xmlns:a16="http://schemas.microsoft.com/office/drawing/2014/main" id="{A4B9F0C6-388E-C046-83F5-3348D78EBF97}"/>
              </a:ext>
            </a:extLst>
          </p:cNvPr>
          <p:cNvSpPr>
            <a:spLocks noGrp="1"/>
          </p:cNvSpPr>
          <p:nvPr>
            <p:ph type="body" idx="4294967295"/>
          </p:nvPr>
        </p:nvSpPr>
        <p:spPr>
          <a:xfrm>
            <a:off x="596552" y="4594225"/>
            <a:ext cx="8401050" cy="641350"/>
          </a:xfrm>
          <a:prstGeom prst="rect">
            <a:avLst/>
          </a:prstGeom>
        </p:spPr>
        <p:txBody>
          <a:bodyPr/>
          <a:lstStyle/>
          <a:p>
            <a:pPr marL="0" indent="0">
              <a:buNone/>
            </a:pPr>
            <a:r>
              <a:rPr lang="en-US" sz="2400" b="1">
                <a:solidFill>
                  <a:schemeClr val="accent5"/>
                </a:solidFill>
                <a:latin typeface="Montserrat" pitchFamily="2" charset="77"/>
              </a:rPr>
              <a:t>IoT Innovation for Healthcare</a:t>
            </a:r>
            <a:br>
              <a:rPr lang="en-US" sz="2400">
                <a:solidFill>
                  <a:schemeClr val="accent5"/>
                </a:solidFill>
              </a:rPr>
            </a:br>
            <a:r>
              <a:rPr lang="en-US" sz="2400">
                <a:solidFill>
                  <a:schemeClr val="accent5"/>
                </a:solidFill>
              </a:rPr>
              <a:t>Enterprise-Grade IoT Connectivity &amp; Services </a:t>
            </a:r>
          </a:p>
        </p:txBody>
      </p:sp>
      <p:pic>
        <p:nvPicPr>
          <p:cNvPr id="9" name="Picture 8">
            <a:extLst>
              <a:ext uri="{FF2B5EF4-FFF2-40B4-BE49-F238E27FC236}">
                <a16:creationId xmlns:a16="http://schemas.microsoft.com/office/drawing/2014/main" id="{03F743F3-4A78-B53A-4D4F-980200D0CFC7}"/>
              </a:ext>
            </a:extLst>
          </p:cNvPr>
          <p:cNvPicPr>
            <a:picLocks noChangeAspect="1"/>
          </p:cNvPicPr>
          <p:nvPr/>
        </p:nvPicPr>
        <p:blipFill>
          <a:blip r:embed="rId2"/>
          <a:stretch>
            <a:fillRect/>
          </a:stretch>
        </p:blipFill>
        <p:spPr>
          <a:xfrm>
            <a:off x="673185" y="926164"/>
            <a:ext cx="3703222" cy="617204"/>
          </a:xfrm>
          <a:prstGeom prst="rect">
            <a:avLst/>
          </a:prstGeom>
        </p:spPr>
      </p:pic>
    </p:spTree>
    <p:extLst>
      <p:ext uri="{BB962C8B-B14F-4D97-AF65-F5344CB8AC3E}">
        <p14:creationId xmlns:p14="http://schemas.microsoft.com/office/powerpoint/2010/main" val="1751663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AC9D992-4E5C-0DAE-B3A0-C0AFA6D68731}"/>
              </a:ext>
            </a:extLst>
          </p:cNvPr>
          <p:cNvSpPr/>
          <p:nvPr/>
        </p:nvSpPr>
        <p:spPr>
          <a:xfrm>
            <a:off x="8480452" y="0"/>
            <a:ext cx="3711547" cy="685800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gradFill>
          <a:ln w="12617" cap="flat">
            <a:noFill/>
            <a:prstDash val="solid"/>
            <a:miter/>
          </a:ln>
        </p:spPr>
        <p:txBody>
          <a:bodyPr rtlCol="0" anchor="ctr"/>
          <a:lstStyle/>
          <a:p>
            <a:endParaRPr lang="en-US">
              <a:solidFill>
                <a:schemeClr val="tx1"/>
              </a:solidFill>
            </a:endParaRPr>
          </a:p>
        </p:txBody>
      </p:sp>
      <p:pic>
        <p:nvPicPr>
          <p:cNvPr id="15" name="Picture 14">
            <a:extLst>
              <a:ext uri="{FF2B5EF4-FFF2-40B4-BE49-F238E27FC236}">
                <a16:creationId xmlns:a16="http://schemas.microsoft.com/office/drawing/2014/main" id="{5CCAD538-EF4D-DCAE-9835-67FD7657FB58}"/>
              </a:ext>
            </a:extLst>
          </p:cNvPr>
          <p:cNvPicPr>
            <a:picLocks noChangeAspect="1"/>
          </p:cNvPicPr>
          <p:nvPr/>
        </p:nvPicPr>
        <p:blipFill>
          <a:blip r:embed="rId3">
            <a:extLst>
              <a:ext uri="{28A0092B-C50C-407E-A947-70E740481C1C}">
                <a14:useLocalDpi xmlns:a14="http://schemas.microsoft.com/office/drawing/2010/main" val="0"/>
              </a:ext>
            </a:extLst>
          </a:blip>
          <a:srcRect r="24022"/>
          <a:stretch/>
        </p:blipFill>
        <p:spPr>
          <a:xfrm>
            <a:off x="971340" y="0"/>
            <a:ext cx="9263270" cy="6858000"/>
          </a:xfrm>
          <a:prstGeom prst="rect">
            <a:avLst/>
          </a:prstGeom>
        </p:spPr>
      </p:pic>
      <p:sp>
        <p:nvSpPr>
          <p:cNvPr id="31" name="object 9">
            <a:extLst>
              <a:ext uri="{FF2B5EF4-FFF2-40B4-BE49-F238E27FC236}">
                <a16:creationId xmlns:a16="http://schemas.microsoft.com/office/drawing/2014/main" id="{4B9F5950-1665-1A92-B1BB-C3A4040EE239}"/>
              </a:ext>
            </a:extLst>
          </p:cNvPr>
          <p:cNvSpPr txBox="1"/>
          <p:nvPr/>
        </p:nvSpPr>
        <p:spPr>
          <a:xfrm>
            <a:off x="9506262" y="2817044"/>
            <a:ext cx="2116437" cy="1982594"/>
          </a:xfrm>
          <a:prstGeom prst="rect">
            <a:avLst/>
          </a:prstGeom>
        </p:spPr>
        <p:txBody>
          <a:bodyPr vert="horz" wrap="square" lIns="0" tIns="12700" rIns="0" bIns="0" rtlCol="0">
            <a:spAutoFit/>
          </a:bodyPr>
          <a:lstStyle/>
          <a:p>
            <a:pPr algn="ctr">
              <a:spcAft>
                <a:spcPts val="600"/>
              </a:spcAft>
            </a:pPr>
            <a:r>
              <a:rPr lang="en-US" sz="1600">
                <a:solidFill>
                  <a:schemeClr val="bg1"/>
                </a:solidFill>
              </a:rPr>
              <a:t>IoT solutions from Comcast company, </a:t>
            </a:r>
            <a:r>
              <a:rPr lang="en-US" sz="1600" err="1">
                <a:solidFill>
                  <a:schemeClr val="bg1"/>
                </a:solidFill>
              </a:rPr>
              <a:t>MachineQ</a:t>
            </a:r>
            <a:r>
              <a:rPr lang="en-US" sz="1600">
                <a:solidFill>
                  <a:schemeClr val="bg1"/>
                </a:solidFill>
              </a:rPr>
              <a:t> that make it easy for you to access real-time data and insights to make informed decisions</a:t>
            </a:r>
          </a:p>
        </p:txBody>
      </p:sp>
      <p:sp>
        <p:nvSpPr>
          <p:cNvPr id="7" name="Title 6">
            <a:extLst>
              <a:ext uri="{FF2B5EF4-FFF2-40B4-BE49-F238E27FC236}">
                <a16:creationId xmlns:a16="http://schemas.microsoft.com/office/drawing/2014/main" id="{1EE6E803-4F80-4543-684E-DAB5119FD237}"/>
              </a:ext>
            </a:extLst>
          </p:cNvPr>
          <p:cNvSpPr>
            <a:spLocks noGrp="1"/>
          </p:cNvSpPr>
          <p:nvPr>
            <p:ph type="title"/>
          </p:nvPr>
        </p:nvSpPr>
        <p:spPr/>
        <p:txBody>
          <a:bodyPr/>
          <a:lstStyle/>
          <a:p>
            <a:r>
              <a:rPr lang="en-GB"/>
              <a:t>Improve Decisions with Data</a:t>
            </a:r>
            <a:endParaRPr lang="en-US"/>
          </a:p>
        </p:txBody>
      </p:sp>
      <p:pic>
        <p:nvPicPr>
          <p:cNvPr id="24" name="Picture 23" descr="A close up of a sign&#10;&#10;Description automatically generated">
            <a:extLst>
              <a:ext uri="{FF2B5EF4-FFF2-40B4-BE49-F238E27FC236}">
                <a16:creationId xmlns:a16="http://schemas.microsoft.com/office/drawing/2014/main" id="{7C51508D-22C1-D451-F209-BB7243BD1BF7}"/>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9214099" y="1890812"/>
            <a:ext cx="2818269" cy="515796"/>
          </a:xfrm>
          <a:prstGeom prst="rect">
            <a:avLst/>
          </a:prstGeom>
        </p:spPr>
      </p:pic>
      <p:pic>
        <p:nvPicPr>
          <p:cNvPr id="26" name="Picture 25">
            <a:extLst>
              <a:ext uri="{FF2B5EF4-FFF2-40B4-BE49-F238E27FC236}">
                <a16:creationId xmlns:a16="http://schemas.microsoft.com/office/drawing/2014/main" id="{2367B358-54BB-8F1A-5857-6425459A99A3}"/>
              </a:ext>
            </a:extLst>
          </p:cNvPr>
          <p:cNvPicPr>
            <a:picLocks noChangeAspect="1"/>
          </p:cNvPicPr>
          <p:nvPr/>
        </p:nvPicPr>
        <p:blipFill rotWithShape="1">
          <a:blip r:embed="rId6" cstate="screen">
            <a:grayscl/>
            <a:extLst>
              <a:ext uri="{28A0092B-C50C-407E-A947-70E740481C1C}">
                <a14:useLocalDpi xmlns:a14="http://schemas.microsoft.com/office/drawing/2010/main"/>
              </a:ext>
            </a:extLst>
          </a:blip>
          <a:srcRect/>
          <a:stretch/>
        </p:blipFill>
        <p:spPr>
          <a:xfrm>
            <a:off x="5782734" y="1092920"/>
            <a:ext cx="2408755" cy="4346155"/>
          </a:xfrm>
          <a:prstGeom prst="round2SameRect">
            <a:avLst>
              <a:gd name="adj1" fmla="val 7014"/>
              <a:gd name="adj2" fmla="val 0"/>
            </a:avLst>
          </a:prstGeom>
        </p:spPr>
      </p:pic>
      <p:pic>
        <p:nvPicPr>
          <p:cNvPr id="27" name="Picture 26">
            <a:extLst>
              <a:ext uri="{FF2B5EF4-FFF2-40B4-BE49-F238E27FC236}">
                <a16:creationId xmlns:a16="http://schemas.microsoft.com/office/drawing/2014/main" id="{82BAB5E0-846A-233C-5676-A82444382D65}"/>
              </a:ext>
            </a:extLst>
          </p:cNvPr>
          <p:cNvPicPr>
            <a:picLocks noChangeAspect="1"/>
          </p:cNvPicPr>
          <p:nvPr/>
        </p:nvPicPr>
        <p:blipFill rotWithShape="1">
          <a:blip r:embed="rId7" cstate="screen">
            <a:grayscl/>
            <a:extLst>
              <a:ext uri="{28A0092B-C50C-407E-A947-70E740481C1C}">
                <a14:useLocalDpi xmlns:a14="http://schemas.microsoft.com/office/drawing/2010/main"/>
              </a:ext>
            </a:extLst>
          </a:blip>
          <a:srcRect/>
          <a:stretch/>
        </p:blipFill>
        <p:spPr>
          <a:xfrm>
            <a:off x="3187820" y="1104159"/>
            <a:ext cx="2408755" cy="4316368"/>
          </a:xfrm>
          <a:prstGeom prst="round2SameRect">
            <a:avLst>
              <a:gd name="adj1" fmla="val 5898"/>
              <a:gd name="adj2" fmla="val 0"/>
            </a:avLst>
          </a:prstGeom>
        </p:spPr>
      </p:pic>
      <p:pic>
        <p:nvPicPr>
          <p:cNvPr id="28" name="Picture 27">
            <a:extLst>
              <a:ext uri="{FF2B5EF4-FFF2-40B4-BE49-F238E27FC236}">
                <a16:creationId xmlns:a16="http://schemas.microsoft.com/office/drawing/2014/main" id="{1B63543A-97F0-28AC-CD7C-836627720B8D}"/>
              </a:ext>
            </a:extLst>
          </p:cNvPr>
          <p:cNvPicPr>
            <a:picLocks noChangeAspect="1"/>
          </p:cNvPicPr>
          <p:nvPr/>
        </p:nvPicPr>
        <p:blipFill rotWithShape="1">
          <a:blip r:embed="rId8" cstate="screen">
            <a:grayscl/>
            <a:extLst>
              <a:ext uri="{28A0092B-C50C-407E-A947-70E740481C1C}">
                <a14:useLocalDpi xmlns:a14="http://schemas.microsoft.com/office/drawing/2010/main"/>
              </a:ext>
            </a:extLst>
          </a:blip>
          <a:srcRect/>
          <a:stretch/>
        </p:blipFill>
        <p:spPr>
          <a:xfrm>
            <a:off x="605128" y="1107403"/>
            <a:ext cx="2411776" cy="4326280"/>
          </a:xfrm>
          <a:prstGeom prst="round2SameRect">
            <a:avLst>
              <a:gd name="adj1" fmla="val 6232"/>
              <a:gd name="adj2" fmla="val 0"/>
            </a:avLst>
          </a:prstGeom>
        </p:spPr>
      </p:pic>
      <p:sp>
        <p:nvSpPr>
          <p:cNvPr id="38" name="Rounded Rectangle">
            <a:extLst>
              <a:ext uri="{FF2B5EF4-FFF2-40B4-BE49-F238E27FC236}">
                <a16:creationId xmlns:a16="http://schemas.microsoft.com/office/drawing/2014/main" id="{F3C79ABB-08FA-4631-21E7-AD6C2B428C0D}"/>
              </a:ext>
            </a:extLst>
          </p:cNvPr>
          <p:cNvSpPr/>
          <p:nvPr/>
        </p:nvSpPr>
        <p:spPr>
          <a:xfrm>
            <a:off x="605129" y="4943062"/>
            <a:ext cx="2411776" cy="1305786"/>
          </a:xfrm>
          <a:prstGeom prst="roundRect">
            <a:avLst>
              <a:gd name="adj" fmla="val 0"/>
            </a:avLst>
          </a:prstGeom>
          <a:solidFill>
            <a:schemeClr val="accent2"/>
          </a:solidFill>
          <a:ln w="12700">
            <a:miter lim="400000"/>
          </a:ln>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pPr>
            <a:endParaRPr sz="2700"/>
          </a:p>
        </p:txBody>
      </p:sp>
      <p:sp>
        <p:nvSpPr>
          <p:cNvPr id="39" name="Restroom locations can be discoverable via the Chase Center app. Remote monitoring will also ensure that Chase Center’s facilities remain clean and properly stocked. Feedback can even be left for restrooms on a satisfaction monitoring display.">
            <a:extLst>
              <a:ext uri="{FF2B5EF4-FFF2-40B4-BE49-F238E27FC236}">
                <a16:creationId xmlns:a16="http://schemas.microsoft.com/office/drawing/2014/main" id="{C8CB35F7-F33B-404F-A385-81CF2EE87F27}"/>
              </a:ext>
            </a:extLst>
          </p:cNvPr>
          <p:cNvSpPr txBox="1"/>
          <p:nvPr/>
        </p:nvSpPr>
        <p:spPr>
          <a:xfrm>
            <a:off x="789397" y="5566527"/>
            <a:ext cx="2096356" cy="453970"/>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txBody>
          <a:bodyPr wrap="square" lIns="19050" tIns="19050" rIns="19050" bIns="1905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spc="-20">
                <a:solidFill>
                  <a:schemeClr val="bg1"/>
                </a:solidFill>
              </a:rPr>
              <a:t>Enhance liability protocols by tracking the temperature of lab and pharmaceutical storage</a:t>
            </a:r>
          </a:p>
        </p:txBody>
      </p:sp>
      <p:sp>
        <p:nvSpPr>
          <p:cNvPr id="40" name="Content Placeholder 4">
            <a:extLst>
              <a:ext uri="{FF2B5EF4-FFF2-40B4-BE49-F238E27FC236}">
                <a16:creationId xmlns:a16="http://schemas.microsoft.com/office/drawing/2014/main" id="{472EF423-3501-5457-F6E8-888BC3A97A04}"/>
              </a:ext>
            </a:extLst>
          </p:cNvPr>
          <p:cNvSpPr txBox="1">
            <a:spLocks/>
          </p:cNvSpPr>
          <p:nvPr/>
        </p:nvSpPr>
        <p:spPr>
          <a:xfrm>
            <a:off x="1341726" y="5020448"/>
            <a:ext cx="1649775" cy="549359"/>
          </a:xfrm>
          <a:prstGeom prst="rect">
            <a:avLst/>
          </a:prstGeom>
        </p:spPr>
        <p:txBody>
          <a:bodyPr vert="horz" lIns="18288" tIns="0" rIns="0" bIns="0" rtlCol="0" anchor="ctr">
            <a:noAutofit/>
          </a:bodyPr>
          <a:lstStyle>
            <a:lvl1pPr marL="182880" indent="-18288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914400"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828800"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400" b="1">
                <a:solidFill>
                  <a:schemeClr val="bg1"/>
                </a:solidFill>
              </a:rPr>
              <a:t>TEMPERATURE MONITORING</a:t>
            </a:r>
          </a:p>
        </p:txBody>
      </p:sp>
      <p:sp>
        <p:nvSpPr>
          <p:cNvPr id="46" name="Oval 45">
            <a:extLst>
              <a:ext uri="{FF2B5EF4-FFF2-40B4-BE49-F238E27FC236}">
                <a16:creationId xmlns:a16="http://schemas.microsoft.com/office/drawing/2014/main" id="{EA79C352-4F7B-6D10-DA7C-F5F3264F3EE3}"/>
              </a:ext>
            </a:extLst>
          </p:cNvPr>
          <p:cNvSpPr/>
          <p:nvPr/>
        </p:nvSpPr>
        <p:spPr>
          <a:xfrm>
            <a:off x="789397" y="5059940"/>
            <a:ext cx="470374" cy="470374"/>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a:extLst>
              <a:ext uri="{FF2B5EF4-FFF2-40B4-BE49-F238E27FC236}">
                <a16:creationId xmlns:a16="http://schemas.microsoft.com/office/drawing/2014/main" id="{E593209D-2BF9-6EFB-12DC-F60AF8B5A6FE}"/>
              </a:ext>
            </a:extLst>
          </p:cNvPr>
          <p:cNvSpPr/>
          <p:nvPr/>
        </p:nvSpPr>
        <p:spPr>
          <a:xfrm>
            <a:off x="3186309" y="4943062"/>
            <a:ext cx="2411776" cy="1305786"/>
          </a:xfrm>
          <a:prstGeom prst="roundRect">
            <a:avLst>
              <a:gd name="adj" fmla="val 0"/>
            </a:avLst>
          </a:prstGeom>
          <a:solidFill>
            <a:schemeClr val="accent2"/>
          </a:solidFill>
          <a:ln w="12700">
            <a:miter lim="400000"/>
          </a:ln>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pPr>
            <a:endParaRPr sz="2700"/>
          </a:p>
        </p:txBody>
      </p:sp>
      <p:sp>
        <p:nvSpPr>
          <p:cNvPr id="49" name="Restroom locations can be discoverable via the Chase Center app. Remote monitoring will also ensure that Chase Center’s facilities remain clean and properly stocked. Feedback can even be left for restrooms on a satisfaction monitoring display.">
            <a:extLst>
              <a:ext uri="{FF2B5EF4-FFF2-40B4-BE49-F238E27FC236}">
                <a16:creationId xmlns:a16="http://schemas.microsoft.com/office/drawing/2014/main" id="{F262D2B2-A0EE-A1B9-5230-4C521C1B08FF}"/>
              </a:ext>
            </a:extLst>
          </p:cNvPr>
          <p:cNvSpPr txBox="1"/>
          <p:nvPr/>
        </p:nvSpPr>
        <p:spPr>
          <a:xfrm>
            <a:off x="3370577" y="5566527"/>
            <a:ext cx="2096356" cy="592470"/>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txBody>
          <a:bodyPr wrap="square" lIns="19050" tIns="19050" rIns="19050" bIns="1905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spc="-20">
                <a:solidFill>
                  <a:schemeClr val="bg1"/>
                </a:solidFill>
              </a:rPr>
              <a:t>Improve your hospital operations by monitoring energy usage, room occupancy, air-quality, temperature, door open-close, and pest control.</a:t>
            </a:r>
          </a:p>
        </p:txBody>
      </p:sp>
      <p:sp>
        <p:nvSpPr>
          <p:cNvPr id="50" name="Content Placeholder 4">
            <a:extLst>
              <a:ext uri="{FF2B5EF4-FFF2-40B4-BE49-F238E27FC236}">
                <a16:creationId xmlns:a16="http://schemas.microsoft.com/office/drawing/2014/main" id="{01092D6D-C81A-8B37-4174-0183BC1B9807}"/>
              </a:ext>
            </a:extLst>
          </p:cNvPr>
          <p:cNvSpPr txBox="1">
            <a:spLocks/>
          </p:cNvSpPr>
          <p:nvPr/>
        </p:nvSpPr>
        <p:spPr>
          <a:xfrm>
            <a:off x="3922906" y="5020448"/>
            <a:ext cx="1649775" cy="549359"/>
          </a:xfrm>
          <a:prstGeom prst="rect">
            <a:avLst/>
          </a:prstGeom>
        </p:spPr>
        <p:txBody>
          <a:bodyPr vert="horz" lIns="18288" tIns="0" rIns="0" bIns="0" rtlCol="0" anchor="ctr">
            <a:noAutofit/>
          </a:bodyPr>
          <a:lstStyle>
            <a:lvl1pPr marL="182880" indent="-18288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914400"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828800"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400" b="1">
                <a:solidFill>
                  <a:schemeClr val="bg1"/>
                </a:solidFill>
              </a:rPr>
              <a:t>FACILITIES MANAGEMENT</a:t>
            </a:r>
          </a:p>
        </p:txBody>
      </p:sp>
      <p:sp>
        <p:nvSpPr>
          <p:cNvPr id="51" name="Oval 50">
            <a:extLst>
              <a:ext uri="{FF2B5EF4-FFF2-40B4-BE49-F238E27FC236}">
                <a16:creationId xmlns:a16="http://schemas.microsoft.com/office/drawing/2014/main" id="{2781BAA2-9CAF-3FF0-A73E-884D6A71206B}"/>
              </a:ext>
            </a:extLst>
          </p:cNvPr>
          <p:cNvSpPr/>
          <p:nvPr/>
        </p:nvSpPr>
        <p:spPr>
          <a:xfrm>
            <a:off x="3370577" y="5059940"/>
            <a:ext cx="470374" cy="470374"/>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a:extLst>
              <a:ext uri="{FF2B5EF4-FFF2-40B4-BE49-F238E27FC236}">
                <a16:creationId xmlns:a16="http://schemas.microsoft.com/office/drawing/2014/main" id="{65546C64-A928-BFF9-D484-778574839942}"/>
              </a:ext>
            </a:extLst>
          </p:cNvPr>
          <p:cNvSpPr/>
          <p:nvPr/>
        </p:nvSpPr>
        <p:spPr>
          <a:xfrm>
            <a:off x="5782734" y="4943062"/>
            <a:ext cx="2411776" cy="1305786"/>
          </a:xfrm>
          <a:prstGeom prst="roundRect">
            <a:avLst>
              <a:gd name="adj" fmla="val 0"/>
            </a:avLst>
          </a:prstGeom>
          <a:solidFill>
            <a:schemeClr val="accent2"/>
          </a:solidFill>
          <a:ln w="12700">
            <a:miter lim="400000"/>
          </a:ln>
        </p:spPr>
        <p:txBody>
          <a:bodyPr lIns="19050" tIns="19050" rIns="19050" bIns="1905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600"/>
            </a:pPr>
            <a:endParaRPr sz="2700"/>
          </a:p>
        </p:txBody>
      </p:sp>
      <p:sp>
        <p:nvSpPr>
          <p:cNvPr id="54" name="Restroom locations can be discoverable via the Chase Center app. Remote monitoring will also ensure that Chase Center’s facilities remain clean and properly stocked. Feedback can even be left for restrooms on a satisfaction monitoring display.">
            <a:extLst>
              <a:ext uri="{FF2B5EF4-FFF2-40B4-BE49-F238E27FC236}">
                <a16:creationId xmlns:a16="http://schemas.microsoft.com/office/drawing/2014/main" id="{49602359-DDA1-D7E7-CD47-C06BF7190964}"/>
              </a:ext>
            </a:extLst>
          </p:cNvPr>
          <p:cNvSpPr txBox="1"/>
          <p:nvPr/>
        </p:nvSpPr>
        <p:spPr>
          <a:xfrm>
            <a:off x="5967002" y="5566527"/>
            <a:ext cx="2096356" cy="453970"/>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txBody>
          <a:bodyPr wrap="square" lIns="19050" tIns="19050" rIns="19050" bIns="1905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bg1"/>
                </a:solidFill>
              </a:rPr>
              <a:t>Enable workflow optimizations, real-time inventory management, and location services</a:t>
            </a:r>
          </a:p>
        </p:txBody>
      </p:sp>
      <p:sp>
        <p:nvSpPr>
          <p:cNvPr id="55" name="Content Placeholder 4">
            <a:extLst>
              <a:ext uri="{FF2B5EF4-FFF2-40B4-BE49-F238E27FC236}">
                <a16:creationId xmlns:a16="http://schemas.microsoft.com/office/drawing/2014/main" id="{8B429012-1A0F-9B80-5585-1F580909B174}"/>
              </a:ext>
            </a:extLst>
          </p:cNvPr>
          <p:cNvSpPr txBox="1">
            <a:spLocks/>
          </p:cNvSpPr>
          <p:nvPr/>
        </p:nvSpPr>
        <p:spPr>
          <a:xfrm>
            <a:off x="6519331" y="5020448"/>
            <a:ext cx="1649775" cy="549359"/>
          </a:xfrm>
          <a:prstGeom prst="rect">
            <a:avLst/>
          </a:prstGeom>
        </p:spPr>
        <p:txBody>
          <a:bodyPr vert="horz" lIns="18288" tIns="0" rIns="0" bIns="0" rtlCol="0" anchor="ctr">
            <a:noAutofit/>
          </a:bodyPr>
          <a:lstStyle>
            <a:lvl1pPr marL="182880" indent="-18288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914400"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828800"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400" b="1">
                <a:solidFill>
                  <a:schemeClr val="bg1"/>
                </a:solidFill>
              </a:rPr>
              <a:t>ASSET</a:t>
            </a:r>
            <a:br>
              <a:rPr lang="en-US" sz="1400" b="1">
                <a:solidFill>
                  <a:schemeClr val="bg1"/>
                </a:solidFill>
              </a:rPr>
            </a:br>
            <a:r>
              <a:rPr lang="en-US" sz="1400" b="1">
                <a:solidFill>
                  <a:schemeClr val="bg1"/>
                </a:solidFill>
              </a:rPr>
              <a:t>TRACKING</a:t>
            </a:r>
          </a:p>
        </p:txBody>
      </p:sp>
      <p:sp>
        <p:nvSpPr>
          <p:cNvPr id="56" name="Oval 55">
            <a:extLst>
              <a:ext uri="{FF2B5EF4-FFF2-40B4-BE49-F238E27FC236}">
                <a16:creationId xmlns:a16="http://schemas.microsoft.com/office/drawing/2014/main" id="{0F993C89-963D-D1BE-5C20-F1E27CEBA227}"/>
              </a:ext>
            </a:extLst>
          </p:cNvPr>
          <p:cNvSpPr/>
          <p:nvPr/>
        </p:nvSpPr>
        <p:spPr>
          <a:xfrm>
            <a:off x="5967002" y="5059940"/>
            <a:ext cx="470374" cy="470374"/>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5FC46F41-B204-3A16-F20D-14A7AEE0FD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4270" y="5121050"/>
            <a:ext cx="224998" cy="358160"/>
          </a:xfrm>
          <a:prstGeom prst="rect">
            <a:avLst/>
          </a:prstGeom>
        </p:spPr>
      </p:pic>
      <p:pic>
        <p:nvPicPr>
          <p:cNvPr id="11" name="Graphic 10">
            <a:extLst>
              <a:ext uri="{FF2B5EF4-FFF2-40B4-BE49-F238E27FC236}">
                <a16:creationId xmlns:a16="http://schemas.microsoft.com/office/drawing/2014/main" id="{8B5FDC09-797C-B371-DA47-78125A2A714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84204" y="5112698"/>
            <a:ext cx="256567" cy="335869"/>
          </a:xfrm>
          <a:prstGeom prst="rect">
            <a:avLst/>
          </a:prstGeom>
        </p:spPr>
      </p:pic>
      <p:pic>
        <p:nvPicPr>
          <p:cNvPr id="14" name="Graphic 13">
            <a:extLst>
              <a:ext uri="{FF2B5EF4-FFF2-40B4-BE49-F238E27FC236}">
                <a16:creationId xmlns:a16="http://schemas.microsoft.com/office/drawing/2014/main" id="{C49C7BF7-2136-FFCA-46B0-12709E256BA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31615" y="5121663"/>
            <a:ext cx="341148" cy="346478"/>
          </a:xfrm>
          <a:prstGeom prst="rect">
            <a:avLst/>
          </a:prstGeom>
        </p:spPr>
      </p:pic>
    </p:spTree>
    <p:extLst>
      <p:ext uri="{BB962C8B-B14F-4D97-AF65-F5344CB8AC3E}">
        <p14:creationId xmlns:p14="http://schemas.microsoft.com/office/powerpoint/2010/main" val="37017381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ed Rectangle 58">
            <a:extLst>
              <a:ext uri="{FF2B5EF4-FFF2-40B4-BE49-F238E27FC236}">
                <a16:creationId xmlns:a16="http://schemas.microsoft.com/office/drawing/2014/main" id="{3660F24D-CAC7-F4AE-3189-F5A3504F3E4C}"/>
              </a:ext>
            </a:extLst>
          </p:cNvPr>
          <p:cNvSpPr>
            <a:spLocks noChangeAspect="1"/>
          </p:cNvSpPr>
          <p:nvPr/>
        </p:nvSpPr>
        <p:spPr>
          <a:xfrm>
            <a:off x="582715" y="5252378"/>
            <a:ext cx="7804879" cy="723893"/>
          </a:xfrm>
          <a:prstGeom prst="roundRect">
            <a:avLst>
              <a:gd name="adj" fmla="val 29259"/>
            </a:avLst>
          </a:prstGeom>
          <a:gradFill flip="none" rotWithShape="1">
            <a:gsLst>
              <a:gs pos="27000">
                <a:srgbClr val="3D80FF"/>
              </a:gs>
              <a:gs pos="0">
                <a:schemeClr val="accent1">
                  <a:lumMod val="60000"/>
                  <a:lumOff val="40000"/>
                </a:schemeClr>
              </a:gs>
              <a:gs pos="100000">
                <a:schemeClr val="accent1"/>
              </a:gs>
            </a:gsLst>
            <a:path path="circle">
              <a:fillToRect t="100000" r="100000"/>
            </a:path>
            <a:tileRect l="-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12" name="Rounded Rectangle 11">
            <a:extLst>
              <a:ext uri="{FF2B5EF4-FFF2-40B4-BE49-F238E27FC236}">
                <a16:creationId xmlns:a16="http://schemas.microsoft.com/office/drawing/2014/main" id="{E0ED1D4F-E0CC-322D-25EB-526B9B79F059}"/>
              </a:ext>
            </a:extLst>
          </p:cNvPr>
          <p:cNvSpPr>
            <a:spLocks noChangeAspect="1"/>
          </p:cNvSpPr>
          <p:nvPr/>
        </p:nvSpPr>
        <p:spPr>
          <a:xfrm>
            <a:off x="582715" y="4399230"/>
            <a:ext cx="7804879" cy="723893"/>
          </a:xfrm>
          <a:prstGeom prst="roundRect">
            <a:avLst>
              <a:gd name="adj" fmla="val 29259"/>
            </a:avLst>
          </a:prstGeom>
          <a:gradFill flip="none" rotWithShape="1">
            <a:gsLst>
              <a:gs pos="27000">
                <a:srgbClr val="3D80FF"/>
              </a:gs>
              <a:gs pos="0">
                <a:schemeClr val="accent1">
                  <a:lumMod val="60000"/>
                  <a:lumOff val="40000"/>
                </a:schemeClr>
              </a:gs>
              <a:gs pos="100000">
                <a:schemeClr val="accent1"/>
              </a:gs>
            </a:gsLst>
            <a:path path="circle">
              <a:fillToRect t="100000" r="100000"/>
            </a:path>
            <a:tileRect l="-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61" name="Rounded Rectangle 60">
            <a:extLst>
              <a:ext uri="{FF2B5EF4-FFF2-40B4-BE49-F238E27FC236}">
                <a16:creationId xmlns:a16="http://schemas.microsoft.com/office/drawing/2014/main" id="{810DEF92-DEED-F6E9-A122-81383E9DF3EC}"/>
              </a:ext>
            </a:extLst>
          </p:cNvPr>
          <p:cNvSpPr>
            <a:spLocks noChangeAspect="1"/>
          </p:cNvSpPr>
          <p:nvPr/>
        </p:nvSpPr>
        <p:spPr>
          <a:xfrm>
            <a:off x="582715" y="3576492"/>
            <a:ext cx="7804879" cy="723893"/>
          </a:xfrm>
          <a:prstGeom prst="roundRect">
            <a:avLst>
              <a:gd name="adj" fmla="val 29259"/>
            </a:avLst>
          </a:prstGeom>
          <a:gradFill flip="none" rotWithShape="1">
            <a:gsLst>
              <a:gs pos="27000">
                <a:srgbClr val="3D80FF"/>
              </a:gs>
              <a:gs pos="0">
                <a:schemeClr val="accent1">
                  <a:lumMod val="60000"/>
                  <a:lumOff val="40000"/>
                </a:schemeClr>
              </a:gs>
              <a:gs pos="100000">
                <a:schemeClr val="accent1"/>
              </a:gs>
            </a:gsLst>
            <a:path path="circle">
              <a:fillToRect t="100000" r="100000"/>
            </a:path>
            <a:tileRect l="-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62" name="Rounded Rectangle 61">
            <a:extLst>
              <a:ext uri="{FF2B5EF4-FFF2-40B4-BE49-F238E27FC236}">
                <a16:creationId xmlns:a16="http://schemas.microsoft.com/office/drawing/2014/main" id="{473E1843-6C74-8BBF-36DE-BC67AECF5151}"/>
              </a:ext>
            </a:extLst>
          </p:cNvPr>
          <p:cNvSpPr>
            <a:spLocks noChangeAspect="1"/>
          </p:cNvSpPr>
          <p:nvPr/>
        </p:nvSpPr>
        <p:spPr>
          <a:xfrm>
            <a:off x="582715" y="2750739"/>
            <a:ext cx="7804879" cy="723893"/>
          </a:xfrm>
          <a:prstGeom prst="roundRect">
            <a:avLst>
              <a:gd name="adj" fmla="val 29259"/>
            </a:avLst>
          </a:prstGeom>
          <a:gradFill flip="none" rotWithShape="1">
            <a:gsLst>
              <a:gs pos="27000">
                <a:srgbClr val="3D80FF"/>
              </a:gs>
              <a:gs pos="0">
                <a:schemeClr val="accent1">
                  <a:lumMod val="60000"/>
                  <a:lumOff val="40000"/>
                </a:schemeClr>
              </a:gs>
              <a:gs pos="100000">
                <a:schemeClr val="accent1"/>
              </a:gs>
            </a:gsLst>
            <a:path path="circle">
              <a:fillToRect t="100000" r="100000"/>
            </a:path>
            <a:tileRect l="-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9" name="Rounded Rectangle 8">
            <a:extLst>
              <a:ext uri="{FF2B5EF4-FFF2-40B4-BE49-F238E27FC236}">
                <a16:creationId xmlns:a16="http://schemas.microsoft.com/office/drawing/2014/main" id="{044ABE0A-F049-37F5-1813-2770F29F5168}"/>
              </a:ext>
            </a:extLst>
          </p:cNvPr>
          <p:cNvSpPr>
            <a:spLocks noChangeAspect="1"/>
          </p:cNvSpPr>
          <p:nvPr/>
        </p:nvSpPr>
        <p:spPr>
          <a:xfrm>
            <a:off x="582715" y="1908130"/>
            <a:ext cx="7804879" cy="723893"/>
          </a:xfrm>
          <a:prstGeom prst="roundRect">
            <a:avLst>
              <a:gd name="adj" fmla="val 21852"/>
            </a:avLst>
          </a:prstGeom>
          <a:gradFill flip="none" rotWithShape="1">
            <a:gsLst>
              <a:gs pos="27000">
                <a:srgbClr val="3D80FF"/>
              </a:gs>
              <a:gs pos="0">
                <a:schemeClr val="accent1">
                  <a:lumMod val="60000"/>
                  <a:lumOff val="40000"/>
                </a:schemeClr>
              </a:gs>
              <a:gs pos="100000">
                <a:schemeClr val="accent1"/>
              </a:gs>
            </a:gsLst>
            <a:path path="circle">
              <a:fillToRect t="100000" r="100000"/>
            </a:path>
            <a:tileRect l="-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100" name="Freeform 99">
            <a:extLst>
              <a:ext uri="{FF2B5EF4-FFF2-40B4-BE49-F238E27FC236}">
                <a16:creationId xmlns:a16="http://schemas.microsoft.com/office/drawing/2014/main" id="{30EBFEAC-3F06-62EF-8BAE-799ECDDEC79E}"/>
              </a:ext>
            </a:extLst>
          </p:cNvPr>
          <p:cNvSpPr/>
          <p:nvPr/>
        </p:nvSpPr>
        <p:spPr>
          <a:xfrm rot="10800000">
            <a:off x="6681882" y="0"/>
            <a:ext cx="5510118" cy="6858001"/>
          </a:xfrm>
          <a:custGeom>
            <a:avLst/>
            <a:gdLst>
              <a:gd name="connsiteX0" fmla="*/ 0 w 5510118"/>
              <a:gd name="connsiteY0" fmla="*/ 0 h 6858001"/>
              <a:gd name="connsiteX1" fmla="*/ 4236666 w 5510118"/>
              <a:gd name="connsiteY1" fmla="*/ 0 h 6858001"/>
              <a:gd name="connsiteX2" fmla="*/ 4346327 w 5510118"/>
              <a:gd name="connsiteY2" fmla="*/ 126121 h 6858001"/>
              <a:gd name="connsiteX3" fmla="*/ 5510118 w 5510118"/>
              <a:gd name="connsiteY3" fmla="*/ 3429001 h 6858001"/>
              <a:gd name="connsiteX4" fmla="*/ 4346327 w 5510118"/>
              <a:gd name="connsiteY4" fmla="*/ 6731882 h 6858001"/>
              <a:gd name="connsiteX5" fmla="*/ 4236667 w 5510118"/>
              <a:gd name="connsiteY5" fmla="*/ 6858001 h 6858001"/>
              <a:gd name="connsiteX6" fmla="*/ 0 w 5510118"/>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0118" h="6858001">
                <a:moveTo>
                  <a:pt x="0" y="0"/>
                </a:moveTo>
                <a:lnTo>
                  <a:pt x="4236666" y="0"/>
                </a:lnTo>
                <a:lnTo>
                  <a:pt x="4346327" y="126121"/>
                </a:lnTo>
                <a:cubicBezTo>
                  <a:pt x="5069411" y="998472"/>
                  <a:pt x="5510118" y="2157303"/>
                  <a:pt x="5510118" y="3429001"/>
                </a:cubicBezTo>
                <a:cubicBezTo>
                  <a:pt x="5510118" y="4700699"/>
                  <a:pt x="5069411" y="5859531"/>
                  <a:pt x="4346327" y="6731882"/>
                </a:cubicBezTo>
                <a:lnTo>
                  <a:pt x="4236667" y="6858001"/>
                </a:lnTo>
                <a:lnTo>
                  <a:pt x="0" y="6858001"/>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31" name="Title 2">
            <a:extLst>
              <a:ext uri="{FF2B5EF4-FFF2-40B4-BE49-F238E27FC236}">
                <a16:creationId xmlns:a16="http://schemas.microsoft.com/office/drawing/2014/main" id="{BED54A27-126E-978C-7658-08DDA2F341A3}"/>
              </a:ext>
            </a:extLst>
          </p:cNvPr>
          <p:cNvSpPr txBox="1">
            <a:spLocks/>
          </p:cNvSpPr>
          <p:nvPr/>
        </p:nvSpPr>
        <p:spPr>
          <a:xfrm>
            <a:off x="559246" y="393192"/>
            <a:ext cx="2912520" cy="491407"/>
          </a:xfrm>
          <a:prstGeom prst="rect">
            <a:avLst/>
          </a:prstGeom>
        </p:spPr>
        <p:txBody>
          <a:bodyPr vert="horz" lIns="0" tIns="0" rIns="0" bIns="0"/>
          <a:lstStyle>
            <a:lvl1pPr algn="l" rtl="0" eaLnBrk="1" fontAlgn="base" hangingPunct="1">
              <a:lnSpc>
                <a:spcPct val="95000"/>
              </a:lnSpc>
              <a:spcBef>
                <a:spcPct val="0"/>
              </a:spcBef>
              <a:spcAft>
                <a:spcPct val="0"/>
              </a:spcAft>
              <a:defRPr sz="3200" kern="1200">
                <a:solidFill>
                  <a:schemeClr val="accent1"/>
                </a:solidFill>
                <a:latin typeface="+mj-lt"/>
                <a:ea typeface="+mj-ea"/>
                <a:cs typeface="+mj-cs"/>
              </a:defRPr>
            </a:lvl1pPr>
            <a:lvl2pPr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2pPr>
            <a:lvl3pPr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3pPr>
            <a:lvl4pPr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4pPr>
            <a:lvl5pPr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5pPr>
            <a:lvl6pPr marL="457200"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6pPr>
            <a:lvl7pPr marL="914400"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7pPr>
            <a:lvl8pPr marL="1371600"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8pPr>
            <a:lvl9pPr marL="1828800"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Montserrat" pitchFamily="2" charset="77"/>
              <a:ea typeface="+mj-ea"/>
              <a:cs typeface="+mj-cs"/>
            </a:endParaRPr>
          </a:p>
        </p:txBody>
      </p:sp>
      <p:sp>
        <p:nvSpPr>
          <p:cNvPr id="6" name="Slide Number Placeholder 5">
            <a:extLst>
              <a:ext uri="{FF2B5EF4-FFF2-40B4-BE49-F238E27FC236}">
                <a16:creationId xmlns:a16="http://schemas.microsoft.com/office/drawing/2014/main" id="{DB2083F0-2536-CB22-D1D6-DC6A2EF86113}"/>
              </a:ext>
            </a:extLst>
          </p:cNvPr>
          <p:cNvSpPr txBox="1">
            <a:spLocks/>
          </p:cNvSpPr>
          <p:nvPr/>
        </p:nvSpPr>
        <p:spPr>
          <a:xfrm>
            <a:off x="594816" y="6309956"/>
            <a:ext cx="393700" cy="200025"/>
          </a:xfrm>
          <a:prstGeom prst="rect">
            <a:avLst/>
          </a:prstGeom>
        </p:spPr>
        <p:txBody>
          <a:bodyPr vert="horz" lIns="0" tIns="0" rIns="0" bIns="0" rtlCol="0" anchor="ctr">
            <a:noAutofit/>
          </a:bodyPr>
          <a:lstStyle>
            <a:defPPr>
              <a:defRPr lang="en-US"/>
            </a:defPPr>
            <a:lvl1pPr algn="r" rtl="0" eaLnBrk="1" fontAlgn="auto" hangingPunct="1">
              <a:spcBef>
                <a:spcPts val="0"/>
              </a:spcBef>
              <a:spcAft>
                <a:spcPts val="0"/>
              </a:spcAft>
              <a:defRPr sz="800" kern="1200">
                <a:solidFill>
                  <a:schemeClr val="tx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ontserrat"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pitchFamily="2" charset="0"/>
                <a:ea typeface="+mn-ea"/>
                <a:cs typeface="+mn-cs"/>
              </a:defRPr>
            </a:lvl5pPr>
            <a:lvl6pPr marL="2286000" algn="l" defTabSz="914400" rtl="0" eaLnBrk="1" latinLnBrk="0" hangingPunct="1">
              <a:defRPr kern="1200">
                <a:solidFill>
                  <a:schemeClr val="tx1"/>
                </a:solidFill>
                <a:latin typeface="Montserrat" pitchFamily="2" charset="0"/>
                <a:ea typeface="+mn-ea"/>
                <a:cs typeface="+mn-cs"/>
              </a:defRPr>
            </a:lvl6pPr>
            <a:lvl7pPr marL="2743200" algn="l" defTabSz="914400" rtl="0" eaLnBrk="1" latinLnBrk="0" hangingPunct="1">
              <a:defRPr kern="1200">
                <a:solidFill>
                  <a:schemeClr val="tx1"/>
                </a:solidFill>
                <a:latin typeface="Montserrat" pitchFamily="2" charset="0"/>
                <a:ea typeface="+mn-ea"/>
                <a:cs typeface="+mn-cs"/>
              </a:defRPr>
            </a:lvl7pPr>
            <a:lvl8pPr marL="3200400" algn="l" defTabSz="914400" rtl="0" eaLnBrk="1" latinLnBrk="0" hangingPunct="1">
              <a:defRPr kern="1200">
                <a:solidFill>
                  <a:schemeClr val="tx1"/>
                </a:solidFill>
                <a:latin typeface="Montserrat" pitchFamily="2" charset="0"/>
                <a:ea typeface="+mn-ea"/>
                <a:cs typeface="+mn-cs"/>
              </a:defRPr>
            </a:lvl8pPr>
            <a:lvl9pPr marL="3657600" algn="l" defTabSz="914400" rtl="0" eaLnBrk="1" latinLnBrk="0" hangingPunct="1">
              <a:defRPr kern="1200">
                <a:solidFill>
                  <a:schemeClr val="tx1"/>
                </a:solidFill>
                <a:latin typeface="Montserrat" pitchFamily="2" charset="0"/>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F05AE8C-CF5F-4A4E-B69B-C9D8FA4EC18A}" type="slidenum">
              <a:rPr kumimoji="0" lang="en-US" sz="800" b="0" i="0" u="none" strike="noStrike" kern="1200" cap="none" spc="0" normalizeH="0" baseline="0" noProof="0" smtClean="0">
                <a:ln>
                  <a:noFill/>
                </a:ln>
                <a:solidFill>
                  <a:srgbClr val="FFFFFF"/>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8" name="Title 7">
            <a:extLst>
              <a:ext uri="{FF2B5EF4-FFF2-40B4-BE49-F238E27FC236}">
                <a16:creationId xmlns:a16="http://schemas.microsoft.com/office/drawing/2014/main" id="{BB10B44A-BB7D-1A85-91B6-4C639F00AC16}"/>
              </a:ext>
            </a:extLst>
          </p:cNvPr>
          <p:cNvSpPr>
            <a:spLocks noGrp="1"/>
          </p:cNvSpPr>
          <p:nvPr>
            <p:ph type="title"/>
          </p:nvPr>
        </p:nvSpPr>
        <p:spPr>
          <a:xfrm>
            <a:off x="594816" y="1522532"/>
            <a:ext cx="3743794" cy="365490"/>
          </a:xfrm>
          <a:noFill/>
        </p:spPr>
        <p:txBody>
          <a:bodyPr/>
          <a:lstStyle/>
          <a:p>
            <a:pPr>
              <a:lnSpc>
                <a:spcPct val="90000"/>
              </a:lnSpc>
            </a:pPr>
            <a:r>
              <a:rPr lang="en-US" sz="2000" b="0">
                <a:latin typeface="Montserrat SemiBold" pitchFamily="2" charset="0"/>
              </a:rPr>
              <a:t>Network demands</a:t>
            </a:r>
          </a:p>
        </p:txBody>
      </p:sp>
      <p:sp>
        <p:nvSpPr>
          <p:cNvPr id="11" name="Text Placeholder 3">
            <a:extLst>
              <a:ext uri="{FF2B5EF4-FFF2-40B4-BE49-F238E27FC236}">
                <a16:creationId xmlns:a16="http://schemas.microsoft.com/office/drawing/2014/main" id="{A9C8BB45-EDEF-0852-18E4-A8154C98A768}"/>
              </a:ext>
            </a:extLst>
          </p:cNvPr>
          <p:cNvSpPr txBox="1">
            <a:spLocks/>
          </p:cNvSpPr>
          <p:nvPr/>
        </p:nvSpPr>
        <p:spPr>
          <a:xfrm>
            <a:off x="7719289" y="1753013"/>
            <a:ext cx="3011577" cy="848656"/>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1000"/>
              </a:spcAft>
              <a:buFont typeface="Arial" panose="020B0604020202020204" pitchFamily="34" charset="0"/>
              <a:buNone/>
              <a:defRPr sz="1800" b="1" kern="1200">
                <a:solidFill>
                  <a:schemeClr val="accent1"/>
                </a:solidFill>
                <a:latin typeface="+mj-lt"/>
                <a:ea typeface="+mn-ea"/>
                <a:cs typeface="+mn-cs"/>
              </a:defRPr>
            </a:lvl1pPr>
            <a:lvl2pPr marL="182880" indent="-182880" algn="l" defTabSz="914400" rtl="0" eaLnBrk="1" latinLnBrk="0" hangingPunct="1">
              <a:lnSpc>
                <a:spcPct val="90000"/>
              </a:lnSpc>
              <a:spcBef>
                <a:spcPts val="0"/>
              </a:spcBef>
              <a:spcAft>
                <a:spcPts val="1000"/>
              </a:spcAft>
              <a:buFont typeface="Arial" panose="020B0604020202020204" pitchFamily="34" charset="0"/>
              <a:buChar char="•"/>
              <a:defRPr sz="1400" kern="1200">
                <a:solidFill>
                  <a:schemeClr val="tx1"/>
                </a:solidFill>
                <a:latin typeface="+mj-lt"/>
                <a:ea typeface="+mn-ea"/>
                <a:cs typeface="+mn-cs"/>
              </a:defRPr>
            </a:lvl2pPr>
            <a:lvl3pPr marL="182880" indent="0" algn="l" defTabSz="914400" rtl="0" eaLnBrk="1" latinLnBrk="0" hangingPunct="1">
              <a:lnSpc>
                <a:spcPct val="110000"/>
              </a:lnSpc>
              <a:spcBef>
                <a:spcPts val="0"/>
              </a:spcBef>
              <a:spcAft>
                <a:spcPts val="1000"/>
              </a:spcAft>
              <a:buFont typeface="Arial" panose="020B0604020202020204" pitchFamily="34" charset="0"/>
              <a:buNone/>
              <a:defRPr sz="1400" kern="1200">
                <a:solidFill>
                  <a:schemeClr val="tx1"/>
                </a:solidFill>
                <a:latin typeface="+mj-lt"/>
                <a:ea typeface="+mn-ea"/>
                <a:cs typeface="+mn-cs"/>
              </a:defRPr>
            </a:lvl3pPr>
            <a:lvl4pPr marL="548640" indent="-182880" algn="l" defTabSz="914400"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mn-cs"/>
              </a:defRPr>
            </a:lvl4pPr>
            <a:lvl5pPr marL="731520" indent="-182880" algn="l" defTabSz="914400" rtl="0" eaLnBrk="1" latinLnBrk="0" hangingPunct="1">
              <a:lnSpc>
                <a:spcPct val="110000"/>
              </a:lnSpc>
              <a:spcBef>
                <a:spcPts val="0"/>
              </a:spcBef>
              <a:spcAft>
                <a:spcPts val="1000"/>
              </a:spcAft>
              <a:buFont typeface="Arial" panose="020B0604020202020204" pitchFamily="34" charset="0"/>
              <a:buChar char="-"/>
              <a:defRPr sz="14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sz="2000" b="0">
                <a:solidFill>
                  <a:schemeClr val="bg2"/>
                </a:solidFill>
                <a:latin typeface="Montserrat SemiBold" pitchFamily="2" charset="0"/>
              </a:rPr>
              <a:t>Our Secure Networking Solutions</a:t>
            </a:r>
          </a:p>
        </p:txBody>
      </p:sp>
      <p:grpSp>
        <p:nvGrpSpPr>
          <p:cNvPr id="45" name="Group 44">
            <a:extLst>
              <a:ext uri="{FF2B5EF4-FFF2-40B4-BE49-F238E27FC236}">
                <a16:creationId xmlns:a16="http://schemas.microsoft.com/office/drawing/2014/main" id="{C71EFD6F-C4A2-CC95-D41D-7F609B57B8DA}"/>
              </a:ext>
            </a:extLst>
          </p:cNvPr>
          <p:cNvGrpSpPr>
            <a:grpSpLocks noChangeAspect="1"/>
          </p:cNvGrpSpPr>
          <p:nvPr/>
        </p:nvGrpSpPr>
        <p:grpSpPr>
          <a:xfrm>
            <a:off x="732940" y="2833702"/>
            <a:ext cx="557966" cy="557966"/>
            <a:chOff x="4969397" y="1731531"/>
            <a:chExt cx="697458" cy="697458"/>
          </a:xfrm>
        </p:grpSpPr>
        <p:sp>
          <p:nvSpPr>
            <p:cNvPr id="52" name="Oval 51">
              <a:extLst>
                <a:ext uri="{FF2B5EF4-FFF2-40B4-BE49-F238E27FC236}">
                  <a16:creationId xmlns:a16="http://schemas.microsoft.com/office/drawing/2014/main" id="{A606DA5B-7BF0-C166-A079-CAFB50B0E223}"/>
                </a:ext>
              </a:extLst>
            </p:cNvPr>
            <p:cNvSpPr/>
            <p:nvPr/>
          </p:nvSpPr>
          <p:spPr>
            <a:xfrm>
              <a:off x="4969397" y="1731531"/>
              <a:ext cx="697458" cy="697458"/>
            </a:xfrm>
            <a:prstGeom prst="ellipse">
              <a:avLst/>
            </a:prstGeom>
            <a:solidFill>
              <a:schemeClr val="bg2"/>
            </a:solidFill>
            <a:ln>
              <a:no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pic>
          <p:nvPicPr>
            <p:cNvPr id="3" name="Graphic 2">
              <a:extLst>
                <a:ext uri="{FF2B5EF4-FFF2-40B4-BE49-F238E27FC236}">
                  <a16:creationId xmlns:a16="http://schemas.microsoft.com/office/drawing/2014/main" id="{A7B1F0AA-5E4B-E8DB-50D2-AF9DA2924E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95936" y="1818135"/>
              <a:ext cx="308259" cy="480309"/>
            </a:xfrm>
            <a:prstGeom prst="rect">
              <a:avLst/>
            </a:prstGeom>
          </p:spPr>
        </p:pic>
      </p:grpSp>
      <p:grpSp>
        <p:nvGrpSpPr>
          <p:cNvPr id="47" name="Group 46">
            <a:extLst>
              <a:ext uri="{FF2B5EF4-FFF2-40B4-BE49-F238E27FC236}">
                <a16:creationId xmlns:a16="http://schemas.microsoft.com/office/drawing/2014/main" id="{F2747AED-574A-AAF0-CBAF-AF2EBBEB7B25}"/>
              </a:ext>
            </a:extLst>
          </p:cNvPr>
          <p:cNvGrpSpPr>
            <a:grpSpLocks noChangeAspect="1"/>
          </p:cNvGrpSpPr>
          <p:nvPr/>
        </p:nvGrpSpPr>
        <p:grpSpPr>
          <a:xfrm>
            <a:off x="732940" y="5341897"/>
            <a:ext cx="557966" cy="557966"/>
            <a:chOff x="4367140" y="5777751"/>
            <a:chExt cx="697458" cy="697458"/>
          </a:xfrm>
        </p:grpSpPr>
        <p:sp>
          <p:nvSpPr>
            <p:cNvPr id="56" name="Oval 55">
              <a:extLst>
                <a:ext uri="{FF2B5EF4-FFF2-40B4-BE49-F238E27FC236}">
                  <a16:creationId xmlns:a16="http://schemas.microsoft.com/office/drawing/2014/main" id="{394FCB38-5C65-ABB3-740B-1632D4CE88B9}"/>
                </a:ext>
              </a:extLst>
            </p:cNvPr>
            <p:cNvSpPr/>
            <p:nvPr/>
          </p:nvSpPr>
          <p:spPr>
            <a:xfrm>
              <a:off x="4367140" y="5777751"/>
              <a:ext cx="697458" cy="697458"/>
            </a:xfrm>
            <a:prstGeom prst="ellipse">
              <a:avLst/>
            </a:prstGeom>
            <a:solidFill>
              <a:schemeClr val="bg2"/>
            </a:solidFill>
            <a:ln>
              <a:no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pic>
          <p:nvPicPr>
            <p:cNvPr id="4" name="Graphic 3">
              <a:extLst>
                <a:ext uri="{FF2B5EF4-FFF2-40B4-BE49-F238E27FC236}">
                  <a16:creationId xmlns:a16="http://schemas.microsoft.com/office/drawing/2014/main" id="{2831A6D0-43DD-BFA5-22AC-6115248F9E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4861" y="5889631"/>
              <a:ext cx="382017" cy="473698"/>
            </a:xfrm>
            <a:prstGeom prst="rect">
              <a:avLst/>
            </a:prstGeom>
          </p:spPr>
        </p:pic>
      </p:grpSp>
      <p:grpSp>
        <p:nvGrpSpPr>
          <p:cNvPr id="48" name="Group 47">
            <a:extLst>
              <a:ext uri="{FF2B5EF4-FFF2-40B4-BE49-F238E27FC236}">
                <a16:creationId xmlns:a16="http://schemas.microsoft.com/office/drawing/2014/main" id="{5A9EC7F5-FE19-6606-4668-9C3B9C841ADA}"/>
              </a:ext>
            </a:extLst>
          </p:cNvPr>
          <p:cNvGrpSpPr>
            <a:grpSpLocks noChangeAspect="1"/>
          </p:cNvGrpSpPr>
          <p:nvPr/>
        </p:nvGrpSpPr>
        <p:grpSpPr>
          <a:xfrm>
            <a:off x="732940" y="3659455"/>
            <a:ext cx="557966" cy="557966"/>
            <a:chOff x="5133461" y="3080271"/>
            <a:chExt cx="697458" cy="697458"/>
          </a:xfrm>
        </p:grpSpPr>
        <p:sp>
          <p:nvSpPr>
            <p:cNvPr id="68" name="Oval 67">
              <a:extLst>
                <a:ext uri="{FF2B5EF4-FFF2-40B4-BE49-F238E27FC236}">
                  <a16:creationId xmlns:a16="http://schemas.microsoft.com/office/drawing/2014/main" id="{4D5F6B7C-31FE-0D5B-EAF8-6A393BA5241F}"/>
                </a:ext>
              </a:extLst>
            </p:cNvPr>
            <p:cNvSpPr/>
            <p:nvPr/>
          </p:nvSpPr>
          <p:spPr>
            <a:xfrm>
              <a:off x="5133461" y="3080271"/>
              <a:ext cx="697458" cy="697458"/>
            </a:xfrm>
            <a:prstGeom prst="ellipse">
              <a:avLst/>
            </a:prstGeom>
            <a:solidFill>
              <a:schemeClr val="bg2"/>
            </a:solidFill>
            <a:ln>
              <a:no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pic>
          <p:nvPicPr>
            <p:cNvPr id="5" name="Graphic 4">
              <a:extLst>
                <a:ext uri="{FF2B5EF4-FFF2-40B4-BE49-F238E27FC236}">
                  <a16:creationId xmlns:a16="http://schemas.microsoft.com/office/drawing/2014/main" id="{B00CDBAA-5CFE-F5EC-7642-755FDBE06E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8057" y="3187602"/>
              <a:ext cx="376959" cy="389958"/>
            </a:xfrm>
            <a:prstGeom prst="rect">
              <a:avLst/>
            </a:prstGeom>
          </p:spPr>
        </p:pic>
      </p:grpSp>
      <p:grpSp>
        <p:nvGrpSpPr>
          <p:cNvPr id="46" name="Group 45">
            <a:extLst>
              <a:ext uri="{FF2B5EF4-FFF2-40B4-BE49-F238E27FC236}">
                <a16:creationId xmlns:a16="http://schemas.microsoft.com/office/drawing/2014/main" id="{576B5BA4-9EC0-D9A4-4184-C58116AD5A0B}"/>
              </a:ext>
            </a:extLst>
          </p:cNvPr>
          <p:cNvGrpSpPr>
            <a:grpSpLocks noChangeAspect="1"/>
          </p:cNvGrpSpPr>
          <p:nvPr/>
        </p:nvGrpSpPr>
        <p:grpSpPr>
          <a:xfrm>
            <a:off x="732940" y="4482193"/>
            <a:ext cx="557966" cy="557966"/>
            <a:chOff x="4924212" y="4429011"/>
            <a:chExt cx="697458" cy="697458"/>
          </a:xfrm>
        </p:grpSpPr>
        <p:sp>
          <p:nvSpPr>
            <p:cNvPr id="54" name="Oval 53">
              <a:extLst>
                <a:ext uri="{FF2B5EF4-FFF2-40B4-BE49-F238E27FC236}">
                  <a16:creationId xmlns:a16="http://schemas.microsoft.com/office/drawing/2014/main" id="{3811DC25-21A6-C2C1-3EDE-90FD4E218FBA}"/>
                </a:ext>
              </a:extLst>
            </p:cNvPr>
            <p:cNvSpPr/>
            <p:nvPr/>
          </p:nvSpPr>
          <p:spPr>
            <a:xfrm>
              <a:off x="4924212" y="4429011"/>
              <a:ext cx="697458" cy="697458"/>
            </a:xfrm>
            <a:prstGeom prst="ellipse">
              <a:avLst/>
            </a:prstGeom>
            <a:solidFill>
              <a:schemeClr val="bg2"/>
            </a:solidFill>
            <a:ln>
              <a:no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pic>
          <p:nvPicPr>
            <p:cNvPr id="7" name="Graphic 6">
              <a:extLst>
                <a:ext uri="{FF2B5EF4-FFF2-40B4-BE49-F238E27FC236}">
                  <a16:creationId xmlns:a16="http://schemas.microsoft.com/office/drawing/2014/main" id="{54C36465-95AA-26DE-76AD-93D3F59919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06506" y="4568032"/>
              <a:ext cx="332870" cy="419416"/>
            </a:xfrm>
            <a:prstGeom prst="rect">
              <a:avLst/>
            </a:prstGeom>
          </p:spPr>
        </p:pic>
      </p:grpSp>
      <p:grpSp>
        <p:nvGrpSpPr>
          <p:cNvPr id="43" name="Group 42">
            <a:extLst>
              <a:ext uri="{FF2B5EF4-FFF2-40B4-BE49-F238E27FC236}">
                <a16:creationId xmlns:a16="http://schemas.microsoft.com/office/drawing/2014/main" id="{50AE71FD-06F8-C7AF-701F-98721BDD693F}"/>
              </a:ext>
            </a:extLst>
          </p:cNvPr>
          <p:cNvGrpSpPr>
            <a:grpSpLocks noChangeAspect="1"/>
          </p:cNvGrpSpPr>
          <p:nvPr/>
        </p:nvGrpSpPr>
        <p:grpSpPr>
          <a:xfrm>
            <a:off x="732940" y="1991093"/>
            <a:ext cx="557966" cy="557966"/>
            <a:chOff x="4371971" y="382791"/>
            <a:chExt cx="697458" cy="697458"/>
          </a:xfrm>
        </p:grpSpPr>
        <p:sp>
          <p:nvSpPr>
            <p:cNvPr id="44" name="Oval 43">
              <a:extLst>
                <a:ext uri="{FF2B5EF4-FFF2-40B4-BE49-F238E27FC236}">
                  <a16:creationId xmlns:a16="http://schemas.microsoft.com/office/drawing/2014/main" id="{C174CE02-2113-C37B-5D26-F180EE491F10}"/>
                </a:ext>
              </a:extLst>
            </p:cNvPr>
            <p:cNvSpPr/>
            <p:nvPr/>
          </p:nvSpPr>
          <p:spPr>
            <a:xfrm>
              <a:off x="4371971" y="382791"/>
              <a:ext cx="697458" cy="697458"/>
            </a:xfrm>
            <a:prstGeom prst="ellipse">
              <a:avLst/>
            </a:prstGeom>
            <a:solidFill>
              <a:schemeClr val="bg2"/>
            </a:solidFill>
            <a:ln>
              <a:no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pic>
          <p:nvPicPr>
            <p:cNvPr id="10" name="Graphic 9">
              <a:extLst>
                <a:ext uri="{FF2B5EF4-FFF2-40B4-BE49-F238E27FC236}">
                  <a16:creationId xmlns:a16="http://schemas.microsoft.com/office/drawing/2014/main" id="{D651E0E2-43F9-F66B-BD7A-EF12BB0938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66657" y="558196"/>
              <a:ext cx="508436" cy="326403"/>
            </a:xfrm>
            <a:prstGeom prst="rect">
              <a:avLst/>
            </a:prstGeom>
          </p:spPr>
        </p:pic>
      </p:grpSp>
      <p:sp>
        <p:nvSpPr>
          <p:cNvPr id="42" name="Arrow: Right 103">
            <a:extLst>
              <a:ext uri="{FF2B5EF4-FFF2-40B4-BE49-F238E27FC236}">
                <a16:creationId xmlns:a16="http://schemas.microsoft.com/office/drawing/2014/main" id="{33FCB02B-C09C-3C6B-F130-42C07FA3AF36}"/>
              </a:ext>
            </a:extLst>
          </p:cNvPr>
          <p:cNvSpPr/>
          <p:nvPr/>
        </p:nvSpPr>
        <p:spPr>
          <a:xfrm>
            <a:off x="7041747" y="3525786"/>
            <a:ext cx="464718" cy="779422"/>
          </a:xfrm>
          <a:prstGeom prst="rightArrow">
            <a:avLst>
              <a:gd name="adj1" fmla="val 50000"/>
              <a:gd name="adj2" fmla="val 100000"/>
            </a:avLst>
          </a:prstGeom>
          <a:solidFill>
            <a:schemeClr val="accent4"/>
          </a:solidFill>
        </p:spPr>
        <p:txBody>
          <a:bodyPr wrap="square" lIns="91423" tIns="45711" rIns="91423" bIns="45711" rtlCol="0" anchor="ctr">
            <a:noAutofit/>
          </a:bodyPr>
          <a:lstStyle/>
          <a:p>
            <a:pPr marL="0" marR="0" indent="0" algn="ctr" defTabSz="914153" eaLnBrk="1" fontAlgn="auto" latinLnBrk="0" hangingPunct="1">
              <a:lnSpc>
                <a:spcPct val="100000"/>
              </a:lnSpc>
              <a:spcBef>
                <a:spcPts val="0"/>
              </a:spcBef>
              <a:spcAft>
                <a:spcPts val="0"/>
              </a:spcAft>
              <a:buClrTx/>
              <a:buSzTx/>
              <a:buFontTx/>
              <a:buNone/>
              <a:tabLst/>
            </a:pPr>
            <a:endParaRPr kumimoji="0" lang="en-US" sz="2000" b="1" i="0" u="none" strike="noStrike" kern="0" cap="none" spc="51" normalizeH="0" baseline="0" noProof="0">
              <a:ln>
                <a:noFill/>
              </a:ln>
              <a:solidFill>
                <a:srgbClr val="FFFFFF"/>
              </a:solidFill>
              <a:effectLst/>
              <a:uLnTx/>
              <a:uFillTx/>
              <a:latin typeface="+mj-lt"/>
            </a:endParaRPr>
          </a:p>
        </p:txBody>
      </p:sp>
      <p:sp>
        <p:nvSpPr>
          <p:cNvPr id="2" name="Text Placeholder 1">
            <a:extLst>
              <a:ext uri="{FF2B5EF4-FFF2-40B4-BE49-F238E27FC236}">
                <a16:creationId xmlns:a16="http://schemas.microsoft.com/office/drawing/2014/main" id="{4697FFA1-217A-D3EB-889D-CC05DC40E7B3}"/>
              </a:ext>
            </a:extLst>
          </p:cNvPr>
          <p:cNvSpPr txBox="1">
            <a:spLocks noChangeAspect="1"/>
          </p:cNvSpPr>
          <p:nvPr/>
        </p:nvSpPr>
        <p:spPr>
          <a:xfrm>
            <a:off x="1650909" y="1964722"/>
            <a:ext cx="3891686" cy="610708"/>
          </a:xfrm>
          <a:prstGeom prst="roundRect">
            <a:avLst>
              <a:gd name="adj" fmla="val 0"/>
            </a:avLst>
          </a:prstGeom>
          <a:noFill/>
        </p:spPr>
        <p:txBody>
          <a:bodyPr lIns="0" tIns="0" rIns="0" bIns="0" anchor="ct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400" b="1" i="0" kern="1200" baseline="0">
                <a:solidFill>
                  <a:schemeClr val="tx1"/>
                </a:solidFill>
                <a:latin typeface="+mj-lt"/>
                <a:ea typeface="+mn-ea"/>
                <a:cs typeface="Lato Light" charset="0"/>
              </a:defRPr>
            </a:lvl1pPr>
            <a:lvl2pPr marL="182880" indent="-182880" algn="l" defTabSz="543613"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563"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400050"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630238"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r>
              <a:rPr lang="en-US" sz="1600" b="0">
                <a:solidFill>
                  <a:schemeClr val="bg2"/>
                </a:solidFill>
                <a:latin typeface="Montserrat Medium" pitchFamily="2" charset="77"/>
              </a:rPr>
              <a:t>Cloud / SaaS applications</a:t>
            </a:r>
          </a:p>
        </p:txBody>
      </p:sp>
      <p:sp>
        <p:nvSpPr>
          <p:cNvPr id="13" name="Text Placeholder 1">
            <a:extLst>
              <a:ext uri="{FF2B5EF4-FFF2-40B4-BE49-F238E27FC236}">
                <a16:creationId xmlns:a16="http://schemas.microsoft.com/office/drawing/2014/main" id="{06D5E209-D90E-A0E3-0DA6-45FA1F0F4AF5}"/>
              </a:ext>
            </a:extLst>
          </p:cNvPr>
          <p:cNvSpPr txBox="1">
            <a:spLocks noChangeAspect="1"/>
          </p:cNvSpPr>
          <p:nvPr/>
        </p:nvSpPr>
        <p:spPr>
          <a:xfrm>
            <a:off x="1650910" y="2807332"/>
            <a:ext cx="3892903" cy="610707"/>
          </a:xfrm>
          <a:prstGeom prst="roundRect">
            <a:avLst>
              <a:gd name="adj" fmla="val 0"/>
            </a:avLst>
          </a:prstGeom>
          <a:noFill/>
        </p:spPr>
        <p:txBody>
          <a:bodyPr lIns="0" tIns="0" rIns="0" bIns="0" anchor="ct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400" b="1" i="0" kern="1200" baseline="0">
                <a:solidFill>
                  <a:schemeClr val="tx1"/>
                </a:solidFill>
                <a:latin typeface="+mj-lt"/>
                <a:ea typeface="+mn-ea"/>
                <a:cs typeface="Lato Light" charset="0"/>
              </a:defRPr>
            </a:lvl1pPr>
            <a:lvl2pPr marL="182880" indent="-182880" algn="l" defTabSz="543613"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563"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400050"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630238"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r>
              <a:rPr lang="en-US" sz="1600" b="0">
                <a:solidFill>
                  <a:schemeClr val="bg2"/>
                </a:solidFill>
                <a:latin typeface="Montserrat Medium" pitchFamily="2" charset="77"/>
              </a:rPr>
              <a:t>Telemedicine</a:t>
            </a:r>
          </a:p>
        </p:txBody>
      </p:sp>
      <p:sp>
        <p:nvSpPr>
          <p:cNvPr id="14" name="Text Placeholder 1">
            <a:extLst>
              <a:ext uri="{FF2B5EF4-FFF2-40B4-BE49-F238E27FC236}">
                <a16:creationId xmlns:a16="http://schemas.microsoft.com/office/drawing/2014/main" id="{98AC7001-7D0A-79B2-29F7-9FF62119CB13}"/>
              </a:ext>
            </a:extLst>
          </p:cNvPr>
          <p:cNvSpPr txBox="1">
            <a:spLocks noChangeAspect="1"/>
          </p:cNvSpPr>
          <p:nvPr/>
        </p:nvSpPr>
        <p:spPr>
          <a:xfrm>
            <a:off x="1636791" y="3633084"/>
            <a:ext cx="3904197" cy="610708"/>
          </a:xfrm>
          <a:prstGeom prst="roundRect">
            <a:avLst>
              <a:gd name="adj" fmla="val 0"/>
            </a:avLst>
          </a:prstGeom>
          <a:noFill/>
        </p:spPr>
        <p:txBody>
          <a:bodyPr lIns="0" tIns="0" rIns="0" bIns="0" anchor="ct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400" b="1" i="0" kern="1200" baseline="0">
                <a:solidFill>
                  <a:schemeClr val="tx1"/>
                </a:solidFill>
                <a:latin typeface="+mj-lt"/>
                <a:ea typeface="+mn-ea"/>
                <a:cs typeface="Lato Light" charset="0"/>
              </a:defRPr>
            </a:lvl1pPr>
            <a:lvl2pPr marL="182880" indent="-182880" algn="l" defTabSz="543613"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563"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400050"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630238"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r>
              <a:rPr lang="en-US" sz="1600" b="0">
                <a:solidFill>
                  <a:schemeClr val="bg2"/>
                </a:solidFill>
                <a:latin typeface="Montserrat Medium" pitchFamily="2" charset="77"/>
              </a:rPr>
              <a:t>Video, IoT, digitalization</a:t>
            </a:r>
            <a:br>
              <a:rPr lang="en-US" sz="1600" b="0">
                <a:solidFill>
                  <a:schemeClr val="bg2"/>
                </a:solidFill>
                <a:latin typeface="Montserrat Medium" pitchFamily="2" charset="77"/>
              </a:rPr>
            </a:br>
            <a:r>
              <a:rPr lang="en-US" sz="1600" b="0">
                <a:solidFill>
                  <a:schemeClr val="bg2"/>
                </a:solidFill>
                <a:latin typeface="Montserrat Medium" pitchFamily="2" charset="77"/>
              </a:rPr>
              <a:t>(Edge data consumption)</a:t>
            </a:r>
          </a:p>
        </p:txBody>
      </p:sp>
      <p:sp>
        <p:nvSpPr>
          <p:cNvPr id="15" name="Text Placeholder 1">
            <a:extLst>
              <a:ext uri="{FF2B5EF4-FFF2-40B4-BE49-F238E27FC236}">
                <a16:creationId xmlns:a16="http://schemas.microsoft.com/office/drawing/2014/main" id="{0AA27F91-9E78-9C97-2404-732C6D2DE1C8}"/>
              </a:ext>
            </a:extLst>
          </p:cNvPr>
          <p:cNvSpPr txBox="1">
            <a:spLocks noChangeAspect="1"/>
          </p:cNvSpPr>
          <p:nvPr/>
        </p:nvSpPr>
        <p:spPr>
          <a:xfrm>
            <a:off x="1636790" y="4455822"/>
            <a:ext cx="3904196" cy="610708"/>
          </a:xfrm>
          <a:prstGeom prst="roundRect">
            <a:avLst>
              <a:gd name="adj" fmla="val 0"/>
            </a:avLst>
          </a:prstGeom>
          <a:noFill/>
        </p:spPr>
        <p:txBody>
          <a:bodyPr lIns="0" tIns="0" rIns="0" bIns="0" anchor="ct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400" b="1" i="0" kern="1200" baseline="0">
                <a:solidFill>
                  <a:schemeClr val="tx1"/>
                </a:solidFill>
                <a:latin typeface="+mj-lt"/>
                <a:ea typeface="+mn-ea"/>
                <a:cs typeface="Lato Light" charset="0"/>
              </a:defRPr>
            </a:lvl1pPr>
            <a:lvl2pPr marL="182880" indent="-182880" algn="l" defTabSz="543613"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563"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400050"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630238"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r>
              <a:rPr lang="en-US" sz="1600" b="0">
                <a:solidFill>
                  <a:schemeClr val="bg2"/>
                </a:solidFill>
                <a:latin typeface="Montserrat Medium" pitchFamily="2" charset="77"/>
              </a:rPr>
              <a:t>Business Demands</a:t>
            </a:r>
            <a:br>
              <a:rPr lang="en-US" sz="1700" b="0">
                <a:solidFill>
                  <a:schemeClr val="bg2"/>
                </a:solidFill>
              </a:rPr>
            </a:br>
            <a:r>
              <a:rPr lang="en-US" sz="1500" b="0">
                <a:solidFill>
                  <a:schemeClr val="bg2"/>
                </a:solidFill>
              </a:rPr>
              <a:t>Agility | Risk </a:t>
            </a:r>
          </a:p>
        </p:txBody>
      </p:sp>
      <p:sp>
        <p:nvSpPr>
          <p:cNvPr id="20" name="Text Placeholder 1">
            <a:extLst>
              <a:ext uri="{FF2B5EF4-FFF2-40B4-BE49-F238E27FC236}">
                <a16:creationId xmlns:a16="http://schemas.microsoft.com/office/drawing/2014/main" id="{EBD8245A-1314-744D-F71A-6CBF133C7117}"/>
              </a:ext>
            </a:extLst>
          </p:cNvPr>
          <p:cNvSpPr txBox="1">
            <a:spLocks noChangeAspect="1"/>
          </p:cNvSpPr>
          <p:nvPr/>
        </p:nvSpPr>
        <p:spPr>
          <a:xfrm>
            <a:off x="1636790" y="5319679"/>
            <a:ext cx="3904196" cy="610708"/>
          </a:xfrm>
          <a:prstGeom prst="roundRect">
            <a:avLst>
              <a:gd name="adj" fmla="val 0"/>
            </a:avLst>
          </a:prstGeom>
          <a:noFill/>
        </p:spPr>
        <p:txBody>
          <a:bodyPr lIns="0" tIns="0" rIns="0" bIns="0" anchor="ct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400" b="1" i="0" kern="1200" baseline="0">
                <a:solidFill>
                  <a:schemeClr val="tx1"/>
                </a:solidFill>
                <a:latin typeface="+mj-lt"/>
                <a:ea typeface="+mn-ea"/>
                <a:cs typeface="Lato Light" charset="0"/>
              </a:defRPr>
            </a:lvl1pPr>
            <a:lvl2pPr marL="182880" indent="-182880" algn="l" defTabSz="543613"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563"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400050"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630238"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r>
              <a:rPr lang="en-US" sz="1600" b="0">
                <a:solidFill>
                  <a:schemeClr val="bg2"/>
                </a:solidFill>
                <a:latin typeface="Montserrat Medium" pitchFamily="2" charset="77"/>
              </a:rPr>
              <a:t>Security</a:t>
            </a:r>
            <a:endParaRPr lang="en-US" sz="1500" b="0">
              <a:solidFill>
                <a:schemeClr val="bg2"/>
              </a:solidFill>
            </a:endParaRPr>
          </a:p>
        </p:txBody>
      </p:sp>
      <p:grpSp>
        <p:nvGrpSpPr>
          <p:cNvPr id="85" name="Group 84">
            <a:extLst>
              <a:ext uri="{FF2B5EF4-FFF2-40B4-BE49-F238E27FC236}">
                <a16:creationId xmlns:a16="http://schemas.microsoft.com/office/drawing/2014/main" id="{11D32A90-B643-BE1D-825D-D88D57FC23D8}"/>
              </a:ext>
            </a:extLst>
          </p:cNvPr>
          <p:cNvGrpSpPr/>
          <p:nvPr/>
        </p:nvGrpSpPr>
        <p:grpSpPr>
          <a:xfrm>
            <a:off x="7698032" y="4478012"/>
            <a:ext cx="4493971" cy="901862"/>
            <a:chOff x="7698032" y="4008465"/>
            <a:chExt cx="4493971" cy="901862"/>
          </a:xfrm>
        </p:grpSpPr>
        <p:sp>
          <p:nvSpPr>
            <p:cNvPr id="50" name="Rounded Rectangle 61">
              <a:extLst>
                <a:ext uri="{FF2B5EF4-FFF2-40B4-BE49-F238E27FC236}">
                  <a16:creationId xmlns:a16="http://schemas.microsoft.com/office/drawing/2014/main" id="{97376E9C-CD33-92DA-CA63-C9A6C89E2278}"/>
                </a:ext>
              </a:extLst>
            </p:cNvPr>
            <p:cNvSpPr/>
            <p:nvPr/>
          </p:nvSpPr>
          <p:spPr>
            <a:xfrm rot="16200000">
              <a:off x="9494087" y="2212410"/>
              <a:ext cx="901862" cy="4493971"/>
            </a:xfrm>
            <a:prstGeom prst="round2SameRect">
              <a:avLst/>
            </a:prstGeom>
            <a:gradFill>
              <a:gsLst>
                <a:gs pos="0">
                  <a:srgbClr val="3D80FF"/>
                </a:gs>
                <a:gs pos="100000">
                  <a:schemeClr val="accent1"/>
                </a:gs>
              </a:gsLst>
              <a:path path="circle">
                <a:fillToRect r="100000" b="10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51" name="Oval 50">
              <a:extLst>
                <a:ext uri="{FF2B5EF4-FFF2-40B4-BE49-F238E27FC236}">
                  <a16:creationId xmlns:a16="http://schemas.microsoft.com/office/drawing/2014/main" id="{39459BAE-9E7E-E1ED-006A-16824F190735}"/>
                </a:ext>
              </a:extLst>
            </p:cNvPr>
            <p:cNvSpPr/>
            <p:nvPr/>
          </p:nvSpPr>
          <p:spPr>
            <a:xfrm>
              <a:off x="7829254" y="4110666"/>
              <a:ext cx="697458" cy="697458"/>
            </a:xfrm>
            <a:prstGeom prst="ellipse">
              <a:avLst/>
            </a:prstGeom>
            <a:solidFill>
              <a:schemeClr val="bg2"/>
            </a:solidFill>
            <a:ln>
              <a:no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21" name="Text Placeholder 1">
              <a:extLst>
                <a:ext uri="{FF2B5EF4-FFF2-40B4-BE49-F238E27FC236}">
                  <a16:creationId xmlns:a16="http://schemas.microsoft.com/office/drawing/2014/main" id="{4B2BB6CA-7F80-97A4-7EC2-6CCE5DC27FDC}"/>
                </a:ext>
              </a:extLst>
            </p:cNvPr>
            <p:cNvSpPr txBox="1">
              <a:spLocks/>
            </p:cNvSpPr>
            <p:nvPr/>
          </p:nvSpPr>
          <p:spPr>
            <a:xfrm>
              <a:off x="8657328" y="4065619"/>
              <a:ext cx="3465956" cy="763385"/>
            </a:xfrm>
            <a:prstGeom prst="roundRect">
              <a:avLst>
                <a:gd name="adj" fmla="val 0"/>
              </a:avLst>
            </a:prstGeom>
            <a:noFill/>
          </p:spPr>
          <p:txBody>
            <a:bodyPr lIns="0" tIns="0" rIns="0" bIns="0" anchor="ct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400" b="1" i="0" kern="1200" baseline="0">
                  <a:solidFill>
                    <a:schemeClr val="tx1"/>
                  </a:solidFill>
                  <a:latin typeface="+mj-lt"/>
                  <a:ea typeface="+mn-ea"/>
                  <a:cs typeface="Lato Light" charset="0"/>
                </a:defRPr>
              </a:lvl1pPr>
              <a:lvl2pPr marL="182880" indent="-182880" algn="l" defTabSz="543613"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563"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400050"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630238"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r>
                <a:rPr lang="en-US" sz="1600" b="0">
                  <a:solidFill>
                    <a:schemeClr val="bg2"/>
                  </a:solidFill>
                  <a:latin typeface="Montserrat Medium" pitchFamily="2" charset="77"/>
                </a:rPr>
                <a:t>Automation &amp; Orchestration</a:t>
              </a:r>
            </a:p>
          </p:txBody>
        </p:sp>
        <p:pic>
          <p:nvPicPr>
            <p:cNvPr id="38" name="Graphic 37">
              <a:extLst>
                <a:ext uri="{FF2B5EF4-FFF2-40B4-BE49-F238E27FC236}">
                  <a16:creationId xmlns:a16="http://schemas.microsoft.com/office/drawing/2014/main" id="{1D0D52A8-AE3C-7314-EA34-AF63532F5AA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56253" y="4242806"/>
              <a:ext cx="474102" cy="445798"/>
            </a:xfrm>
            <a:prstGeom prst="rect">
              <a:avLst/>
            </a:prstGeom>
          </p:spPr>
        </p:pic>
      </p:grpSp>
      <p:grpSp>
        <p:nvGrpSpPr>
          <p:cNvPr id="86" name="Group 85">
            <a:extLst>
              <a:ext uri="{FF2B5EF4-FFF2-40B4-BE49-F238E27FC236}">
                <a16:creationId xmlns:a16="http://schemas.microsoft.com/office/drawing/2014/main" id="{B0FEE85E-8029-57A2-41CE-1EB9459A2C24}"/>
              </a:ext>
            </a:extLst>
          </p:cNvPr>
          <p:cNvGrpSpPr/>
          <p:nvPr/>
        </p:nvGrpSpPr>
        <p:grpSpPr>
          <a:xfrm>
            <a:off x="7698031" y="3470170"/>
            <a:ext cx="4493971" cy="901862"/>
            <a:chOff x="7698031" y="3000623"/>
            <a:chExt cx="4493971" cy="901862"/>
          </a:xfrm>
        </p:grpSpPr>
        <p:sp>
          <p:nvSpPr>
            <p:cNvPr id="36" name="Rounded Rectangle 61">
              <a:extLst>
                <a:ext uri="{FF2B5EF4-FFF2-40B4-BE49-F238E27FC236}">
                  <a16:creationId xmlns:a16="http://schemas.microsoft.com/office/drawing/2014/main" id="{05A78F8E-82B2-8B95-6211-B0A9A65F83A5}"/>
                </a:ext>
              </a:extLst>
            </p:cNvPr>
            <p:cNvSpPr/>
            <p:nvPr/>
          </p:nvSpPr>
          <p:spPr>
            <a:xfrm rot="16200000">
              <a:off x="9494086" y="1204568"/>
              <a:ext cx="901862" cy="4493971"/>
            </a:xfrm>
            <a:prstGeom prst="round2SameRect">
              <a:avLst/>
            </a:prstGeom>
            <a:gradFill>
              <a:gsLst>
                <a:gs pos="0">
                  <a:srgbClr val="3D80FF"/>
                </a:gs>
                <a:gs pos="100000">
                  <a:schemeClr val="accent1"/>
                </a:gs>
              </a:gsLst>
              <a:path path="circle">
                <a:fillToRect r="100000" b="10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49" name="Oval 48">
              <a:extLst>
                <a:ext uri="{FF2B5EF4-FFF2-40B4-BE49-F238E27FC236}">
                  <a16:creationId xmlns:a16="http://schemas.microsoft.com/office/drawing/2014/main" id="{CC408D54-CCB8-2DEF-F667-F5842E628CC7}"/>
                </a:ext>
              </a:extLst>
            </p:cNvPr>
            <p:cNvSpPr/>
            <p:nvPr/>
          </p:nvSpPr>
          <p:spPr>
            <a:xfrm>
              <a:off x="7829253" y="3102824"/>
              <a:ext cx="697458" cy="697458"/>
            </a:xfrm>
            <a:prstGeom prst="ellipse">
              <a:avLst/>
            </a:prstGeom>
            <a:solidFill>
              <a:schemeClr val="bg2"/>
            </a:solidFill>
            <a:ln>
              <a:no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27" name="Text Placeholder 1">
              <a:extLst>
                <a:ext uri="{FF2B5EF4-FFF2-40B4-BE49-F238E27FC236}">
                  <a16:creationId xmlns:a16="http://schemas.microsoft.com/office/drawing/2014/main" id="{D6F4D309-3300-FF06-9281-79A2ECB297C8}"/>
                </a:ext>
              </a:extLst>
            </p:cNvPr>
            <p:cNvSpPr txBox="1">
              <a:spLocks/>
            </p:cNvSpPr>
            <p:nvPr/>
          </p:nvSpPr>
          <p:spPr>
            <a:xfrm>
              <a:off x="8657328" y="3067351"/>
              <a:ext cx="3465956" cy="763385"/>
            </a:xfrm>
            <a:prstGeom prst="roundRect">
              <a:avLst>
                <a:gd name="adj" fmla="val 0"/>
              </a:avLst>
            </a:prstGeom>
            <a:noFill/>
          </p:spPr>
          <p:txBody>
            <a:bodyPr lIns="0" tIns="0" rIns="0" bIns="0" anchor="ct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400" b="1" i="0" kern="1200" baseline="0">
                  <a:solidFill>
                    <a:schemeClr val="tx1"/>
                  </a:solidFill>
                  <a:latin typeface="+mj-lt"/>
                  <a:ea typeface="+mn-ea"/>
                  <a:cs typeface="Lato Light" charset="0"/>
                </a:defRPr>
              </a:lvl1pPr>
              <a:lvl2pPr marL="182880" indent="-182880" algn="l" defTabSz="543613"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563"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400050"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630238"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r>
                <a:rPr lang="en-US" sz="1600" b="0">
                  <a:solidFill>
                    <a:schemeClr val="bg2"/>
                  </a:solidFill>
                  <a:latin typeface="Montserrat Medium" pitchFamily="2" charset="77"/>
                </a:rPr>
                <a:t>Application prioritization</a:t>
              </a:r>
              <a:br>
                <a:rPr lang="en-US" sz="2000" b="0">
                  <a:solidFill>
                    <a:schemeClr val="bg2"/>
                  </a:solidFill>
                </a:rPr>
              </a:br>
              <a:r>
                <a:rPr lang="en-US" sz="1700" b="0">
                  <a:solidFill>
                    <a:schemeClr val="bg2"/>
                  </a:solidFill>
                </a:rPr>
                <a:t>Visibility and control </a:t>
              </a:r>
            </a:p>
          </p:txBody>
        </p:sp>
        <p:pic>
          <p:nvPicPr>
            <p:cNvPr id="40" name="Graphic 39">
              <a:extLst>
                <a:ext uri="{FF2B5EF4-FFF2-40B4-BE49-F238E27FC236}">
                  <a16:creationId xmlns:a16="http://schemas.microsoft.com/office/drawing/2014/main" id="{61A689F2-075D-C948-58A3-E6B8A621B49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54941" y="3214535"/>
              <a:ext cx="453428" cy="420571"/>
            </a:xfrm>
            <a:prstGeom prst="rect">
              <a:avLst/>
            </a:prstGeom>
          </p:spPr>
        </p:pic>
      </p:grpSp>
      <p:grpSp>
        <p:nvGrpSpPr>
          <p:cNvPr id="87" name="Group 86">
            <a:extLst>
              <a:ext uri="{FF2B5EF4-FFF2-40B4-BE49-F238E27FC236}">
                <a16:creationId xmlns:a16="http://schemas.microsoft.com/office/drawing/2014/main" id="{A2EAC525-C7D7-7AB4-3359-8A497194CC33}"/>
              </a:ext>
            </a:extLst>
          </p:cNvPr>
          <p:cNvGrpSpPr/>
          <p:nvPr/>
        </p:nvGrpSpPr>
        <p:grpSpPr>
          <a:xfrm>
            <a:off x="7698030" y="2462328"/>
            <a:ext cx="4493971" cy="901862"/>
            <a:chOff x="7698030" y="1992781"/>
            <a:chExt cx="4493971" cy="901862"/>
          </a:xfrm>
        </p:grpSpPr>
        <p:sp>
          <p:nvSpPr>
            <p:cNvPr id="24" name="Rounded Rectangle 61">
              <a:extLst>
                <a:ext uri="{FF2B5EF4-FFF2-40B4-BE49-F238E27FC236}">
                  <a16:creationId xmlns:a16="http://schemas.microsoft.com/office/drawing/2014/main" id="{A43DB70B-67F2-5FC1-BF4A-9C6D18875D28}"/>
                </a:ext>
              </a:extLst>
            </p:cNvPr>
            <p:cNvSpPr/>
            <p:nvPr/>
          </p:nvSpPr>
          <p:spPr>
            <a:xfrm rot="16200000">
              <a:off x="9494085" y="196726"/>
              <a:ext cx="901862" cy="4493971"/>
            </a:xfrm>
            <a:prstGeom prst="round2SameRect">
              <a:avLst/>
            </a:prstGeom>
            <a:gradFill>
              <a:gsLst>
                <a:gs pos="0">
                  <a:srgbClr val="3D80FF"/>
                </a:gs>
                <a:gs pos="100000">
                  <a:schemeClr val="accent1"/>
                </a:gs>
              </a:gsLst>
              <a:path path="circle">
                <a:fillToRect r="100000" b="100000"/>
              </a:path>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32" name="Oval 31">
              <a:extLst>
                <a:ext uri="{FF2B5EF4-FFF2-40B4-BE49-F238E27FC236}">
                  <a16:creationId xmlns:a16="http://schemas.microsoft.com/office/drawing/2014/main" id="{3DCA640E-82FA-3277-5E26-2D81B25DEAC4}"/>
                </a:ext>
              </a:extLst>
            </p:cNvPr>
            <p:cNvSpPr/>
            <p:nvPr/>
          </p:nvSpPr>
          <p:spPr>
            <a:xfrm>
              <a:off x="7829252" y="2094982"/>
              <a:ext cx="697458" cy="697458"/>
            </a:xfrm>
            <a:prstGeom prst="ellipse">
              <a:avLst/>
            </a:prstGeom>
            <a:solidFill>
              <a:schemeClr val="bg2"/>
            </a:solidFill>
            <a:ln>
              <a:noFill/>
            </a:ln>
            <a:effectLst>
              <a:outerShdw blurRad="224837" dist="87810" algn="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Montserrat" pitchFamily="2" charset="77"/>
                <a:ea typeface="+mn-ea"/>
                <a:cs typeface="+mn-cs"/>
              </a:endParaRPr>
            </a:p>
          </p:txBody>
        </p:sp>
        <p:sp>
          <p:nvSpPr>
            <p:cNvPr id="34" name="Text Placeholder 1">
              <a:extLst>
                <a:ext uri="{FF2B5EF4-FFF2-40B4-BE49-F238E27FC236}">
                  <a16:creationId xmlns:a16="http://schemas.microsoft.com/office/drawing/2014/main" id="{9C050A39-57AF-63D0-EAC9-45C75765F38D}"/>
                </a:ext>
              </a:extLst>
            </p:cNvPr>
            <p:cNvSpPr txBox="1">
              <a:spLocks/>
            </p:cNvSpPr>
            <p:nvPr/>
          </p:nvSpPr>
          <p:spPr>
            <a:xfrm>
              <a:off x="8657328" y="2069083"/>
              <a:ext cx="3465956" cy="763385"/>
            </a:xfrm>
            <a:prstGeom prst="roundRect">
              <a:avLst>
                <a:gd name="adj" fmla="val 0"/>
              </a:avLst>
            </a:prstGeom>
            <a:noFill/>
          </p:spPr>
          <p:txBody>
            <a:bodyPr lIns="0" tIns="0" rIns="0" bIns="0" anchor="ctr"/>
            <a:lstStyle>
              <a:lvl1pPr marL="0" indent="0" algn="l" defTabSz="543613" rtl="0" eaLnBrk="1" latinLnBrk="0" hangingPunct="1">
                <a:lnSpc>
                  <a:spcPct val="110000"/>
                </a:lnSpc>
                <a:spcBef>
                  <a:spcPts val="0"/>
                </a:spcBef>
                <a:spcAft>
                  <a:spcPts val="1000"/>
                </a:spcAft>
                <a:buFont typeface="Arial" panose="020B0604020202020204" pitchFamily="34" charset="0"/>
                <a:buNone/>
                <a:defRPr sz="1400" b="1" i="0" kern="1200" baseline="0">
                  <a:solidFill>
                    <a:schemeClr val="tx1"/>
                  </a:solidFill>
                  <a:latin typeface="+mj-lt"/>
                  <a:ea typeface="+mn-ea"/>
                  <a:cs typeface="Lato Light" charset="0"/>
                </a:defRPr>
              </a:lvl1pPr>
              <a:lvl2pPr marL="182880" indent="-182880" algn="l" defTabSz="543613"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563"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3pPr>
              <a:lvl4pPr marL="400050"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630238" indent="-182563" algn="l" defTabSz="543613"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75" indent="-271808" algn="l" defTabSz="543613" rtl="0" eaLnBrk="1" latinLnBrk="0" hangingPunct="1">
                <a:spcBef>
                  <a:spcPct val="20000"/>
                </a:spcBef>
                <a:buFont typeface="Arial"/>
                <a:buChar char="•"/>
                <a:defRPr sz="2400" kern="1200">
                  <a:solidFill>
                    <a:schemeClr val="tx1"/>
                  </a:solidFill>
                  <a:latin typeface="+mn-lt"/>
                  <a:ea typeface="+mn-ea"/>
                  <a:cs typeface="+mn-cs"/>
                </a:defRPr>
              </a:lvl6pPr>
              <a:lvl7pPr marL="3533490" indent="-271808" algn="l" defTabSz="543613" rtl="0" eaLnBrk="1" latinLnBrk="0" hangingPunct="1">
                <a:spcBef>
                  <a:spcPct val="20000"/>
                </a:spcBef>
                <a:buFont typeface="Arial"/>
                <a:buChar char="•"/>
                <a:defRPr sz="2400" kern="1200">
                  <a:solidFill>
                    <a:schemeClr val="tx1"/>
                  </a:solidFill>
                  <a:latin typeface="+mn-lt"/>
                  <a:ea typeface="+mn-ea"/>
                  <a:cs typeface="+mn-cs"/>
                </a:defRPr>
              </a:lvl7pPr>
              <a:lvl8pPr marL="4077105" indent="-271808" algn="l" defTabSz="543613" rtl="0" eaLnBrk="1" latinLnBrk="0" hangingPunct="1">
                <a:spcBef>
                  <a:spcPct val="20000"/>
                </a:spcBef>
                <a:buFont typeface="Arial"/>
                <a:buChar char="•"/>
                <a:defRPr sz="2400" kern="1200">
                  <a:solidFill>
                    <a:schemeClr val="tx1"/>
                  </a:solidFill>
                  <a:latin typeface="+mn-lt"/>
                  <a:ea typeface="+mn-ea"/>
                  <a:cs typeface="+mn-cs"/>
                </a:defRPr>
              </a:lvl8pPr>
              <a:lvl9pPr marL="4620718" indent="-271808" algn="l" defTabSz="543613" rtl="0" eaLnBrk="1" latinLnBrk="0" hangingPunct="1">
                <a:spcBef>
                  <a:spcPct val="20000"/>
                </a:spcBef>
                <a:buFont typeface="Arial"/>
                <a:buChar char="•"/>
                <a:defRPr sz="2400" kern="1200">
                  <a:solidFill>
                    <a:schemeClr val="tx1"/>
                  </a:solidFill>
                  <a:latin typeface="+mn-lt"/>
                  <a:ea typeface="+mn-ea"/>
                  <a:cs typeface="+mn-cs"/>
                </a:defRPr>
              </a:lvl9pPr>
            </a:lstStyle>
            <a:p>
              <a:r>
                <a:rPr lang="en-US" sz="1600" b="0">
                  <a:solidFill>
                    <a:schemeClr val="bg2"/>
                  </a:solidFill>
                  <a:latin typeface="Montserrat Medium" pitchFamily="2" charset="77"/>
                </a:rPr>
                <a:t>Optimized network traffic</a:t>
              </a:r>
              <a:br>
                <a:rPr lang="en-US" sz="1700" b="0">
                  <a:solidFill>
                    <a:schemeClr val="bg2"/>
                  </a:solidFill>
                </a:rPr>
              </a:br>
              <a:r>
                <a:rPr lang="en-US" sz="1500" b="0">
                  <a:solidFill>
                    <a:schemeClr val="bg2"/>
                  </a:solidFill>
                </a:rPr>
                <a:t>Performance | Security | Bandwidth</a:t>
              </a:r>
            </a:p>
          </p:txBody>
        </p:sp>
        <p:pic>
          <p:nvPicPr>
            <p:cNvPr id="41" name="Graphic 40">
              <a:extLst>
                <a:ext uri="{FF2B5EF4-FFF2-40B4-BE49-F238E27FC236}">
                  <a16:creationId xmlns:a16="http://schemas.microsoft.com/office/drawing/2014/main" id="{26DA50EB-F96A-2579-14B3-1A5BE4DF980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84758" y="2264704"/>
              <a:ext cx="417094" cy="410577"/>
            </a:xfrm>
            <a:prstGeom prst="rect">
              <a:avLst/>
            </a:prstGeom>
          </p:spPr>
        </p:pic>
      </p:grpSp>
      <p:sp>
        <p:nvSpPr>
          <p:cNvPr id="18" name="Rounded Rectangle 58">
            <a:extLst>
              <a:ext uri="{FF2B5EF4-FFF2-40B4-BE49-F238E27FC236}">
                <a16:creationId xmlns:a16="http://schemas.microsoft.com/office/drawing/2014/main" id="{4D9DA66A-274D-CE41-3393-78CC1A6039DB}"/>
              </a:ext>
            </a:extLst>
          </p:cNvPr>
          <p:cNvSpPr>
            <a:spLocks/>
          </p:cNvSpPr>
          <p:nvPr/>
        </p:nvSpPr>
        <p:spPr>
          <a:xfrm>
            <a:off x="11216" y="2723"/>
            <a:ext cx="12328047" cy="1302125"/>
          </a:xfrm>
          <a:prstGeom prst="rect">
            <a:avLst/>
          </a:prstGeom>
          <a:gradFill flip="none" rotWithShape="1">
            <a:gsLst>
              <a:gs pos="0">
                <a:schemeClr val="accent1">
                  <a:lumMod val="89000"/>
                  <a:alpha val="0"/>
                </a:schemeClr>
              </a:gs>
              <a:gs pos="40000">
                <a:schemeClr val="accent1">
                  <a:lumMod val="75000"/>
                </a:schemeClr>
              </a:gs>
              <a:gs pos="100000">
                <a:schemeClr val="accent1">
                  <a:lumMod val="70000"/>
                  <a:alpha val="0"/>
                </a:schemeClr>
              </a:gs>
              <a:gs pos="84000">
                <a:schemeClr val="accent1">
                  <a:lumMod val="70000"/>
                </a:schemeClr>
              </a:gs>
            </a:gsLst>
            <a:path path="circle">
              <a:fillToRect l="100000" b="100000"/>
            </a:path>
            <a:tileRect t="-100000" r="-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itchFamily="2" charset="77"/>
              <a:ea typeface="+mn-ea"/>
              <a:cs typeface="+mn-cs"/>
            </a:endParaRPr>
          </a:p>
        </p:txBody>
      </p:sp>
      <p:sp>
        <p:nvSpPr>
          <p:cNvPr id="16" name="Title 2">
            <a:extLst>
              <a:ext uri="{FF2B5EF4-FFF2-40B4-BE49-F238E27FC236}">
                <a16:creationId xmlns:a16="http://schemas.microsoft.com/office/drawing/2014/main" id="{AB397E6E-E2A7-2FCB-9567-D192B5A52783}"/>
              </a:ext>
            </a:extLst>
          </p:cNvPr>
          <p:cNvSpPr txBox="1">
            <a:spLocks/>
          </p:cNvSpPr>
          <p:nvPr/>
        </p:nvSpPr>
        <p:spPr>
          <a:xfrm>
            <a:off x="582715" y="236672"/>
            <a:ext cx="11037786" cy="365490"/>
          </a:xfrm>
          <a:prstGeom prst="rect">
            <a:avLst/>
          </a:prstGeom>
        </p:spPr>
        <p:txBody>
          <a:bodyPr lIns="0" tIns="0" rIns="0" bIns="0" anchor="t"/>
          <a:lstStyle>
            <a:lvl1pPr marL="0" marR="0" indent="0" algn="l" defTabSz="412750" rtl="0" eaLnBrk="1" fontAlgn="base" latinLnBrk="0" hangingPunct="1">
              <a:lnSpc>
                <a:spcPct val="100000"/>
              </a:lnSpc>
              <a:spcBef>
                <a:spcPts val="0"/>
              </a:spcBef>
              <a:spcAft>
                <a:spcPts val="0"/>
              </a:spcAft>
              <a:buClrTx/>
              <a:buSzTx/>
              <a:buFontTx/>
              <a:buNone/>
              <a:tabLst/>
              <a:defRPr lang="en-US" sz="2800" b="0" i="0" u="none" strike="noStrike" kern="1200" cap="none" spc="0" baseline="0" dirty="0" smtClean="0">
                <a:solidFill>
                  <a:schemeClr val="bg1"/>
                </a:solidFill>
                <a:uFillTx/>
                <a:latin typeface="Montserrat Medium" pitchFamily="2" charset="77"/>
                <a:ea typeface="Montserrat Medium" pitchFamily="2" charset="77"/>
                <a:cs typeface="Montserrat Medium" pitchFamily="2" charset="77"/>
                <a:sym typeface="Montserrat" panose="00000500000000000000" pitchFamily="2" charset="0"/>
              </a:defRPr>
            </a:lvl1pPr>
            <a:lvl2pPr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2pPr>
            <a:lvl3pPr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3pPr>
            <a:lvl4pPr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4pPr>
            <a:lvl5pPr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5pPr>
            <a:lvl6pPr marL="457200"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6pPr>
            <a:lvl7pPr marL="914400"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7pPr>
            <a:lvl8pPr marL="1371600"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8pPr>
            <a:lvl9pPr marL="1828800" algn="l" rtl="0" eaLnBrk="1" fontAlgn="base" hangingPunct="1">
              <a:lnSpc>
                <a:spcPct val="95000"/>
              </a:lnSpc>
              <a:spcBef>
                <a:spcPct val="0"/>
              </a:spcBef>
              <a:spcAft>
                <a:spcPct val="0"/>
              </a:spcAft>
              <a:defRPr sz="3200">
                <a:solidFill>
                  <a:schemeClr val="accent1"/>
                </a:solidFill>
                <a:latin typeface="Montserrat Light" panose="00000400000000000000" pitchFamily="2" charset="0"/>
              </a:defRPr>
            </a:lvl9pPr>
          </a:lstStyle>
          <a:p>
            <a:r>
              <a:rPr lang="en-US"/>
              <a:t>Is Your Healthcare Facility Keeping Up With The Evolving</a:t>
            </a:r>
            <a:br>
              <a:rPr lang="en-US"/>
            </a:br>
            <a:r>
              <a:rPr lang="en-US"/>
              <a:t>Technology And Security Landscape?</a:t>
            </a:r>
          </a:p>
        </p:txBody>
      </p:sp>
      <p:pic>
        <p:nvPicPr>
          <p:cNvPr id="19" name="Graphic 18">
            <a:extLst>
              <a:ext uri="{FF2B5EF4-FFF2-40B4-BE49-F238E27FC236}">
                <a16:creationId xmlns:a16="http://schemas.microsoft.com/office/drawing/2014/main" id="{AB918037-0EC4-3FEC-BF6B-EAA54A3C3CA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409274" y="6151030"/>
            <a:ext cx="1216938" cy="396014"/>
          </a:xfrm>
          <a:prstGeom prst="rect">
            <a:avLst/>
          </a:prstGeom>
        </p:spPr>
      </p:pic>
    </p:spTree>
    <p:extLst>
      <p:ext uri="{BB962C8B-B14F-4D97-AF65-F5344CB8AC3E}">
        <p14:creationId xmlns:p14="http://schemas.microsoft.com/office/powerpoint/2010/main" val="3828813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C40C6-C1E3-92AB-9D39-6E665C0B1A8D}"/>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84AEAD1D-68B9-FC94-3904-1F2FD1D1530D}"/>
              </a:ext>
            </a:extLst>
          </p:cNvPr>
          <p:cNvSpPr/>
          <p:nvPr/>
        </p:nvSpPr>
        <p:spPr>
          <a:xfrm>
            <a:off x="2039547" y="2378846"/>
            <a:ext cx="1193585" cy="1193585"/>
          </a:xfrm>
          <a:prstGeom prst="ellipse">
            <a:avLst/>
          </a:prstGeom>
          <a:solidFill>
            <a:schemeClr val="bg2"/>
          </a:solidFill>
          <a:ln>
            <a:noFill/>
          </a:ln>
          <a:effectLst>
            <a:outerShdw blurRad="224837" dist="87810" algn="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3CD8F2"/>
              </a:solidFill>
              <a:effectLst/>
              <a:uLnTx/>
              <a:uFillTx/>
              <a:latin typeface="Montserrat" pitchFamily="2" charset="77"/>
              <a:ea typeface="+mn-ea"/>
              <a:cs typeface="+mn-cs"/>
            </a:endParaRPr>
          </a:p>
        </p:txBody>
      </p:sp>
      <p:sp>
        <p:nvSpPr>
          <p:cNvPr id="11" name="Oval 10">
            <a:extLst>
              <a:ext uri="{FF2B5EF4-FFF2-40B4-BE49-F238E27FC236}">
                <a16:creationId xmlns:a16="http://schemas.microsoft.com/office/drawing/2014/main" id="{58ACF508-2516-9A0C-9A51-18ABFF4A7FDE}"/>
              </a:ext>
            </a:extLst>
          </p:cNvPr>
          <p:cNvSpPr/>
          <p:nvPr/>
        </p:nvSpPr>
        <p:spPr>
          <a:xfrm>
            <a:off x="5522050" y="2378846"/>
            <a:ext cx="1193585" cy="1193585"/>
          </a:xfrm>
          <a:prstGeom prst="ellipse">
            <a:avLst/>
          </a:prstGeom>
          <a:solidFill>
            <a:schemeClr val="bg2"/>
          </a:solidFill>
          <a:ln>
            <a:noFill/>
          </a:ln>
          <a:effectLst>
            <a:outerShdw blurRad="224837" dist="87810" algn="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3CD8F2"/>
              </a:solidFill>
              <a:effectLst/>
              <a:uLnTx/>
              <a:uFillTx/>
              <a:latin typeface="Montserrat" pitchFamily="2" charset="77"/>
              <a:ea typeface="+mn-ea"/>
              <a:cs typeface="+mn-cs"/>
            </a:endParaRPr>
          </a:p>
        </p:txBody>
      </p:sp>
      <p:sp>
        <p:nvSpPr>
          <p:cNvPr id="12" name="Oval 11">
            <a:extLst>
              <a:ext uri="{FF2B5EF4-FFF2-40B4-BE49-F238E27FC236}">
                <a16:creationId xmlns:a16="http://schemas.microsoft.com/office/drawing/2014/main" id="{06A6EE67-CB1E-650A-B3E7-E01C7A2D4167}"/>
              </a:ext>
            </a:extLst>
          </p:cNvPr>
          <p:cNvSpPr/>
          <p:nvPr/>
        </p:nvSpPr>
        <p:spPr>
          <a:xfrm>
            <a:off x="8936458" y="2378846"/>
            <a:ext cx="1193585" cy="1193585"/>
          </a:xfrm>
          <a:prstGeom prst="ellipse">
            <a:avLst/>
          </a:prstGeom>
          <a:solidFill>
            <a:schemeClr val="bg2"/>
          </a:solidFill>
          <a:ln>
            <a:noFill/>
          </a:ln>
          <a:effectLst>
            <a:outerShdw blurRad="224837" dist="87810" algn="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3CD8F2"/>
              </a:solidFill>
              <a:effectLst/>
              <a:uLnTx/>
              <a:uFillTx/>
              <a:latin typeface="Montserrat" pitchFamily="2" charset="77"/>
              <a:ea typeface="+mn-ea"/>
              <a:cs typeface="+mn-cs"/>
            </a:endParaRPr>
          </a:p>
        </p:txBody>
      </p:sp>
      <p:sp>
        <p:nvSpPr>
          <p:cNvPr id="20" name="Text Placeholder 19">
            <a:extLst>
              <a:ext uri="{FF2B5EF4-FFF2-40B4-BE49-F238E27FC236}">
                <a16:creationId xmlns:a16="http://schemas.microsoft.com/office/drawing/2014/main" id="{CDCA5B1D-EF14-D731-B1A5-2E4A30E74CE8}"/>
              </a:ext>
            </a:extLst>
          </p:cNvPr>
          <p:cNvSpPr>
            <a:spLocks noGrp="1"/>
          </p:cNvSpPr>
          <p:nvPr>
            <p:ph type="body" sz="quarter" idx="26"/>
          </p:nvPr>
        </p:nvSpPr>
        <p:spPr>
          <a:xfrm>
            <a:off x="582715" y="1000842"/>
            <a:ext cx="11026570" cy="4522466"/>
          </a:xfrm>
        </p:spPr>
        <p:txBody>
          <a:bodyPr/>
          <a:lstStyle/>
          <a:p>
            <a:r>
              <a:rPr lang="en-US" sz="1600">
                <a:solidFill>
                  <a:schemeClr val="accent5"/>
                </a:solidFill>
                <a:latin typeface="Montserrat SemiBold" pitchFamily="2" charset="0"/>
              </a:rPr>
              <a:t>Innovative satellite internet solutions for your enterprise</a:t>
            </a:r>
          </a:p>
          <a:p>
            <a:r>
              <a:rPr lang="en-US" sz="1600">
                <a:latin typeface="+mn-lt"/>
              </a:rPr>
              <a:t>Leveraging an advanced satellite network, Comcast Business can provide reliable, high-speed, and flexible internet services, ideal for rural and remote areas, network redundancy, and expands our coverage to hard-to-reach areas.</a:t>
            </a:r>
          </a:p>
          <a:p>
            <a:endParaRPr lang="en-US" sz="1600">
              <a:latin typeface="+mn-lt"/>
            </a:endParaRPr>
          </a:p>
        </p:txBody>
      </p:sp>
      <p:sp>
        <p:nvSpPr>
          <p:cNvPr id="3" name="Title 2">
            <a:extLst>
              <a:ext uri="{FF2B5EF4-FFF2-40B4-BE49-F238E27FC236}">
                <a16:creationId xmlns:a16="http://schemas.microsoft.com/office/drawing/2014/main" id="{5E7FE874-6512-B030-2195-AFDD3CA23083}"/>
              </a:ext>
            </a:extLst>
          </p:cNvPr>
          <p:cNvSpPr>
            <a:spLocks noGrp="1"/>
          </p:cNvSpPr>
          <p:nvPr>
            <p:ph type="title"/>
          </p:nvPr>
        </p:nvSpPr>
        <p:spPr/>
        <p:txBody>
          <a:bodyPr/>
          <a:lstStyle/>
          <a:p>
            <a:r>
              <a:rPr lang="en-US">
                <a:latin typeface="Montserrat"/>
              </a:rPr>
              <a:t>Low Earth Orbiting (LEO) Satellite </a:t>
            </a:r>
            <a:endParaRPr lang="en-US"/>
          </a:p>
        </p:txBody>
      </p:sp>
      <p:sp>
        <p:nvSpPr>
          <p:cNvPr id="4" name="Text Placeholder 7">
            <a:extLst>
              <a:ext uri="{FF2B5EF4-FFF2-40B4-BE49-F238E27FC236}">
                <a16:creationId xmlns:a16="http://schemas.microsoft.com/office/drawing/2014/main" id="{E1708BD6-515A-5704-9C13-E1993E6991DD}"/>
              </a:ext>
            </a:extLst>
          </p:cNvPr>
          <p:cNvSpPr txBox="1">
            <a:spLocks/>
          </p:cNvSpPr>
          <p:nvPr/>
        </p:nvSpPr>
        <p:spPr>
          <a:xfrm>
            <a:off x="468656" y="5108178"/>
            <a:ext cx="11271250" cy="656589"/>
          </a:xfrm>
          <a:prstGeom prst="roundRect">
            <a:avLst>
              <a:gd name="adj" fmla="val 16033"/>
            </a:avLst>
          </a:prstGeom>
          <a:solidFill>
            <a:schemeClr val="accent2"/>
          </a:solidFill>
        </p:spPr>
        <p:txBody>
          <a:bodyPr lIns="0" tIns="0" rIns="0" bIns="0" anchor="ctr"/>
          <a:lstStyle>
            <a:lvl1pPr marL="0" indent="0" algn="l" rtl="0" eaLnBrk="1" fontAlgn="base" hangingPunct="1">
              <a:lnSpc>
                <a:spcPct val="95000"/>
              </a:lnSpc>
              <a:spcBef>
                <a:spcPts val="1000"/>
              </a:spcBef>
              <a:spcAft>
                <a:spcPct val="0"/>
              </a:spcAft>
              <a:buFont typeface="Montserrat" pitchFamily="2" charset="0"/>
              <a:buNone/>
              <a:defRPr sz="1800" b="0" i="0" kern="1200">
                <a:solidFill>
                  <a:schemeClr val="tx1"/>
                </a:solidFill>
                <a:latin typeface="Montserrat Light" pitchFamily="2" charset="77"/>
                <a:ea typeface="+mn-ea"/>
                <a:cs typeface="Montserrat Light" pitchFamily="2" charset="77"/>
              </a:defRPr>
            </a:lvl1pPr>
            <a:lvl2pPr marL="174625" indent="-174625" algn="l" rtl="0" eaLnBrk="1" fontAlgn="base" hangingPunct="1">
              <a:lnSpc>
                <a:spcPct val="90000"/>
              </a:lnSpc>
              <a:spcBef>
                <a:spcPts val="1200"/>
              </a:spcBef>
              <a:spcAft>
                <a:spcPct val="0"/>
              </a:spcAft>
              <a:buFont typeface="Montserrat" pitchFamily="2" charset="0"/>
              <a:buChar char="•"/>
              <a:tabLst/>
              <a:defRPr sz="1800" b="0" i="0" kern="1200">
                <a:solidFill>
                  <a:schemeClr val="tx1"/>
                </a:solidFill>
                <a:latin typeface="Montserrat Light" pitchFamily="2" charset="77"/>
                <a:ea typeface="+mn-ea"/>
                <a:cs typeface="Montserrat Light" pitchFamily="2" charset="77"/>
              </a:defRPr>
            </a:lvl2pPr>
            <a:lvl3pPr marL="560070" indent="-285750" algn="l" rtl="0" eaLnBrk="1" fontAlgn="base" hangingPunct="1">
              <a:lnSpc>
                <a:spcPct val="90000"/>
              </a:lnSpc>
              <a:spcBef>
                <a:spcPts val="1200"/>
              </a:spcBef>
              <a:spcAft>
                <a:spcPct val="0"/>
              </a:spcAft>
              <a:buFont typeface="Montserrat" panose="00000500000000000000" pitchFamily="2" charset="0"/>
              <a:buChar char="–"/>
              <a:defRPr sz="1800" b="0" i="0" kern="1200">
                <a:solidFill>
                  <a:schemeClr val="tx1"/>
                </a:solidFill>
                <a:latin typeface="Montserrat Light" pitchFamily="2" charset="77"/>
                <a:ea typeface="+mn-ea"/>
                <a:cs typeface="Montserrat Light" pitchFamily="2" charset="77"/>
              </a:defRPr>
            </a:lvl3pPr>
            <a:lvl4pPr marL="834390" indent="-285750" algn="l" rtl="0" eaLnBrk="1" fontAlgn="base" hangingPunct="1">
              <a:lnSpc>
                <a:spcPct val="90000"/>
              </a:lnSpc>
              <a:spcBef>
                <a:spcPts val="1200"/>
              </a:spcBef>
              <a:spcAft>
                <a:spcPct val="0"/>
              </a:spcAft>
              <a:buFont typeface="Montserrat" pitchFamily="2" charset="0"/>
              <a:buChar char="o"/>
              <a:defRPr sz="1600" b="0" i="0" kern="1200">
                <a:solidFill>
                  <a:schemeClr val="tx1"/>
                </a:solidFill>
                <a:latin typeface="Montserrat Light" pitchFamily="2" charset="77"/>
                <a:ea typeface="+mn-ea"/>
                <a:cs typeface="Montserrat Light" pitchFamily="2" charset="77"/>
              </a:defRPr>
            </a:lvl4pPr>
            <a:lvl5pPr marL="1108710" indent="-285750" algn="l" rtl="0" eaLnBrk="1" fontAlgn="base" hangingPunct="1">
              <a:lnSpc>
                <a:spcPct val="90000"/>
              </a:lnSpc>
              <a:spcBef>
                <a:spcPts val="500"/>
              </a:spcBef>
              <a:spcAft>
                <a:spcPct val="0"/>
              </a:spcAft>
              <a:buFont typeface="Montserrat" pitchFamily="2" charset="0"/>
              <a:defRPr lang="en-US" sz="1400" b="0" i="0" u="none" strike="noStrike" kern="1200" cap="none" spc="0" baseline="0" dirty="0">
                <a:solidFill>
                  <a:srgbClr val="000000"/>
                </a:solidFill>
                <a:uFillTx/>
                <a:latin typeface="Montserrat Light" pitchFamily="2" charset="77"/>
                <a:ea typeface="Montserrat" panose="00000500000000000000" pitchFamily="2" charset="0"/>
                <a:cs typeface="Montserrat Light" pitchFamily="2" charset="77"/>
                <a:sym typeface="Montserrat" panose="00000500000000000000" pitchFamily="2" charset="0"/>
              </a:defRPr>
            </a:lvl5pPr>
            <a:lvl6pPr marL="2514600" indent="-228600" algn="l" defTabSz="914400" rtl="0" eaLnBrk="1" latinLnBrk="0" hangingPunct="1">
              <a:lnSpc>
                <a:spcPct val="90000"/>
              </a:lnSpc>
              <a:spcBef>
                <a:spcPts val="500"/>
              </a:spcBef>
              <a:buFont typeface="Montserrat"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ontserrat"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pitchFamily="2" charset="0"/>
              <a:buChar char="•"/>
              <a:defRPr sz="1800" kern="1200">
                <a:solidFill>
                  <a:schemeClr val="tx1"/>
                </a:solidFill>
                <a:latin typeface="+mn-lt"/>
                <a:ea typeface="+mn-ea"/>
                <a:cs typeface="+mn-cs"/>
              </a:defRPr>
            </a:lvl9pPr>
          </a:lstStyle>
          <a:p>
            <a:pPr algn="ctr"/>
            <a:r>
              <a:rPr lang="en-US" sz="1400" b="1">
                <a:solidFill>
                  <a:schemeClr val="bg1"/>
                </a:solidFill>
                <a:latin typeface="Montserrat" pitchFamily="2" charset="77"/>
              </a:rPr>
              <a:t>Delivering </a:t>
            </a:r>
            <a:r>
              <a:rPr lang="en-US" sz="1400" b="1">
                <a:solidFill>
                  <a:schemeClr val="bg1"/>
                </a:solidFill>
                <a:effectLst/>
                <a:latin typeface="Montserrat" pitchFamily="2" charset="77"/>
              </a:rPr>
              <a:t>robust connectivity solutions by integrating satellite capabilities </a:t>
            </a:r>
            <a:r>
              <a:rPr lang="en-US" sz="1400" b="1">
                <a:solidFill>
                  <a:schemeClr val="bg1"/>
                </a:solidFill>
                <a:latin typeface="Montserrat" pitchFamily="2" charset="77"/>
              </a:rPr>
              <a:t>all from one managed provider</a:t>
            </a:r>
            <a:endParaRPr lang="en-US" sz="1400" b="1">
              <a:solidFill>
                <a:schemeClr val="bg1"/>
              </a:solidFill>
              <a:effectLst/>
              <a:latin typeface="Montserrat" pitchFamily="2" charset="77"/>
            </a:endParaRPr>
          </a:p>
        </p:txBody>
      </p:sp>
      <p:pic>
        <p:nvPicPr>
          <p:cNvPr id="6" name="Graphic 5">
            <a:extLst>
              <a:ext uri="{FF2B5EF4-FFF2-40B4-BE49-F238E27FC236}">
                <a16:creationId xmlns:a16="http://schemas.microsoft.com/office/drawing/2014/main" id="{3993D6E1-4EFE-75CB-E28C-23F5208F2E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9941" y="2586423"/>
            <a:ext cx="812799" cy="673099"/>
          </a:xfrm>
          <a:prstGeom prst="rect">
            <a:avLst/>
          </a:prstGeom>
        </p:spPr>
      </p:pic>
      <p:pic>
        <p:nvPicPr>
          <p:cNvPr id="13" name="Graphic 12">
            <a:extLst>
              <a:ext uri="{FF2B5EF4-FFF2-40B4-BE49-F238E27FC236}">
                <a16:creationId xmlns:a16="http://schemas.microsoft.com/office/drawing/2014/main" id="{94A00C8A-A4C0-C726-5A22-07950E76FA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3096" y="2600669"/>
            <a:ext cx="761999" cy="761999"/>
          </a:xfrm>
          <a:prstGeom prst="rect">
            <a:avLst/>
          </a:prstGeom>
        </p:spPr>
      </p:pic>
      <p:pic>
        <p:nvPicPr>
          <p:cNvPr id="16" name="Graphic 15">
            <a:extLst>
              <a:ext uri="{FF2B5EF4-FFF2-40B4-BE49-F238E27FC236}">
                <a16:creationId xmlns:a16="http://schemas.microsoft.com/office/drawing/2014/main" id="{17D8C547-FF2C-559B-39ED-D1F1981331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38156" y="2625175"/>
            <a:ext cx="609599" cy="755903"/>
          </a:xfrm>
          <a:prstGeom prst="rect">
            <a:avLst/>
          </a:prstGeom>
        </p:spPr>
      </p:pic>
      <p:grpSp>
        <p:nvGrpSpPr>
          <p:cNvPr id="10" name="Group 9">
            <a:extLst>
              <a:ext uri="{FF2B5EF4-FFF2-40B4-BE49-F238E27FC236}">
                <a16:creationId xmlns:a16="http://schemas.microsoft.com/office/drawing/2014/main" id="{9F9F67AE-FED3-518A-D893-3ACCE40657E8}"/>
              </a:ext>
            </a:extLst>
          </p:cNvPr>
          <p:cNvGrpSpPr/>
          <p:nvPr/>
        </p:nvGrpSpPr>
        <p:grpSpPr>
          <a:xfrm>
            <a:off x="1187081" y="3753973"/>
            <a:ext cx="9817839" cy="984885"/>
            <a:chOff x="967069" y="3689347"/>
            <a:chExt cx="9817839" cy="984885"/>
          </a:xfrm>
        </p:grpSpPr>
        <p:sp>
          <p:nvSpPr>
            <p:cNvPr id="15" name="TextBox 14">
              <a:extLst>
                <a:ext uri="{FF2B5EF4-FFF2-40B4-BE49-F238E27FC236}">
                  <a16:creationId xmlns:a16="http://schemas.microsoft.com/office/drawing/2014/main" id="{AB85B275-3DCC-5939-2ADB-47886C83C1D6}"/>
                </a:ext>
              </a:extLst>
            </p:cNvPr>
            <p:cNvSpPr txBox="1"/>
            <p:nvPr/>
          </p:nvSpPr>
          <p:spPr>
            <a:xfrm>
              <a:off x="4426726" y="3689347"/>
              <a:ext cx="2898525" cy="984885"/>
            </a:xfrm>
            <a:prstGeom prst="rect">
              <a:avLst/>
            </a:prstGeom>
            <a:noFill/>
          </p:spPr>
          <p:txBody>
            <a:bodyPr wrap="square">
              <a:spAutoFit/>
            </a:bodyPr>
            <a:lstStyle/>
            <a:p>
              <a:pPr algn="ctr"/>
              <a:r>
                <a:rPr lang="en-US" sz="1600" b="1">
                  <a:solidFill>
                    <a:schemeClr val="bg2"/>
                  </a:solidFill>
                </a:rPr>
                <a:t>Connectivity</a:t>
              </a:r>
              <a:endParaRPr lang="en-US" sz="1400" b="1">
                <a:solidFill>
                  <a:schemeClr val="bg2"/>
                </a:solidFill>
              </a:endParaRPr>
            </a:p>
            <a:p>
              <a:pPr algn="ctr"/>
              <a:r>
                <a:rPr lang="en-US" sz="1400">
                  <a:solidFill>
                    <a:schemeClr val="bg2"/>
                  </a:solidFill>
                </a:rPr>
                <a:t>Robust, seamless connectivity, even in rural/ remote areas</a:t>
              </a:r>
              <a:endParaRPr lang="en-US" sz="1400" strike="sngStrike">
                <a:solidFill>
                  <a:schemeClr val="bg2"/>
                </a:solidFill>
              </a:endParaRPr>
            </a:p>
          </p:txBody>
        </p:sp>
        <p:sp>
          <p:nvSpPr>
            <p:cNvPr id="22" name="TextBox 21">
              <a:extLst>
                <a:ext uri="{FF2B5EF4-FFF2-40B4-BE49-F238E27FC236}">
                  <a16:creationId xmlns:a16="http://schemas.microsoft.com/office/drawing/2014/main" id="{221A79AA-8407-CCD1-7758-664FB610A9B3}"/>
                </a:ext>
              </a:extLst>
            </p:cNvPr>
            <p:cNvSpPr txBox="1"/>
            <p:nvPr/>
          </p:nvSpPr>
          <p:spPr>
            <a:xfrm>
              <a:off x="7886383" y="3689347"/>
              <a:ext cx="2898525" cy="984885"/>
            </a:xfrm>
            <a:prstGeom prst="rect">
              <a:avLst/>
            </a:prstGeom>
            <a:noFill/>
          </p:spPr>
          <p:txBody>
            <a:bodyPr wrap="square">
              <a:spAutoFit/>
            </a:bodyPr>
            <a:lstStyle/>
            <a:p>
              <a:pPr algn="ctr"/>
              <a:r>
                <a:rPr lang="en-US" sz="1600" b="1">
                  <a:solidFill>
                    <a:schemeClr val="bg2"/>
                  </a:solidFill>
                </a:rPr>
                <a:t>Resiliency</a:t>
              </a:r>
              <a:endParaRPr lang="en-US" sz="1400" b="1">
                <a:solidFill>
                  <a:schemeClr val="bg2"/>
                </a:solidFill>
              </a:endParaRPr>
            </a:p>
            <a:p>
              <a:pPr algn="ctr"/>
              <a:r>
                <a:rPr lang="en-US" sz="1400">
                  <a:solidFill>
                    <a:schemeClr val="bg2"/>
                  </a:solidFill>
                </a:rPr>
                <a:t>Help improve business continuity with network redundancy option</a:t>
              </a:r>
              <a:endParaRPr lang="en-US" sz="1400" strike="sngStrike">
                <a:solidFill>
                  <a:schemeClr val="bg2"/>
                </a:solidFill>
              </a:endParaRPr>
            </a:p>
          </p:txBody>
        </p:sp>
        <p:sp>
          <p:nvSpPr>
            <p:cNvPr id="23" name="TextBox 22">
              <a:extLst>
                <a:ext uri="{FF2B5EF4-FFF2-40B4-BE49-F238E27FC236}">
                  <a16:creationId xmlns:a16="http://schemas.microsoft.com/office/drawing/2014/main" id="{3644BA48-5228-E176-EC29-464C523F1B9D}"/>
                </a:ext>
              </a:extLst>
            </p:cNvPr>
            <p:cNvSpPr txBox="1"/>
            <p:nvPr/>
          </p:nvSpPr>
          <p:spPr>
            <a:xfrm>
              <a:off x="967069" y="3689347"/>
              <a:ext cx="2898525" cy="984885"/>
            </a:xfrm>
            <a:prstGeom prst="rect">
              <a:avLst/>
            </a:prstGeom>
            <a:noFill/>
          </p:spPr>
          <p:txBody>
            <a:bodyPr wrap="square">
              <a:spAutoFit/>
            </a:bodyPr>
            <a:lstStyle/>
            <a:p>
              <a:pPr algn="ctr"/>
              <a:r>
                <a:rPr lang="en-US" sz="1600" b="1">
                  <a:solidFill>
                    <a:schemeClr val="bg2"/>
                  </a:solidFill>
                </a:rPr>
                <a:t>Speed</a:t>
              </a:r>
            </a:p>
            <a:p>
              <a:pPr algn="ctr"/>
              <a:r>
                <a:rPr lang="en-US" sz="1400">
                  <a:solidFill>
                    <a:schemeClr val="bg2"/>
                  </a:solidFill>
                </a:rPr>
                <a:t>20/10 Mbps Speed</a:t>
              </a:r>
            </a:p>
            <a:p>
              <a:pPr algn="ctr"/>
              <a:r>
                <a:rPr lang="en-US" sz="1400">
                  <a:solidFill>
                    <a:schemeClr val="bg2"/>
                  </a:solidFill>
                </a:rPr>
                <a:t>Best effort with anticipated 99% uptime </a:t>
              </a:r>
            </a:p>
          </p:txBody>
        </p:sp>
      </p:grpSp>
    </p:spTree>
    <p:extLst>
      <p:ext uri="{BB962C8B-B14F-4D97-AF65-F5344CB8AC3E}">
        <p14:creationId xmlns:p14="http://schemas.microsoft.com/office/powerpoint/2010/main" val="211475164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looking at a screen&#10;&#10;AI-generated content may be incorrect.">
            <a:extLst>
              <a:ext uri="{FF2B5EF4-FFF2-40B4-BE49-F238E27FC236}">
                <a16:creationId xmlns:a16="http://schemas.microsoft.com/office/drawing/2014/main" id="{2A27BA1A-7DC6-CD62-0874-2C1BE85D219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07" t="12108" r="38469"/>
          <a:stretch>
            <a:fillRect/>
          </a:stretch>
        </p:blipFill>
        <p:spPr>
          <a:xfrm>
            <a:off x="7576537" y="-13448"/>
            <a:ext cx="4625414" cy="6898341"/>
          </a:xfrm>
        </p:spPr>
      </p:pic>
      <p:sp>
        <p:nvSpPr>
          <p:cNvPr id="2" name="Title 1">
            <a:extLst>
              <a:ext uri="{FF2B5EF4-FFF2-40B4-BE49-F238E27FC236}">
                <a16:creationId xmlns:a16="http://schemas.microsoft.com/office/drawing/2014/main" id="{E5D69EC3-80D1-4BF0-9396-8E6B2EE72E5F}"/>
              </a:ext>
            </a:extLst>
          </p:cNvPr>
          <p:cNvSpPr>
            <a:spLocks noGrp="1"/>
          </p:cNvSpPr>
          <p:nvPr>
            <p:ph type="title"/>
          </p:nvPr>
        </p:nvSpPr>
        <p:spPr/>
        <p:txBody>
          <a:bodyPr/>
          <a:lstStyle/>
          <a:p>
            <a:r>
              <a:rPr lang="en-US"/>
              <a:t>Ethernet for Healthcare Providers</a:t>
            </a:r>
          </a:p>
        </p:txBody>
      </p:sp>
      <p:sp>
        <p:nvSpPr>
          <p:cNvPr id="8" name="Text Placeholder 4">
            <a:extLst>
              <a:ext uri="{FF2B5EF4-FFF2-40B4-BE49-F238E27FC236}">
                <a16:creationId xmlns:a16="http://schemas.microsoft.com/office/drawing/2014/main" id="{D32F17F6-7DD6-6B49-AC63-F12716563D8D}"/>
              </a:ext>
            </a:extLst>
          </p:cNvPr>
          <p:cNvSpPr txBox="1">
            <a:spLocks/>
          </p:cNvSpPr>
          <p:nvPr/>
        </p:nvSpPr>
        <p:spPr>
          <a:xfrm>
            <a:off x="627078" y="1048312"/>
            <a:ext cx="5468921" cy="516634"/>
          </a:xfrm>
          <a:prstGeom prst="rect">
            <a:avLst/>
          </a:prstGeom>
        </p:spPr>
        <p:txBody>
          <a:bodyPr lIns="0" tIns="0" rIns="0" bIns="0" anchor="t"/>
          <a:lstStyle>
            <a:lvl1pPr marL="0" indent="0" algn="l" defTabSz="543600"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182875" indent="-182875" algn="l" defTabSz="543600"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875" indent="0" algn="l" defTabSz="543600" rtl="0" eaLnBrk="1" latinLnBrk="0" hangingPunct="1">
              <a:lnSpc>
                <a:spcPct val="110000"/>
              </a:lnSpc>
              <a:spcBef>
                <a:spcPts val="0"/>
              </a:spcBef>
              <a:spcAft>
                <a:spcPts val="1000"/>
              </a:spcAft>
              <a:buFont typeface="Arial" panose="020B0604020202020204" pitchFamily="34" charset="0"/>
              <a:buNone/>
              <a:defRPr sz="1400" kern="1200">
                <a:solidFill>
                  <a:schemeClr val="tx1"/>
                </a:solidFill>
                <a:latin typeface="+mj-lt"/>
                <a:ea typeface="+mn-ea"/>
                <a:cs typeface="Open Sans Light"/>
              </a:defRPr>
            </a:lvl3pPr>
            <a:lvl4pPr marL="548626" indent="-182875" algn="l" defTabSz="543600"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731502" indent="-182875" algn="l" defTabSz="543600"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00" indent="-271801" algn="l" defTabSz="543600" rtl="0" eaLnBrk="1" latinLnBrk="0" hangingPunct="1">
              <a:spcBef>
                <a:spcPct val="20000"/>
              </a:spcBef>
              <a:buFont typeface="Arial"/>
              <a:buChar char="•"/>
              <a:defRPr sz="2400" kern="1200">
                <a:solidFill>
                  <a:schemeClr val="tx1"/>
                </a:solidFill>
                <a:latin typeface="+mn-lt"/>
                <a:ea typeface="+mn-ea"/>
                <a:cs typeface="+mn-cs"/>
              </a:defRPr>
            </a:lvl6pPr>
            <a:lvl7pPr marL="3533402" indent="-271801" algn="l" defTabSz="543600" rtl="0" eaLnBrk="1" latinLnBrk="0" hangingPunct="1">
              <a:spcBef>
                <a:spcPct val="20000"/>
              </a:spcBef>
              <a:buFont typeface="Arial"/>
              <a:buChar char="•"/>
              <a:defRPr sz="2400" kern="1200">
                <a:solidFill>
                  <a:schemeClr val="tx1"/>
                </a:solidFill>
                <a:latin typeface="+mn-lt"/>
                <a:ea typeface="+mn-ea"/>
                <a:cs typeface="+mn-cs"/>
              </a:defRPr>
            </a:lvl7pPr>
            <a:lvl8pPr marL="4077003" indent="-271801" algn="l" defTabSz="543600" rtl="0" eaLnBrk="1" latinLnBrk="0" hangingPunct="1">
              <a:spcBef>
                <a:spcPct val="20000"/>
              </a:spcBef>
              <a:buFont typeface="Arial"/>
              <a:buChar char="•"/>
              <a:defRPr sz="2400" kern="1200">
                <a:solidFill>
                  <a:schemeClr val="tx1"/>
                </a:solidFill>
                <a:latin typeface="+mn-lt"/>
                <a:ea typeface="+mn-ea"/>
                <a:cs typeface="+mn-cs"/>
              </a:defRPr>
            </a:lvl8pPr>
            <a:lvl9pPr marL="4620603" indent="-271801" algn="l" defTabSz="543600" rtl="0" eaLnBrk="1" latinLnBrk="0" hangingPunct="1">
              <a:spcBef>
                <a:spcPct val="20000"/>
              </a:spcBef>
              <a:buFont typeface="Arial"/>
              <a:buChar char="•"/>
              <a:defRPr sz="2400" kern="1200">
                <a:solidFill>
                  <a:schemeClr val="tx1"/>
                </a:solidFill>
                <a:latin typeface="+mn-lt"/>
                <a:ea typeface="+mn-ea"/>
                <a:cs typeface="+mn-cs"/>
              </a:defRPr>
            </a:lvl9pPr>
          </a:lstStyle>
          <a:p>
            <a:pPr lvl="0">
              <a:defRPr/>
            </a:pPr>
            <a:r>
              <a:rPr lang="en-US" b="0">
                <a:latin typeface="Montserrat SemiBold" pitchFamily="2" charset="0"/>
              </a:rPr>
              <a:t>Delivers performance on proven technology</a:t>
            </a:r>
          </a:p>
        </p:txBody>
      </p:sp>
      <p:sp>
        <p:nvSpPr>
          <p:cNvPr id="3" name="TextBox 2">
            <a:extLst>
              <a:ext uri="{FF2B5EF4-FFF2-40B4-BE49-F238E27FC236}">
                <a16:creationId xmlns:a16="http://schemas.microsoft.com/office/drawing/2014/main" id="{27D8D10D-0A04-ED41-A484-33F5E2417F17}"/>
              </a:ext>
            </a:extLst>
          </p:cNvPr>
          <p:cNvSpPr txBox="1"/>
          <p:nvPr/>
        </p:nvSpPr>
        <p:spPr>
          <a:xfrm>
            <a:off x="2729851" y="3230435"/>
            <a:ext cx="0" cy="0"/>
          </a:xfrm>
          <a:prstGeom prst="rect">
            <a:avLst/>
          </a:prstGeom>
          <a:noFill/>
        </p:spPr>
        <p:txBody>
          <a:bodyPr wrap="none" lIns="0" tIns="0" rIns="0" bIns="0" rtlCol="0">
            <a:noAutofit/>
          </a:bodyPr>
          <a:lstStyle/>
          <a:p>
            <a:pPr algn="l"/>
            <a:endParaRPr lang="en-US"/>
          </a:p>
        </p:txBody>
      </p:sp>
      <p:sp>
        <p:nvSpPr>
          <p:cNvPr id="12" name="Rectangle 11">
            <a:extLst>
              <a:ext uri="{FF2B5EF4-FFF2-40B4-BE49-F238E27FC236}">
                <a16:creationId xmlns:a16="http://schemas.microsoft.com/office/drawing/2014/main" id="{3C4786DD-138E-9141-9720-1FE8134E5A13}"/>
              </a:ext>
            </a:extLst>
          </p:cNvPr>
          <p:cNvSpPr/>
          <p:nvPr/>
        </p:nvSpPr>
        <p:spPr>
          <a:xfrm>
            <a:off x="632160" y="1630636"/>
            <a:ext cx="4890645" cy="4549719"/>
          </a:xfrm>
          <a:prstGeom prst="rect">
            <a:avLst/>
          </a:prstGeom>
        </p:spPr>
        <p:txBody>
          <a:bodyPr wrap="square" lIns="0" tIns="0">
            <a:noAutofit/>
          </a:bodyPr>
          <a:lstStyle/>
          <a:p>
            <a:pPr>
              <a:lnSpc>
                <a:spcPct val="110000"/>
              </a:lnSpc>
              <a:spcAft>
                <a:spcPts val="1200"/>
              </a:spcAft>
              <a:buClr>
                <a:schemeClr val="tx1"/>
              </a:buClr>
            </a:pPr>
            <a:r>
              <a:rPr lang="en-US" sz="1400">
                <a:latin typeface="+mj-lt"/>
              </a:rPr>
              <a:t>Run your healthcare operations and ensure that your staff has the capacity to access data-intensive applications. Care staff and patients have the bandwidth to stream videos and surf the web from multiple devices.</a:t>
            </a:r>
          </a:p>
          <a:p>
            <a:pPr marL="171450" indent="-171450">
              <a:lnSpc>
                <a:spcPct val="110000"/>
              </a:lnSpc>
              <a:spcAft>
                <a:spcPts val="1200"/>
              </a:spcAft>
              <a:buClr>
                <a:schemeClr val="tx1"/>
              </a:buClr>
              <a:buFont typeface="Arial" panose="020B0604020202020204" pitchFamily="34" charset="0"/>
              <a:buChar char="•"/>
            </a:pPr>
            <a:r>
              <a:rPr lang="en-US" sz="1400">
                <a:solidFill>
                  <a:schemeClr val="accent1"/>
                </a:solidFill>
                <a:latin typeface="Montserrat SemiBold" pitchFamily="2" charset="0"/>
              </a:rPr>
              <a:t>Scalable</a:t>
            </a:r>
            <a:r>
              <a:rPr lang="en-US" sz="1400">
                <a:latin typeface="+mj-lt"/>
              </a:rPr>
              <a:t> capacity from </a:t>
            </a:r>
            <a:r>
              <a:rPr lang="en-US" sz="1400">
                <a:solidFill>
                  <a:schemeClr val="accent1"/>
                </a:solidFill>
                <a:latin typeface="Montserrat SemiBold" pitchFamily="2" charset="0"/>
              </a:rPr>
              <a:t>2Mbps</a:t>
            </a:r>
            <a:r>
              <a:rPr lang="en-US" sz="1400">
                <a:latin typeface="+mj-lt"/>
              </a:rPr>
              <a:t> up</a:t>
            </a:r>
            <a:r>
              <a:rPr lang="en-US" sz="1400">
                <a:solidFill>
                  <a:srgbClr val="FF0000"/>
                </a:solidFill>
                <a:latin typeface="+mj-lt"/>
              </a:rPr>
              <a:t> </a:t>
            </a:r>
            <a:r>
              <a:rPr lang="en-US" sz="1400">
                <a:latin typeface="+mj-lt"/>
              </a:rPr>
              <a:t>to </a:t>
            </a:r>
            <a:r>
              <a:rPr lang="en-US" sz="1400">
                <a:solidFill>
                  <a:schemeClr val="accent1"/>
                </a:solidFill>
                <a:latin typeface="Montserrat SemiBold" pitchFamily="2" charset="0"/>
              </a:rPr>
              <a:t>100Gbps</a:t>
            </a:r>
            <a:r>
              <a:rPr lang="en-US" sz="1400">
                <a:latin typeface="+mj-lt"/>
              </a:rPr>
              <a:t> that can be easily adjusted based on demand</a:t>
            </a:r>
          </a:p>
          <a:p>
            <a:pPr marL="171450" indent="-171450">
              <a:lnSpc>
                <a:spcPct val="110000"/>
              </a:lnSpc>
              <a:spcAft>
                <a:spcPts val="1200"/>
              </a:spcAft>
              <a:buClr>
                <a:schemeClr val="tx1"/>
              </a:buClr>
              <a:buFont typeface="Arial" panose="020B0604020202020204" pitchFamily="34" charset="0"/>
              <a:buChar char="•"/>
            </a:pPr>
            <a:r>
              <a:rPr lang="en-US" sz="1400">
                <a:latin typeface="+mj-lt"/>
              </a:rPr>
              <a:t>Connect geographically dispersed facilities</a:t>
            </a:r>
          </a:p>
          <a:p>
            <a:pPr marL="171450" indent="-171450">
              <a:lnSpc>
                <a:spcPct val="110000"/>
              </a:lnSpc>
              <a:spcAft>
                <a:spcPts val="1200"/>
              </a:spcAft>
              <a:buClr>
                <a:schemeClr val="tx1"/>
              </a:buClr>
              <a:buFont typeface="Arial" panose="020B0604020202020204" pitchFamily="34" charset="0"/>
              <a:buChar char="•"/>
            </a:pPr>
            <a:r>
              <a:rPr lang="en-US" sz="1400">
                <a:solidFill>
                  <a:schemeClr val="accent1"/>
                </a:solidFill>
                <a:latin typeface="Montserrat SemiBold" pitchFamily="2" charset="0"/>
              </a:rPr>
              <a:t>Cost-effective</a:t>
            </a:r>
            <a:r>
              <a:rPr lang="en-US" sz="1400">
                <a:latin typeface="+mj-lt"/>
              </a:rPr>
              <a:t> alternative to other technologies</a:t>
            </a:r>
            <a:endParaRPr lang="en-US" sz="1400" strike="sngStrike">
              <a:latin typeface="+mj-lt"/>
            </a:endParaRPr>
          </a:p>
          <a:p>
            <a:pPr marL="171450" indent="-171450">
              <a:lnSpc>
                <a:spcPct val="110000"/>
              </a:lnSpc>
              <a:spcAft>
                <a:spcPts val="1200"/>
              </a:spcAft>
              <a:buClr>
                <a:schemeClr val="tx1"/>
              </a:buClr>
              <a:buFont typeface="Arial" panose="020B0604020202020204" pitchFamily="34" charset="0"/>
              <a:buChar char="•"/>
            </a:pPr>
            <a:r>
              <a:rPr lang="en-US" sz="1400">
                <a:latin typeface="+mj-lt"/>
              </a:rPr>
              <a:t>High performance network well-suited to </a:t>
            </a:r>
            <a:r>
              <a:rPr lang="en-US" sz="1400" b="1">
                <a:solidFill>
                  <a:schemeClr val="accent1"/>
                </a:solidFill>
              </a:rPr>
              <a:t>s</a:t>
            </a:r>
            <a:r>
              <a:rPr lang="en-US" sz="1400">
                <a:solidFill>
                  <a:schemeClr val="accent1"/>
                </a:solidFill>
                <a:latin typeface="Montserrat SemiBold" pitchFamily="2" charset="0"/>
              </a:rPr>
              <a:t>upport staff/visitor Wi-Fi connections</a:t>
            </a:r>
          </a:p>
          <a:p>
            <a:pPr marL="171450" indent="-171450">
              <a:lnSpc>
                <a:spcPct val="110000"/>
              </a:lnSpc>
              <a:spcAft>
                <a:spcPts val="1200"/>
              </a:spcAft>
              <a:buClr>
                <a:schemeClr val="tx1"/>
              </a:buClr>
              <a:buFont typeface="Arial" panose="020B0604020202020204" pitchFamily="34" charset="0"/>
              <a:buChar char="•"/>
            </a:pPr>
            <a:r>
              <a:rPr lang="en-US" sz="1400">
                <a:solidFill>
                  <a:schemeClr val="accent1"/>
                </a:solidFill>
                <a:latin typeface="Montserrat SemiBold" pitchFamily="2" charset="0"/>
              </a:rPr>
              <a:t>Five unique solutions: </a:t>
            </a:r>
            <a:r>
              <a:rPr lang="en-US" sz="1400">
                <a:latin typeface="+mj-lt"/>
              </a:rPr>
              <a:t>Ethernet Dedicated Internet, Private Line, Ethernet Network Services, Ethernet Virtual Private Line, Direct2Cloud</a:t>
            </a:r>
          </a:p>
        </p:txBody>
      </p:sp>
    </p:spTree>
    <p:extLst>
      <p:ext uri="{BB962C8B-B14F-4D97-AF65-F5344CB8AC3E}">
        <p14:creationId xmlns:p14="http://schemas.microsoft.com/office/powerpoint/2010/main" val="1830481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BC7F5BF-ECFE-D7A7-A545-181613F3050A}"/>
              </a:ext>
            </a:extLst>
          </p:cNvPr>
          <p:cNvSpPr/>
          <p:nvPr/>
        </p:nvSpPr>
        <p:spPr>
          <a:xfrm>
            <a:off x="1952360" y="3355342"/>
            <a:ext cx="720174" cy="720174"/>
          </a:xfrm>
          <a:prstGeom prst="ellipse">
            <a:avLst/>
          </a:prstGeom>
          <a:solidFill>
            <a:schemeClr val="bg2"/>
          </a:solidFill>
          <a:ln>
            <a:noFill/>
          </a:ln>
          <a:effectLst>
            <a:outerShdw blurRad="224837" dist="87810" algn="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3CD8F2"/>
              </a:solidFill>
              <a:effectLst/>
              <a:uLnTx/>
              <a:uFillTx/>
              <a:latin typeface="Montserrat" pitchFamily="2" charset="77"/>
              <a:ea typeface="+mn-ea"/>
              <a:cs typeface="+mn-cs"/>
            </a:endParaRPr>
          </a:p>
        </p:txBody>
      </p:sp>
      <p:sp>
        <p:nvSpPr>
          <p:cNvPr id="2" name="Title 1">
            <a:extLst>
              <a:ext uri="{FF2B5EF4-FFF2-40B4-BE49-F238E27FC236}">
                <a16:creationId xmlns:a16="http://schemas.microsoft.com/office/drawing/2014/main" id="{E5D69EC3-80D1-4BF0-9396-8E6B2EE72E5F}"/>
              </a:ext>
            </a:extLst>
          </p:cNvPr>
          <p:cNvSpPr>
            <a:spLocks noGrp="1"/>
          </p:cNvSpPr>
          <p:nvPr>
            <p:ph type="title"/>
          </p:nvPr>
        </p:nvSpPr>
        <p:spPr/>
        <p:txBody>
          <a:bodyPr/>
          <a:lstStyle/>
          <a:p>
            <a:r>
              <a:rPr lang="en-US"/>
              <a:t>Power Your Business With A Next Generation Network</a:t>
            </a:r>
          </a:p>
        </p:txBody>
      </p:sp>
      <p:sp>
        <p:nvSpPr>
          <p:cNvPr id="8" name="Text Placeholder 4">
            <a:extLst>
              <a:ext uri="{FF2B5EF4-FFF2-40B4-BE49-F238E27FC236}">
                <a16:creationId xmlns:a16="http://schemas.microsoft.com/office/drawing/2014/main" id="{D32F17F6-7DD6-6B49-AC63-F12716563D8D}"/>
              </a:ext>
            </a:extLst>
          </p:cNvPr>
          <p:cNvSpPr txBox="1">
            <a:spLocks/>
          </p:cNvSpPr>
          <p:nvPr/>
        </p:nvSpPr>
        <p:spPr>
          <a:xfrm>
            <a:off x="595312" y="1123117"/>
            <a:ext cx="10440981" cy="600164"/>
          </a:xfrm>
          <a:prstGeom prst="rect">
            <a:avLst/>
          </a:prstGeom>
        </p:spPr>
        <p:txBody>
          <a:bodyPr lIns="0" tIns="0" rIns="0" bIns="0" anchor="t"/>
          <a:lstStyle>
            <a:lvl1pPr marL="0" indent="0" algn="l" defTabSz="543600" rtl="0" eaLnBrk="1" latinLnBrk="0" hangingPunct="1">
              <a:lnSpc>
                <a:spcPct val="110000"/>
              </a:lnSpc>
              <a:spcBef>
                <a:spcPts val="0"/>
              </a:spcBef>
              <a:spcAft>
                <a:spcPts val="1000"/>
              </a:spcAft>
              <a:buFont typeface="Arial" panose="020B0604020202020204" pitchFamily="34" charset="0"/>
              <a:buNone/>
              <a:defRPr sz="1800" b="1" i="0" kern="1200" baseline="0">
                <a:solidFill>
                  <a:schemeClr val="accent1"/>
                </a:solidFill>
                <a:latin typeface="+mj-lt"/>
                <a:ea typeface="+mn-ea"/>
                <a:cs typeface="Lato Light" charset="0"/>
              </a:defRPr>
            </a:lvl1pPr>
            <a:lvl2pPr marL="182875" indent="-182875" algn="l" defTabSz="543600" rtl="0" eaLnBrk="1" latinLnBrk="0" hangingPunct="1">
              <a:lnSpc>
                <a:spcPct val="13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2pPr>
            <a:lvl3pPr marL="182875" indent="0" algn="l" defTabSz="543600" rtl="0" eaLnBrk="1" latinLnBrk="0" hangingPunct="1">
              <a:lnSpc>
                <a:spcPct val="110000"/>
              </a:lnSpc>
              <a:spcBef>
                <a:spcPts val="0"/>
              </a:spcBef>
              <a:spcAft>
                <a:spcPts val="1000"/>
              </a:spcAft>
              <a:buFont typeface="Arial" panose="020B0604020202020204" pitchFamily="34" charset="0"/>
              <a:buNone/>
              <a:defRPr sz="1400" kern="1200">
                <a:solidFill>
                  <a:schemeClr val="tx1"/>
                </a:solidFill>
                <a:latin typeface="+mj-lt"/>
                <a:ea typeface="+mn-ea"/>
                <a:cs typeface="Open Sans Light"/>
              </a:defRPr>
            </a:lvl3pPr>
            <a:lvl4pPr marL="548626" indent="-182875" algn="l" defTabSz="543600"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4pPr>
            <a:lvl5pPr marL="731502" indent="-182875" algn="l" defTabSz="543600" rtl="0" eaLnBrk="1" latinLnBrk="0" hangingPunct="1">
              <a:lnSpc>
                <a:spcPct val="110000"/>
              </a:lnSpc>
              <a:spcBef>
                <a:spcPts val="0"/>
              </a:spcBef>
              <a:spcAft>
                <a:spcPts val="1000"/>
              </a:spcAft>
              <a:buFont typeface="Arial" panose="020B0604020202020204" pitchFamily="34" charset="0"/>
              <a:buChar char="-"/>
              <a:defRPr sz="1400" kern="1200">
                <a:solidFill>
                  <a:schemeClr val="tx1"/>
                </a:solidFill>
                <a:latin typeface="+mj-lt"/>
                <a:ea typeface="+mn-ea"/>
                <a:cs typeface="Open Sans Light"/>
              </a:defRPr>
            </a:lvl5pPr>
            <a:lvl6pPr marL="2989800" indent="-271801" algn="l" defTabSz="543600" rtl="0" eaLnBrk="1" latinLnBrk="0" hangingPunct="1">
              <a:spcBef>
                <a:spcPct val="20000"/>
              </a:spcBef>
              <a:buFont typeface="Arial"/>
              <a:buChar char="•"/>
              <a:defRPr sz="2400" kern="1200">
                <a:solidFill>
                  <a:schemeClr val="tx1"/>
                </a:solidFill>
                <a:latin typeface="+mn-lt"/>
                <a:ea typeface="+mn-ea"/>
                <a:cs typeface="+mn-cs"/>
              </a:defRPr>
            </a:lvl6pPr>
            <a:lvl7pPr marL="3533402" indent="-271801" algn="l" defTabSz="543600" rtl="0" eaLnBrk="1" latinLnBrk="0" hangingPunct="1">
              <a:spcBef>
                <a:spcPct val="20000"/>
              </a:spcBef>
              <a:buFont typeface="Arial"/>
              <a:buChar char="•"/>
              <a:defRPr sz="2400" kern="1200">
                <a:solidFill>
                  <a:schemeClr val="tx1"/>
                </a:solidFill>
                <a:latin typeface="+mn-lt"/>
                <a:ea typeface="+mn-ea"/>
                <a:cs typeface="+mn-cs"/>
              </a:defRPr>
            </a:lvl7pPr>
            <a:lvl8pPr marL="4077003" indent="-271801" algn="l" defTabSz="543600" rtl="0" eaLnBrk="1" latinLnBrk="0" hangingPunct="1">
              <a:spcBef>
                <a:spcPct val="20000"/>
              </a:spcBef>
              <a:buFont typeface="Arial"/>
              <a:buChar char="•"/>
              <a:defRPr sz="2400" kern="1200">
                <a:solidFill>
                  <a:schemeClr val="tx1"/>
                </a:solidFill>
                <a:latin typeface="+mn-lt"/>
                <a:ea typeface="+mn-ea"/>
                <a:cs typeface="+mn-cs"/>
              </a:defRPr>
            </a:lvl8pPr>
            <a:lvl9pPr marL="4620603" indent="-271801" algn="l" defTabSz="543600" rtl="0" eaLnBrk="1" latinLnBrk="0" hangingPunct="1">
              <a:spcBef>
                <a:spcPct val="20000"/>
              </a:spcBef>
              <a:buFont typeface="Arial"/>
              <a:buChar char="•"/>
              <a:defRPr sz="2400" kern="1200">
                <a:solidFill>
                  <a:schemeClr val="tx1"/>
                </a:solidFill>
                <a:latin typeface="+mn-lt"/>
                <a:ea typeface="+mn-ea"/>
                <a:cs typeface="+mn-cs"/>
              </a:defRPr>
            </a:lvl9pPr>
          </a:lstStyle>
          <a:p>
            <a:pPr lvl="0">
              <a:defRPr/>
            </a:pPr>
            <a:r>
              <a:rPr lang="en-US" sz="1600" b="0">
                <a:solidFill>
                  <a:schemeClr val="bg2"/>
                </a:solidFill>
              </a:rPr>
              <a:t>When you choose Comcast Business, you choose a next generation network that’s always improving – getting faster, more reliable and more intelligent to help keep you ready.</a:t>
            </a:r>
          </a:p>
        </p:txBody>
      </p:sp>
      <p:sp>
        <p:nvSpPr>
          <p:cNvPr id="21" name="TextBox 20">
            <a:extLst>
              <a:ext uri="{FF2B5EF4-FFF2-40B4-BE49-F238E27FC236}">
                <a16:creationId xmlns:a16="http://schemas.microsoft.com/office/drawing/2014/main" id="{989E6810-DBF1-3BF0-2E48-83492F7221FE}"/>
              </a:ext>
            </a:extLst>
          </p:cNvPr>
          <p:cNvSpPr txBox="1"/>
          <p:nvPr/>
        </p:nvSpPr>
        <p:spPr>
          <a:xfrm>
            <a:off x="1446254" y="4192976"/>
            <a:ext cx="1728755" cy="307777"/>
          </a:xfrm>
          <a:prstGeom prst="rect">
            <a:avLst/>
          </a:prstGeom>
          <a:noFill/>
        </p:spPr>
        <p:txBody>
          <a:bodyPr wrap="square">
            <a:spAutoFit/>
          </a:bodyPr>
          <a:lstStyle/>
          <a:p>
            <a:pPr lvl="0" algn="ctr">
              <a:defRPr/>
            </a:pPr>
            <a:r>
              <a:rPr lang="en-US" sz="1400" b="1">
                <a:solidFill>
                  <a:schemeClr val="bg2"/>
                </a:solidFill>
                <a:latin typeface="Montserrat" pitchFamily="2" charset="77"/>
              </a:rPr>
              <a:t>Reliability</a:t>
            </a:r>
          </a:p>
        </p:txBody>
      </p:sp>
      <p:sp>
        <p:nvSpPr>
          <p:cNvPr id="31" name="TextBox 30">
            <a:extLst>
              <a:ext uri="{FF2B5EF4-FFF2-40B4-BE49-F238E27FC236}">
                <a16:creationId xmlns:a16="http://schemas.microsoft.com/office/drawing/2014/main" id="{7DCCDE2F-0536-4BC0-E8FB-0E2E3559251C}"/>
              </a:ext>
            </a:extLst>
          </p:cNvPr>
          <p:cNvSpPr txBox="1"/>
          <p:nvPr/>
        </p:nvSpPr>
        <p:spPr>
          <a:xfrm>
            <a:off x="1449883" y="4569826"/>
            <a:ext cx="1728755" cy="430887"/>
          </a:xfrm>
          <a:prstGeom prst="rect">
            <a:avLst/>
          </a:prstGeom>
          <a:noFill/>
        </p:spPr>
        <p:txBody>
          <a:bodyPr wrap="square">
            <a:spAutoFit/>
          </a:bodyPr>
          <a:lstStyle/>
          <a:p>
            <a:pPr lvl="0" algn="ctr">
              <a:defRPr/>
            </a:pPr>
            <a:r>
              <a:rPr lang="en-US" sz="1100">
                <a:solidFill>
                  <a:schemeClr val="bg2"/>
                </a:solidFill>
                <a:latin typeface="Montserrat" pitchFamily="2" charset="77"/>
              </a:rPr>
              <a:t>A network that you can count on.</a:t>
            </a:r>
          </a:p>
        </p:txBody>
      </p:sp>
      <p:sp>
        <p:nvSpPr>
          <p:cNvPr id="26" name="TextBox 25">
            <a:extLst>
              <a:ext uri="{FF2B5EF4-FFF2-40B4-BE49-F238E27FC236}">
                <a16:creationId xmlns:a16="http://schemas.microsoft.com/office/drawing/2014/main" id="{D2DCCCE5-2103-D42A-D2BF-239925FDD6DE}"/>
              </a:ext>
            </a:extLst>
          </p:cNvPr>
          <p:cNvSpPr txBox="1"/>
          <p:nvPr/>
        </p:nvSpPr>
        <p:spPr>
          <a:xfrm>
            <a:off x="4078076" y="4192976"/>
            <a:ext cx="1728755" cy="307777"/>
          </a:xfrm>
          <a:prstGeom prst="rect">
            <a:avLst/>
          </a:prstGeom>
          <a:noFill/>
        </p:spPr>
        <p:txBody>
          <a:bodyPr wrap="square">
            <a:spAutoFit/>
          </a:bodyPr>
          <a:lstStyle/>
          <a:p>
            <a:pPr lvl="0" algn="ctr">
              <a:defRPr/>
            </a:pPr>
            <a:r>
              <a:rPr lang="en-US" sz="1400" b="1">
                <a:solidFill>
                  <a:schemeClr val="bg2"/>
                </a:solidFill>
                <a:latin typeface="Montserrat" pitchFamily="2" charset="77"/>
              </a:rPr>
              <a:t>Speed</a:t>
            </a:r>
          </a:p>
        </p:txBody>
      </p:sp>
      <p:sp>
        <p:nvSpPr>
          <p:cNvPr id="32" name="TextBox 31">
            <a:extLst>
              <a:ext uri="{FF2B5EF4-FFF2-40B4-BE49-F238E27FC236}">
                <a16:creationId xmlns:a16="http://schemas.microsoft.com/office/drawing/2014/main" id="{F8AE47F2-1969-D46E-C5E9-5ACB976B79FB}"/>
              </a:ext>
            </a:extLst>
          </p:cNvPr>
          <p:cNvSpPr txBox="1"/>
          <p:nvPr/>
        </p:nvSpPr>
        <p:spPr>
          <a:xfrm>
            <a:off x="4078076" y="4569826"/>
            <a:ext cx="1728755" cy="600164"/>
          </a:xfrm>
          <a:prstGeom prst="rect">
            <a:avLst/>
          </a:prstGeom>
          <a:noFill/>
        </p:spPr>
        <p:txBody>
          <a:bodyPr wrap="square">
            <a:spAutoFit/>
          </a:bodyPr>
          <a:lstStyle/>
          <a:p>
            <a:pPr lvl="0" algn="ctr">
              <a:defRPr/>
            </a:pPr>
            <a:r>
              <a:rPr lang="en-US" sz="1100">
                <a:solidFill>
                  <a:schemeClr val="bg2"/>
                </a:solidFill>
                <a:latin typeface="Montserrat" pitchFamily="2" charset="77"/>
              </a:rPr>
              <a:t>Faster than ever connectivity solutions for every business.</a:t>
            </a:r>
          </a:p>
        </p:txBody>
      </p:sp>
      <p:sp>
        <p:nvSpPr>
          <p:cNvPr id="28" name="TextBox 27">
            <a:extLst>
              <a:ext uri="{FF2B5EF4-FFF2-40B4-BE49-F238E27FC236}">
                <a16:creationId xmlns:a16="http://schemas.microsoft.com/office/drawing/2014/main" id="{F24D8B7E-6402-124F-A28D-B765CBD96378}"/>
              </a:ext>
            </a:extLst>
          </p:cNvPr>
          <p:cNvSpPr txBox="1"/>
          <p:nvPr/>
        </p:nvSpPr>
        <p:spPr>
          <a:xfrm>
            <a:off x="6552127" y="4192976"/>
            <a:ext cx="2037039" cy="307777"/>
          </a:xfrm>
          <a:prstGeom prst="rect">
            <a:avLst/>
          </a:prstGeom>
          <a:noFill/>
        </p:spPr>
        <p:txBody>
          <a:bodyPr wrap="square">
            <a:spAutoFit/>
          </a:bodyPr>
          <a:lstStyle/>
          <a:p>
            <a:pPr lvl="0" algn="ctr">
              <a:defRPr/>
            </a:pPr>
            <a:r>
              <a:rPr lang="en-US" sz="1400" b="1">
                <a:solidFill>
                  <a:schemeClr val="bg2"/>
                </a:solidFill>
                <a:latin typeface="Montserrat" pitchFamily="2" charset="77"/>
              </a:rPr>
              <a:t>Robust Solutions</a:t>
            </a:r>
          </a:p>
        </p:txBody>
      </p:sp>
      <p:sp>
        <p:nvSpPr>
          <p:cNvPr id="38" name="TextBox 37">
            <a:extLst>
              <a:ext uri="{FF2B5EF4-FFF2-40B4-BE49-F238E27FC236}">
                <a16:creationId xmlns:a16="http://schemas.microsoft.com/office/drawing/2014/main" id="{55E5A482-396C-D10A-0D8B-0DEE613F439D}"/>
              </a:ext>
            </a:extLst>
          </p:cNvPr>
          <p:cNvSpPr txBox="1"/>
          <p:nvPr/>
        </p:nvSpPr>
        <p:spPr>
          <a:xfrm>
            <a:off x="6706269" y="4569826"/>
            <a:ext cx="1728755" cy="430887"/>
          </a:xfrm>
          <a:prstGeom prst="rect">
            <a:avLst/>
          </a:prstGeom>
          <a:noFill/>
        </p:spPr>
        <p:txBody>
          <a:bodyPr wrap="square">
            <a:spAutoFit/>
          </a:bodyPr>
          <a:lstStyle/>
          <a:p>
            <a:pPr lvl="0" algn="ctr">
              <a:defRPr/>
            </a:pPr>
            <a:r>
              <a:rPr lang="en-US" sz="1100">
                <a:solidFill>
                  <a:schemeClr val="bg2"/>
                </a:solidFill>
                <a:latin typeface="Montserrat" pitchFamily="2" charset="77"/>
              </a:rPr>
              <a:t>Full suite of solutions that deliver.</a:t>
            </a:r>
          </a:p>
        </p:txBody>
      </p:sp>
      <p:sp>
        <p:nvSpPr>
          <p:cNvPr id="30" name="TextBox 29">
            <a:extLst>
              <a:ext uri="{FF2B5EF4-FFF2-40B4-BE49-F238E27FC236}">
                <a16:creationId xmlns:a16="http://schemas.microsoft.com/office/drawing/2014/main" id="{B0511FDB-285A-493E-B0F4-206E01AE5673}"/>
              </a:ext>
            </a:extLst>
          </p:cNvPr>
          <p:cNvSpPr txBox="1"/>
          <p:nvPr/>
        </p:nvSpPr>
        <p:spPr>
          <a:xfrm>
            <a:off x="9334461" y="4192976"/>
            <a:ext cx="1728755" cy="307777"/>
          </a:xfrm>
          <a:prstGeom prst="rect">
            <a:avLst/>
          </a:prstGeom>
          <a:noFill/>
        </p:spPr>
        <p:txBody>
          <a:bodyPr wrap="square">
            <a:spAutoFit/>
          </a:bodyPr>
          <a:lstStyle/>
          <a:p>
            <a:pPr lvl="0" algn="ctr">
              <a:defRPr/>
            </a:pPr>
            <a:r>
              <a:rPr lang="en-US" sz="1400" b="1">
                <a:solidFill>
                  <a:schemeClr val="bg2"/>
                </a:solidFill>
                <a:latin typeface="Montserrat" pitchFamily="2" charset="77"/>
              </a:rPr>
              <a:t>Service</a:t>
            </a:r>
          </a:p>
        </p:txBody>
      </p:sp>
      <p:sp>
        <p:nvSpPr>
          <p:cNvPr id="63" name="TextBox 62">
            <a:extLst>
              <a:ext uri="{FF2B5EF4-FFF2-40B4-BE49-F238E27FC236}">
                <a16:creationId xmlns:a16="http://schemas.microsoft.com/office/drawing/2014/main" id="{38B3C437-D36D-585C-EDF6-37B523D9A086}"/>
              </a:ext>
            </a:extLst>
          </p:cNvPr>
          <p:cNvSpPr txBox="1"/>
          <p:nvPr/>
        </p:nvSpPr>
        <p:spPr>
          <a:xfrm>
            <a:off x="9334461" y="4569826"/>
            <a:ext cx="1728755" cy="430887"/>
          </a:xfrm>
          <a:prstGeom prst="rect">
            <a:avLst/>
          </a:prstGeom>
          <a:noFill/>
        </p:spPr>
        <p:txBody>
          <a:bodyPr wrap="square">
            <a:spAutoFit/>
          </a:bodyPr>
          <a:lstStyle/>
          <a:p>
            <a:pPr lvl="0" algn="ctr">
              <a:defRPr/>
            </a:pPr>
            <a:r>
              <a:rPr lang="en-US" sz="1100">
                <a:solidFill>
                  <a:schemeClr val="bg2"/>
                </a:solidFill>
                <a:latin typeface="Montserrat" pitchFamily="2" charset="77"/>
              </a:rPr>
              <a:t>Excellent customer support.</a:t>
            </a:r>
          </a:p>
        </p:txBody>
      </p:sp>
      <p:sp>
        <p:nvSpPr>
          <p:cNvPr id="11" name="TextBox 10">
            <a:extLst>
              <a:ext uri="{FF2B5EF4-FFF2-40B4-BE49-F238E27FC236}">
                <a16:creationId xmlns:a16="http://schemas.microsoft.com/office/drawing/2014/main" id="{E6B09FAB-2261-19EE-4D5E-88F10BB81367}"/>
              </a:ext>
            </a:extLst>
          </p:cNvPr>
          <p:cNvSpPr txBox="1"/>
          <p:nvPr/>
        </p:nvSpPr>
        <p:spPr>
          <a:xfrm>
            <a:off x="3049524" y="2215711"/>
            <a:ext cx="6099048" cy="412194"/>
          </a:xfrm>
          <a:prstGeom prst="roundRect">
            <a:avLst>
              <a:gd name="adj" fmla="val 18210"/>
            </a:avLst>
          </a:prstGeom>
          <a:solidFill>
            <a:schemeClr val="accent2"/>
          </a:solidFill>
        </p:spPr>
        <p:txBody>
          <a:bodyPr wrap="square" anchor="ctr">
            <a:spAutoFit/>
          </a:bodyPr>
          <a:lstStyle/>
          <a:p>
            <a:pPr lvl="0" algn="ctr">
              <a:defRPr/>
            </a:pPr>
            <a:r>
              <a:rPr lang="en-US" sz="1800" b="1">
                <a:solidFill>
                  <a:schemeClr val="bg2"/>
                </a:solidFill>
              </a:rPr>
              <a:t>Backed by our advanced network, you get:</a:t>
            </a:r>
          </a:p>
        </p:txBody>
      </p:sp>
      <p:cxnSp>
        <p:nvCxnSpPr>
          <p:cNvPr id="12" name="Straight Connector 11">
            <a:extLst>
              <a:ext uri="{FF2B5EF4-FFF2-40B4-BE49-F238E27FC236}">
                <a16:creationId xmlns:a16="http://schemas.microsoft.com/office/drawing/2014/main" id="{BC0EB64A-4449-F035-1B6B-2CA560FE2D05}"/>
              </a:ext>
            </a:extLst>
          </p:cNvPr>
          <p:cNvCxnSpPr>
            <a:cxnSpLocks/>
          </p:cNvCxnSpPr>
          <p:nvPr/>
        </p:nvCxnSpPr>
        <p:spPr>
          <a:xfrm>
            <a:off x="8884743" y="3115402"/>
            <a:ext cx="0" cy="2313432"/>
          </a:xfrm>
          <a:prstGeom prst="line">
            <a:avLst/>
          </a:prstGeom>
          <a:ln w="12700">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38CB62F-A9F7-3780-99BD-D2A142836DDA}"/>
              </a:ext>
            </a:extLst>
          </p:cNvPr>
          <p:cNvCxnSpPr>
            <a:cxnSpLocks/>
          </p:cNvCxnSpPr>
          <p:nvPr/>
        </p:nvCxnSpPr>
        <p:spPr>
          <a:xfrm>
            <a:off x="3628357" y="3115402"/>
            <a:ext cx="0" cy="2313432"/>
          </a:xfrm>
          <a:prstGeom prst="line">
            <a:avLst/>
          </a:prstGeom>
          <a:ln w="12700">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EC16750-2D39-45FE-4481-0277B1F243EF}"/>
              </a:ext>
            </a:extLst>
          </p:cNvPr>
          <p:cNvCxnSpPr>
            <a:cxnSpLocks/>
          </p:cNvCxnSpPr>
          <p:nvPr/>
        </p:nvCxnSpPr>
        <p:spPr>
          <a:xfrm>
            <a:off x="6256550" y="3115402"/>
            <a:ext cx="0" cy="2313432"/>
          </a:xfrm>
          <a:prstGeom prst="line">
            <a:avLst/>
          </a:prstGeom>
          <a:ln w="12700">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502A732-94C9-BD29-65D7-FC4F2805B5A0}"/>
              </a:ext>
            </a:extLst>
          </p:cNvPr>
          <p:cNvSpPr/>
          <p:nvPr/>
        </p:nvSpPr>
        <p:spPr>
          <a:xfrm>
            <a:off x="4617767" y="3355342"/>
            <a:ext cx="720174" cy="720174"/>
          </a:xfrm>
          <a:prstGeom prst="ellipse">
            <a:avLst/>
          </a:prstGeom>
          <a:solidFill>
            <a:schemeClr val="bg2"/>
          </a:solidFill>
          <a:ln>
            <a:noFill/>
          </a:ln>
          <a:effectLst>
            <a:outerShdw blurRad="224837" dist="87810" algn="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3CD8F2"/>
              </a:solidFill>
              <a:effectLst/>
              <a:uLnTx/>
              <a:uFillTx/>
              <a:latin typeface="Montserrat" pitchFamily="2" charset="77"/>
              <a:ea typeface="+mn-ea"/>
              <a:cs typeface="+mn-cs"/>
            </a:endParaRPr>
          </a:p>
        </p:txBody>
      </p:sp>
      <p:sp>
        <p:nvSpPr>
          <p:cNvPr id="18" name="Oval 17">
            <a:extLst>
              <a:ext uri="{FF2B5EF4-FFF2-40B4-BE49-F238E27FC236}">
                <a16:creationId xmlns:a16="http://schemas.microsoft.com/office/drawing/2014/main" id="{8C6BED27-9752-A25C-45BD-291CC9C7A14C}"/>
              </a:ext>
            </a:extLst>
          </p:cNvPr>
          <p:cNvSpPr/>
          <p:nvPr/>
        </p:nvSpPr>
        <p:spPr>
          <a:xfrm>
            <a:off x="9838751" y="3355342"/>
            <a:ext cx="720174" cy="720174"/>
          </a:xfrm>
          <a:prstGeom prst="ellipse">
            <a:avLst/>
          </a:prstGeom>
          <a:solidFill>
            <a:schemeClr val="bg2"/>
          </a:solidFill>
          <a:ln>
            <a:noFill/>
          </a:ln>
          <a:effectLst>
            <a:outerShdw blurRad="224837" dist="87810" algn="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3CD8F2"/>
              </a:solidFill>
              <a:effectLst/>
              <a:uLnTx/>
              <a:uFillTx/>
              <a:latin typeface="Montserrat" pitchFamily="2" charset="77"/>
              <a:ea typeface="+mn-ea"/>
              <a:cs typeface="+mn-cs"/>
            </a:endParaRPr>
          </a:p>
        </p:txBody>
      </p:sp>
      <p:pic>
        <p:nvPicPr>
          <p:cNvPr id="27" name="Picture 26">
            <a:extLst>
              <a:ext uri="{FF2B5EF4-FFF2-40B4-BE49-F238E27FC236}">
                <a16:creationId xmlns:a16="http://schemas.microsoft.com/office/drawing/2014/main" id="{7CAB4C15-B7C0-F245-9715-AF8ADD004B09}"/>
              </a:ext>
            </a:extLst>
          </p:cNvPr>
          <p:cNvPicPr>
            <a:picLocks noChangeAspect="1"/>
          </p:cNvPicPr>
          <p:nvPr/>
        </p:nvPicPr>
        <p:blipFill>
          <a:blip r:embed="rId3"/>
          <a:stretch>
            <a:fillRect/>
          </a:stretch>
        </p:blipFill>
        <p:spPr>
          <a:xfrm>
            <a:off x="2075876" y="3478858"/>
            <a:ext cx="473142" cy="473142"/>
          </a:xfrm>
          <a:prstGeom prst="rect">
            <a:avLst/>
          </a:prstGeom>
        </p:spPr>
      </p:pic>
      <p:pic>
        <p:nvPicPr>
          <p:cNvPr id="29" name="Picture 28">
            <a:extLst>
              <a:ext uri="{FF2B5EF4-FFF2-40B4-BE49-F238E27FC236}">
                <a16:creationId xmlns:a16="http://schemas.microsoft.com/office/drawing/2014/main" id="{0532EB18-ACAB-2ABA-B79C-F43F521355EE}"/>
              </a:ext>
            </a:extLst>
          </p:cNvPr>
          <p:cNvPicPr>
            <a:picLocks noChangeAspect="1"/>
          </p:cNvPicPr>
          <p:nvPr/>
        </p:nvPicPr>
        <p:blipFill>
          <a:blip r:embed="rId4"/>
          <a:stretch>
            <a:fillRect/>
          </a:stretch>
        </p:blipFill>
        <p:spPr>
          <a:xfrm>
            <a:off x="4725512" y="3476722"/>
            <a:ext cx="504685" cy="417942"/>
          </a:xfrm>
          <a:prstGeom prst="rect">
            <a:avLst/>
          </a:prstGeom>
        </p:spPr>
      </p:pic>
      <p:pic>
        <p:nvPicPr>
          <p:cNvPr id="33" name="Picture 32">
            <a:extLst>
              <a:ext uri="{FF2B5EF4-FFF2-40B4-BE49-F238E27FC236}">
                <a16:creationId xmlns:a16="http://schemas.microsoft.com/office/drawing/2014/main" id="{51623732-FFFB-374E-59A3-870B6183121A}"/>
              </a:ext>
            </a:extLst>
          </p:cNvPr>
          <p:cNvPicPr>
            <a:picLocks noChangeAspect="1"/>
          </p:cNvPicPr>
          <p:nvPr/>
        </p:nvPicPr>
        <p:blipFill>
          <a:blip r:embed="rId5"/>
          <a:stretch>
            <a:fillRect/>
          </a:stretch>
        </p:blipFill>
        <p:spPr>
          <a:xfrm>
            <a:off x="9914953" y="3494938"/>
            <a:ext cx="567771" cy="441599"/>
          </a:xfrm>
          <a:prstGeom prst="rect">
            <a:avLst/>
          </a:prstGeom>
        </p:spPr>
      </p:pic>
      <p:grpSp>
        <p:nvGrpSpPr>
          <p:cNvPr id="3" name="Group 2">
            <a:extLst>
              <a:ext uri="{FF2B5EF4-FFF2-40B4-BE49-F238E27FC236}">
                <a16:creationId xmlns:a16="http://schemas.microsoft.com/office/drawing/2014/main" id="{4A3F4A4A-3D2F-2601-87E7-2F3361187BE8}"/>
              </a:ext>
            </a:extLst>
          </p:cNvPr>
          <p:cNvGrpSpPr/>
          <p:nvPr/>
        </p:nvGrpSpPr>
        <p:grpSpPr>
          <a:xfrm>
            <a:off x="7210559" y="3355342"/>
            <a:ext cx="720174" cy="720174"/>
            <a:chOff x="7210559" y="3355342"/>
            <a:chExt cx="720174" cy="720174"/>
          </a:xfrm>
        </p:grpSpPr>
        <p:sp>
          <p:nvSpPr>
            <p:cNvPr id="17" name="Oval 16">
              <a:extLst>
                <a:ext uri="{FF2B5EF4-FFF2-40B4-BE49-F238E27FC236}">
                  <a16:creationId xmlns:a16="http://schemas.microsoft.com/office/drawing/2014/main" id="{844CA5DF-1F3A-577A-FD00-7C38556B60E0}"/>
                </a:ext>
              </a:extLst>
            </p:cNvPr>
            <p:cNvSpPr/>
            <p:nvPr/>
          </p:nvSpPr>
          <p:spPr>
            <a:xfrm>
              <a:off x="7210559" y="3355342"/>
              <a:ext cx="720174" cy="720174"/>
            </a:xfrm>
            <a:prstGeom prst="ellipse">
              <a:avLst/>
            </a:prstGeom>
            <a:solidFill>
              <a:schemeClr val="bg2"/>
            </a:solidFill>
            <a:ln>
              <a:noFill/>
            </a:ln>
            <a:effectLst>
              <a:outerShdw blurRad="224837" dist="87810" algn="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3CD8F2"/>
                </a:solidFill>
                <a:effectLst/>
                <a:uLnTx/>
                <a:uFillTx/>
                <a:latin typeface="Montserrat" pitchFamily="2" charset="77"/>
                <a:ea typeface="+mn-ea"/>
                <a:cs typeface="+mn-cs"/>
              </a:endParaRPr>
            </a:p>
          </p:txBody>
        </p:sp>
        <p:pic>
          <p:nvPicPr>
            <p:cNvPr id="34" name="Picture 33">
              <a:extLst>
                <a:ext uri="{FF2B5EF4-FFF2-40B4-BE49-F238E27FC236}">
                  <a16:creationId xmlns:a16="http://schemas.microsoft.com/office/drawing/2014/main" id="{5149B6D9-07FD-4D13-1671-2A8709F4A047}"/>
                </a:ext>
              </a:extLst>
            </p:cNvPr>
            <p:cNvPicPr>
              <a:picLocks noChangeAspect="1"/>
            </p:cNvPicPr>
            <p:nvPr/>
          </p:nvPicPr>
          <p:blipFill>
            <a:blip r:embed="rId6"/>
            <a:stretch>
              <a:fillRect/>
            </a:stretch>
          </p:blipFill>
          <p:spPr>
            <a:xfrm>
              <a:off x="7334075" y="3425610"/>
              <a:ext cx="473142" cy="512571"/>
            </a:xfrm>
            <a:prstGeom prst="rect">
              <a:avLst/>
            </a:prstGeom>
          </p:spPr>
        </p:pic>
      </p:grpSp>
    </p:spTree>
    <p:extLst>
      <p:ext uri="{BB962C8B-B14F-4D97-AF65-F5344CB8AC3E}">
        <p14:creationId xmlns:p14="http://schemas.microsoft.com/office/powerpoint/2010/main" val="860446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8F41F3B2-EFB4-BA4E-BEE3-4DFD79DC59BA}"/>
              </a:ext>
            </a:extLst>
          </p:cNvPr>
          <p:cNvSpPr/>
          <p:nvPr/>
        </p:nvSpPr>
        <p:spPr bwMode="auto">
          <a:xfrm>
            <a:off x="498088" y="4873849"/>
            <a:ext cx="11195826" cy="996169"/>
          </a:xfrm>
          <a:prstGeom prst="roundRect">
            <a:avLst/>
          </a:prstGeom>
          <a:gradFill flip="none" rotWithShape="1">
            <a:gsLst>
              <a:gs pos="27000">
                <a:srgbClr val="3D80FF"/>
              </a:gs>
              <a:gs pos="0">
                <a:schemeClr val="accent1">
                  <a:lumMod val="60000"/>
                  <a:lumOff val="40000"/>
                </a:schemeClr>
              </a:gs>
              <a:gs pos="100000">
                <a:schemeClr val="accent1"/>
              </a:gs>
            </a:gsLst>
            <a:path path="circle">
              <a:fillToRect l="100000" b="100000"/>
            </a:path>
            <a:tileRect t="-100000" r="-100000"/>
          </a:gradFill>
          <a:ln w="12700" cap="flat" cmpd="sng" algn="ctr">
            <a:noFill/>
            <a:prstDash val="solid"/>
            <a:round/>
            <a:headEnd type="none" w="med" len="med"/>
            <a:tailEnd type="none" w="med" len="med"/>
          </a:ln>
          <a:effectLst/>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2150" b="0" i="0" u="none" strike="noStrike" kern="0" cap="none" spc="0" normalizeH="0" baseline="0" noProof="0">
              <a:ln>
                <a:noFill/>
              </a:ln>
              <a:solidFill>
                <a:srgbClr val="000000"/>
              </a:solidFill>
              <a:effectLst/>
              <a:uLnTx/>
              <a:uFillTx/>
              <a:latin typeface="Arial"/>
              <a:ea typeface="ＭＳ Ｐゴシック" charset="0"/>
              <a:cs typeface="ＭＳ Ｐゴシック" charset="0"/>
            </a:endParaRPr>
          </a:p>
        </p:txBody>
      </p:sp>
      <p:sp>
        <p:nvSpPr>
          <p:cNvPr id="2" name="Title 1">
            <a:extLst>
              <a:ext uri="{FF2B5EF4-FFF2-40B4-BE49-F238E27FC236}">
                <a16:creationId xmlns:a16="http://schemas.microsoft.com/office/drawing/2014/main" id="{E5D69EC3-80D1-4BF0-9396-8E6B2EE72E5F}"/>
              </a:ext>
            </a:extLst>
          </p:cNvPr>
          <p:cNvSpPr>
            <a:spLocks noGrp="1"/>
          </p:cNvSpPr>
          <p:nvPr>
            <p:ph type="title"/>
          </p:nvPr>
        </p:nvSpPr>
        <p:spPr/>
        <p:txBody>
          <a:bodyPr/>
          <a:lstStyle/>
          <a:p>
            <a:r>
              <a:rPr lang="en-US"/>
              <a:t>A Diverse Network</a:t>
            </a:r>
          </a:p>
        </p:txBody>
      </p:sp>
      <p:grpSp>
        <p:nvGrpSpPr>
          <p:cNvPr id="43" name="Group 42">
            <a:extLst>
              <a:ext uri="{FF2B5EF4-FFF2-40B4-BE49-F238E27FC236}">
                <a16:creationId xmlns:a16="http://schemas.microsoft.com/office/drawing/2014/main" id="{0F4D8777-596B-B4A3-6C96-3A6FD63443DF}"/>
              </a:ext>
            </a:extLst>
          </p:cNvPr>
          <p:cNvGrpSpPr/>
          <p:nvPr/>
        </p:nvGrpSpPr>
        <p:grpSpPr>
          <a:xfrm>
            <a:off x="723745" y="5101330"/>
            <a:ext cx="2127372" cy="541206"/>
            <a:chOff x="586368" y="5123632"/>
            <a:chExt cx="2127372" cy="541206"/>
          </a:xfrm>
        </p:grpSpPr>
        <p:sp>
          <p:nvSpPr>
            <p:cNvPr id="19" name="Oval 18">
              <a:extLst>
                <a:ext uri="{FF2B5EF4-FFF2-40B4-BE49-F238E27FC236}">
                  <a16:creationId xmlns:a16="http://schemas.microsoft.com/office/drawing/2014/main" id="{A47141E3-4CAE-D282-AD5A-F29084D12EBE}"/>
                </a:ext>
              </a:extLst>
            </p:cNvPr>
            <p:cNvSpPr/>
            <p:nvPr/>
          </p:nvSpPr>
          <p:spPr>
            <a:xfrm>
              <a:off x="586368" y="5123632"/>
              <a:ext cx="541206" cy="54120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6" name="TextBox 8">
              <a:extLst>
                <a:ext uri="{FF2B5EF4-FFF2-40B4-BE49-F238E27FC236}">
                  <a16:creationId xmlns:a16="http://schemas.microsoft.com/office/drawing/2014/main" id="{DF7F50FF-14A5-0E4D-BCDE-7F14FD224BA4}"/>
                </a:ext>
              </a:extLst>
            </p:cNvPr>
            <p:cNvSpPr txBox="1">
              <a:spLocks noChangeArrowheads="1"/>
            </p:cNvSpPr>
            <p:nvPr/>
          </p:nvSpPr>
          <p:spPr bwMode="auto">
            <a:xfrm>
              <a:off x="1237072" y="5198868"/>
              <a:ext cx="147666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10000"/>
                </a:lnSpc>
                <a:spcBef>
                  <a:spcPts val="0"/>
                </a:spcBef>
                <a:spcAft>
                  <a:spcPts val="80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Montserrat" pitchFamily="2" charset="77"/>
                  <a:ea typeface="Arial Narrow" panose="020B0604020202020204" pitchFamily="34" charset="0"/>
                  <a:cs typeface="Arial Narrow" panose="020B0604020202020204" pitchFamily="34" charset="0"/>
                </a:rPr>
                <a:t>Over 1.8 million </a:t>
              </a:r>
              <a:r>
                <a:rPr kumimoji="0" lang="en-US" altLang="en-US" sz="900" b="0" i="0" u="none" strike="noStrike" kern="1200" cap="none" spc="0" normalizeH="0" baseline="0" noProof="0">
                  <a:ln>
                    <a:noFill/>
                  </a:ln>
                  <a:solidFill>
                    <a:srgbClr val="FFFFFF"/>
                  </a:solidFill>
                  <a:effectLst/>
                  <a:uLnTx/>
                  <a:uFillTx/>
                  <a:latin typeface="Montserrat" pitchFamily="2" charset="77"/>
                  <a:ea typeface="Arial Narrow" panose="020B0604020202020204" pitchFamily="34" charset="0"/>
                  <a:cs typeface="Arial Narrow" panose="020B0604020202020204" pitchFamily="34" charset="0"/>
                </a:rPr>
                <a:t>Ethernet-enabled buildings</a:t>
              </a:r>
              <a:endParaRPr kumimoji="0" lang="en-US" altLang="en-US" sz="900" b="1"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Narrow" panose="020B0604020202020204" pitchFamily="34" charset="0"/>
              </a:endParaRPr>
            </a:p>
          </p:txBody>
        </p:sp>
        <p:pic>
          <p:nvPicPr>
            <p:cNvPr id="14" name="Picture 13">
              <a:extLst>
                <a:ext uri="{FF2B5EF4-FFF2-40B4-BE49-F238E27FC236}">
                  <a16:creationId xmlns:a16="http://schemas.microsoft.com/office/drawing/2014/main" id="{90FE5B01-82BD-D8E1-4D05-9FEF2CB9CB1B}"/>
                </a:ext>
              </a:extLst>
            </p:cNvPr>
            <p:cNvPicPr>
              <a:picLocks noChangeAspect="1"/>
            </p:cNvPicPr>
            <p:nvPr/>
          </p:nvPicPr>
          <p:blipFill>
            <a:blip r:embed="rId3"/>
            <a:stretch>
              <a:fillRect/>
            </a:stretch>
          </p:blipFill>
          <p:spPr>
            <a:xfrm>
              <a:off x="685016" y="5231616"/>
              <a:ext cx="323165" cy="323165"/>
            </a:xfrm>
            <a:prstGeom prst="rect">
              <a:avLst/>
            </a:prstGeom>
          </p:spPr>
        </p:pic>
      </p:grpSp>
      <p:grpSp>
        <p:nvGrpSpPr>
          <p:cNvPr id="44" name="Group 43">
            <a:extLst>
              <a:ext uri="{FF2B5EF4-FFF2-40B4-BE49-F238E27FC236}">
                <a16:creationId xmlns:a16="http://schemas.microsoft.com/office/drawing/2014/main" id="{AC7E4C98-8338-576A-F887-229944F8EB79}"/>
              </a:ext>
            </a:extLst>
          </p:cNvPr>
          <p:cNvGrpSpPr/>
          <p:nvPr/>
        </p:nvGrpSpPr>
        <p:grpSpPr>
          <a:xfrm>
            <a:off x="2932404" y="5101330"/>
            <a:ext cx="2091360" cy="541206"/>
            <a:chOff x="3032202" y="5123632"/>
            <a:chExt cx="2091360" cy="541206"/>
          </a:xfrm>
        </p:grpSpPr>
        <p:sp>
          <p:nvSpPr>
            <p:cNvPr id="20" name="Oval 19">
              <a:extLst>
                <a:ext uri="{FF2B5EF4-FFF2-40B4-BE49-F238E27FC236}">
                  <a16:creationId xmlns:a16="http://schemas.microsoft.com/office/drawing/2014/main" id="{DF1A07A7-BD4E-77A5-4B84-2373A07B8D7D}"/>
                </a:ext>
              </a:extLst>
            </p:cNvPr>
            <p:cNvSpPr/>
            <p:nvPr/>
          </p:nvSpPr>
          <p:spPr>
            <a:xfrm>
              <a:off x="3032202" y="5123632"/>
              <a:ext cx="541206" cy="54120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8" name="TextBox 11">
              <a:extLst>
                <a:ext uri="{FF2B5EF4-FFF2-40B4-BE49-F238E27FC236}">
                  <a16:creationId xmlns:a16="http://schemas.microsoft.com/office/drawing/2014/main" id="{D4BE3C80-473D-3E40-A3CD-324BCC99DC11}"/>
                </a:ext>
              </a:extLst>
            </p:cNvPr>
            <p:cNvSpPr txBox="1">
              <a:spLocks noChangeArrowheads="1"/>
            </p:cNvSpPr>
            <p:nvPr/>
          </p:nvSpPr>
          <p:spPr bwMode="auto">
            <a:xfrm>
              <a:off x="3659279" y="5173468"/>
              <a:ext cx="1464283"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Narrow" panose="020B0604020202020204" pitchFamily="34" charset="0"/>
                </a:rPr>
                <a:t>Capacity that scales up to </a:t>
              </a:r>
              <a:r>
                <a:rPr kumimoji="0" lang="en-US" altLang="en-US" sz="1000" b="1"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Narrow" panose="020B0604020202020204" pitchFamily="34" charset="0"/>
                </a:rPr>
                <a:t>100 Gbps</a:t>
              </a:r>
              <a:endParaRPr kumimoji="0" lang="en-US" altLang="en-US" sz="1000" b="1"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panose="020B0604020202020204" pitchFamily="34" charset="0"/>
              </a:endParaRPr>
            </a:p>
          </p:txBody>
        </p:sp>
        <p:pic>
          <p:nvPicPr>
            <p:cNvPr id="15" name="Picture 14">
              <a:extLst>
                <a:ext uri="{FF2B5EF4-FFF2-40B4-BE49-F238E27FC236}">
                  <a16:creationId xmlns:a16="http://schemas.microsoft.com/office/drawing/2014/main" id="{1E53F880-6C0A-54F1-F2BF-03D5553E6252}"/>
                </a:ext>
              </a:extLst>
            </p:cNvPr>
            <p:cNvPicPr>
              <a:picLocks noChangeAspect="1"/>
            </p:cNvPicPr>
            <p:nvPr/>
          </p:nvPicPr>
          <p:blipFill>
            <a:blip r:embed="rId4"/>
            <a:stretch>
              <a:fillRect/>
            </a:stretch>
          </p:blipFill>
          <p:spPr>
            <a:xfrm>
              <a:off x="3157161" y="5231311"/>
              <a:ext cx="291288" cy="325849"/>
            </a:xfrm>
            <a:prstGeom prst="rect">
              <a:avLst/>
            </a:prstGeom>
          </p:spPr>
        </p:pic>
      </p:grpSp>
      <p:grpSp>
        <p:nvGrpSpPr>
          <p:cNvPr id="45" name="Group 44">
            <a:extLst>
              <a:ext uri="{FF2B5EF4-FFF2-40B4-BE49-F238E27FC236}">
                <a16:creationId xmlns:a16="http://schemas.microsoft.com/office/drawing/2014/main" id="{85AB0687-B187-525E-C4A2-54C8FDEA14A6}"/>
              </a:ext>
            </a:extLst>
          </p:cNvPr>
          <p:cNvGrpSpPr/>
          <p:nvPr/>
        </p:nvGrpSpPr>
        <p:grpSpPr>
          <a:xfrm>
            <a:off x="5105051" y="5101330"/>
            <a:ext cx="2116652" cy="541206"/>
            <a:chOff x="5366524" y="5123632"/>
            <a:chExt cx="2116652" cy="541206"/>
          </a:xfrm>
        </p:grpSpPr>
        <p:sp>
          <p:nvSpPr>
            <p:cNvPr id="21" name="Oval 20">
              <a:extLst>
                <a:ext uri="{FF2B5EF4-FFF2-40B4-BE49-F238E27FC236}">
                  <a16:creationId xmlns:a16="http://schemas.microsoft.com/office/drawing/2014/main" id="{CD24C605-89BB-9CE3-AD6F-31B95A1AA236}"/>
                </a:ext>
              </a:extLst>
            </p:cNvPr>
            <p:cNvSpPr/>
            <p:nvPr/>
          </p:nvSpPr>
          <p:spPr>
            <a:xfrm>
              <a:off x="5366524" y="5123632"/>
              <a:ext cx="541206" cy="54120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32" name="TextBox 9">
              <a:extLst>
                <a:ext uri="{FF2B5EF4-FFF2-40B4-BE49-F238E27FC236}">
                  <a16:creationId xmlns:a16="http://schemas.microsoft.com/office/drawing/2014/main" id="{49DA6AB9-F36B-304C-95C9-1B760ACF0F17}"/>
                </a:ext>
              </a:extLst>
            </p:cNvPr>
            <p:cNvSpPr txBox="1">
              <a:spLocks noChangeArrowheads="1"/>
            </p:cNvSpPr>
            <p:nvPr/>
          </p:nvSpPr>
          <p:spPr bwMode="auto">
            <a:xfrm>
              <a:off x="6010992" y="5216330"/>
              <a:ext cx="1472184"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10000"/>
                </a:lnSpc>
                <a:spcBef>
                  <a:spcPts val="0"/>
                </a:spcBef>
                <a:spcAft>
                  <a:spcPts val="80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Narrow" panose="020B0604020202020204" pitchFamily="34" charset="0"/>
                </a:rPr>
                <a:t>185k </a:t>
              </a:r>
              <a:r>
                <a:rPr kumimoji="0" lang="en-US" altLang="en-US" sz="1000" b="0"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Narrow" panose="020B0604020202020204" pitchFamily="34" charset="0"/>
                </a:rPr>
                <a:t>fiber </a:t>
              </a:r>
              <a:br>
                <a:rPr kumimoji="0" lang="en-US" altLang="en-US" sz="1000" b="0"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Narrow" panose="020B0604020202020204" pitchFamily="34" charset="0"/>
                </a:rPr>
              </a:br>
              <a:r>
                <a:rPr kumimoji="0" lang="en-US" altLang="en-US" sz="1000" b="0"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Narrow" panose="020B0604020202020204" pitchFamily="34" charset="0"/>
                </a:rPr>
                <a:t>route miles</a:t>
              </a:r>
            </a:p>
          </p:txBody>
        </p:sp>
        <p:pic>
          <p:nvPicPr>
            <p:cNvPr id="16" name="Picture 15">
              <a:extLst>
                <a:ext uri="{FF2B5EF4-FFF2-40B4-BE49-F238E27FC236}">
                  <a16:creationId xmlns:a16="http://schemas.microsoft.com/office/drawing/2014/main" id="{18B9D6BC-12A4-FF60-8667-1C4D0982A90E}"/>
                </a:ext>
              </a:extLst>
            </p:cNvPr>
            <p:cNvPicPr>
              <a:picLocks noChangeAspect="1"/>
            </p:cNvPicPr>
            <p:nvPr/>
          </p:nvPicPr>
          <p:blipFill>
            <a:blip r:embed="rId5"/>
            <a:stretch>
              <a:fillRect/>
            </a:stretch>
          </p:blipFill>
          <p:spPr>
            <a:xfrm>
              <a:off x="5491483" y="5221697"/>
              <a:ext cx="291288" cy="346248"/>
            </a:xfrm>
            <a:prstGeom prst="rect">
              <a:avLst/>
            </a:prstGeom>
          </p:spPr>
        </p:pic>
      </p:grpSp>
      <p:grpSp>
        <p:nvGrpSpPr>
          <p:cNvPr id="46" name="Group 45">
            <a:extLst>
              <a:ext uri="{FF2B5EF4-FFF2-40B4-BE49-F238E27FC236}">
                <a16:creationId xmlns:a16="http://schemas.microsoft.com/office/drawing/2014/main" id="{93521F20-64D1-5AC4-E0CF-9D356B1C3CF4}"/>
              </a:ext>
            </a:extLst>
          </p:cNvPr>
          <p:cNvGrpSpPr/>
          <p:nvPr/>
        </p:nvGrpSpPr>
        <p:grpSpPr>
          <a:xfrm>
            <a:off x="7302990" y="5101330"/>
            <a:ext cx="2104960" cy="541206"/>
            <a:chOff x="7396046" y="5123632"/>
            <a:chExt cx="2104960" cy="541206"/>
          </a:xfrm>
        </p:grpSpPr>
        <p:sp>
          <p:nvSpPr>
            <p:cNvPr id="22" name="Oval 21">
              <a:extLst>
                <a:ext uri="{FF2B5EF4-FFF2-40B4-BE49-F238E27FC236}">
                  <a16:creationId xmlns:a16="http://schemas.microsoft.com/office/drawing/2014/main" id="{DB0C2153-7A3F-57CD-5FC2-61C925CCB1F0}"/>
                </a:ext>
              </a:extLst>
            </p:cNvPr>
            <p:cNvSpPr/>
            <p:nvPr/>
          </p:nvSpPr>
          <p:spPr>
            <a:xfrm>
              <a:off x="7396046" y="5123632"/>
              <a:ext cx="541206" cy="54120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9" name="TextBox 12">
              <a:extLst>
                <a:ext uri="{FF2B5EF4-FFF2-40B4-BE49-F238E27FC236}">
                  <a16:creationId xmlns:a16="http://schemas.microsoft.com/office/drawing/2014/main" id="{1EFFB36D-652A-ED4D-AB30-5C25DF73A1C0}"/>
                </a:ext>
              </a:extLst>
            </p:cNvPr>
            <p:cNvSpPr txBox="1">
              <a:spLocks noChangeArrowheads="1"/>
            </p:cNvSpPr>
            <p:nvPr/>
          </p:nvSpPr>
          <p:spPr bwMode="auto">
            <a:xfrm>
              <a:off x="8037966" y="5216330"/>
              <a:ext cx="146304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10000"/>
                </a:lnSpc>
                <a:spcBef>
                  <a:spcPts val="0"/>
                </a:spcBef>
                <a:spcAft>
                  <a:spcPts val="80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Narrow" panose="020B0604020202020204" pitchFamily="34" charset="0"/>
                </a:rPr>
                <a:t>700+ </a:t>
              </a:r>
              <a:r>
                <a:rPr kumimoji="0" lang="en-US" altLang="en-US" sz="1000" b="0"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Narrow" panose="020B0604020202020204" pitchFamily="34" charset="0"/>
                </a:rPr>
                <a:t>connected </a:t>
              </a:r>
              <a:br>
                <a:rPr kumimoji="0" lang="en-US" altLang="en-US" sz="1000" b="0"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Narrow" panose="020B0604020202020204" pitchFamily="34" charset="0"/>
                </a:rPr>
              </a:br>
              <a:r>
                <a:rPr kumimoji="0" lang="en-US" altLang="en-US" sz="1000" b="0"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Narrow" panose="020B0604020202020204" pitchFamily="34" charset="0"/>
                </a:rPr>
                <a:t>data centers</a:t>
              </a:r>
            </a:p>
          </p:txBody>
        </p:sp>
        <p:pic>
          <p:nvPicPr>
            <p:cNvPr id="17" name="Picture 16">
              <a:extLst>
                <a:ext uri="{FF2B5EF4-FFF2-40B4-BE49-F238E27FC236}">
                  <a16:creationId xmlns:a16="http://schemas.microsoft.com/office/drawing/2014/main" id="{727BB158-D6B4-40FF-31CC-39327992C79E}"/>
                </a:ext>
              </a:extLst>
            </p:cNvPr>
            <p:cNvPicPr>
              <a:picLocks noChangeAspect="1"/>
            </p:cNvPicPr>
            <p:nvPr/>
          </p:nvPicPr>
          <p:blipFill>
            <a:blip r:embed="rId6"/>
            <a:stretch>
              <a:fillRect/>
            </a:stretch>
          </p:blipFill>
          <p:spPr>
            <a:xfrm>
              <a:off x="7493525" y="5221111"/>
              <a:ext cx="346249" cy="346249"/>
            </a:xfrm>
            <a:prstGeom prst="rect">
              <a:avLst/>
            </a:prstGeom>
          </p:spPr>
        </p:pic>
      </p:grpSp>
      <p:grpSp>
        <p:nvGrpSpPr>
          <p:cNvPr id="47" name="Group 46">
            <a:extLst>
              <a:ext uri="{FF2B5EF4-FFF2-40B4-BE49-F238E27FC236}">
                <a16:creationId xmlns:a16="http://schemas.microsoft.com/office/drawing/2014/main" id="{35485B2A-060C-6CCF-F27F-1B5901577C45}"/>
              </a:ext>
            </a:extLst>
          </p:cNvPr>
          <p:cNvGrpSpPr/>
          <p:nvPr/>
        </p:nvGrpSpPr>
        <p:grpSpPr>
          <a:xfrm>
            <a:off x="9489238" y="5101330"/>
            <a:ext cx="2116394" cy="541206"/>
            <a:chOff x="9574251" y="5123632"/>
            <a:chExt cx="2116394" cy="541206"/>
          </a:xfrm>
        </p:grpSpPr>
        <p:sp>
          <p:nvSpPr>
            <p:cNvPr id="23" name="Oval 22">
              <a:extLst>
                <a:ext uri="{FF2B5EF4-FFF2-40B4-BE49-F238E27FC236}">
                  <a16:creationId xmlns:a16="http://schemas.microsoft.com/office/drawing/2014/main" id="{C938C477-FB32-ECBE-928E-8CA3032431F1}"/>
                </a:ext>
              </a:extLst>
            </p:cNvPr>
            <p:cNvSpPr/>
            <p:nvPr/>
          </p:nvSpPr>
          <p:spPr>
            <a:xfrm>
              <a:off x="9574251" y="5123632"/>
              <a:ext cx="541206" cy="54120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7" name="TextBox 10">
              <a:extLst>
                <a:ext uri="{FF2B5EF4-FFF2-40B4-BE49-F238E27FC236}">
                  <a16:creationId xmlns:a16="http://schemas.microsoft.com/office/drawing/2014/main" id="{0E885D48-1907-3C4B-B47B-78E905B49FAA}"/>
                </a:ext>
              </a:extLst>
            </p:cNvPr>
            <p:cNvSpPr txBox="1">
              <a:spLocks noChangeArrowheads="1"/>
            </p:cNvSpPr>
            <p:nvPr/>
          </p:nvSpPr>
          <p:spPr bwMode="auto">
            <a:xfrm>
              <a:off x="10215178" y="5172674"/>
              <a:ext cx="1475467"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Narrow" panose="020B0604020202020204" pitchFamily="34" charset="0"/>
                </a:rPr>
                <a:t>One of the largest </a:t>
              </a:r>
              <a:r>
                <a:rPr kumimoji="0" lang="en-US" altLang="en-US" sz="1000" b="0" i="0" u="none" strike="noStrike" kern="1200" cap="none" spc="0" normalizeH="0" baseline="0" noProof="0">
                  <a:ln>
                    <a:noFill/>
                  </a:ln>
                  <a:solidFill>
                    <a:srgbClr val="FFFFFF"/>
                  </a:solidFill>
                  <a:effectLst/>
                  <a:uLnTx/>
                  <a:uFillTx/>
                  <a:latin typeface="Montserrat" pitchFamily="2" charset="77"/>
                  <a:ea typeface="ＭＳ Ｐゴシック" panose="020B0600070205080204" pitchFamily="34" charset="-128"/>
                  <a:cs typeface="Arial Narrow" panose="020B0604020202020204" pitchFamily="34" charset="0"/>
                </a:rPr>
                <a:t>Voice over IP provider in the nation</a:t>
              </a:r>
            </a:p>
          </p:txBody>
        </p:sp>
        <p:pic>
          <p:nvPicPr>
            <p:cNvPr id="18" name="Picture 17">
              <a:extLst>
                <a:ext uri="{FF2B5EF4-FFF2-40B4-BE49-F238E27FC236}">
                  <a16:creationId xmlns:a16="http://schemas.microsoft.com/office/drawing/2014/main" id="{82E59241-5D5D-51F0-C0BC-C7298917A840}"/>
                </a:ext>
              </a:extLst>
            </p:cNvPr>
            <p:cNvPicPr>
              <a:picLocks noChangeAspect="1"/>
            </p:cNvPicPr>
            <p:nvPr/>
          </p:nvPicPr>
          <p:blipFill>
            <a:blip r:embed="rId7"/>
            <a:stretch>
              <a:fillRect/>
            </a:stretch>
          </p:blipFill>
          <p:spPr>
            <a:xfrm>
              <a:off x="9671730" y="5221111"/>
              <a:ext cx="346249" cy="346249"/>
            </a:xfrm>
            <a:prstGeom prst="rect">
              <a:avLst/>
            </a:prstGeom>
          </p:spPr>
        </p:pic>
      </p:grpSp>
      <p:sp>
        <p:nvSpPr>
          <p:cNvPr id="7" name="Text Placeholder 5">
            <a:extLst>
              <a:ext uri="{FF2B5EF4-FFF2-40B4-BE49-F238E27FC236}">
                <a16:creationId xmlns:a16="http://schemas.microsoft.com/office/drawing/2014/main" id="{946FB23D-B416-FC46-A3F5-A617F01A563A}"/>
              </a:ext>
            </a:extLst>
          </p:cNvPr>
          <p:cNvSpPr txBox="1">
            <a:spLocks/>
          </p:cNvSpPr>
          <p:nvPr/>
        </p:nvSpPr>
        <p:spPr>
          <a:xfrm>
            <a:off x="469962" y="1020977"/>
            <a:ext cx="5908536" cy="3554418"/>
          </a:xfrm>
          <a:prstGeom prst="rect">
            <a:avLst/>
          </a:prstGeom>
        </p:spPr>
        <p:txBody>
          <a:bodyPr/>
          <a:lstStyle>
            <a:lvl1pPr marL="182880" indent="-182880" algn="l" defTabSz="914400" rtl="0" eaLnBrk="1" latinLnBrk="0" hangingPunct="1">
              <a:lnSpc>
                <a:spcPct val="95000"/>
              </a:lnSpc>
              <a:spcBef>
                <a:spcPts val="1000"/>
              </a:spcBef>
              <a:buFont typeface="Arial" panose="020B0604020202020204" pitchFamily="34" charset="0"/>
              <a:buChar char="•"/>
              <a:defRPr sz="2000" kern="1200">
                <a:solidFill>
                  <a:schemeClr val="tx1"/>
                </a:solidFill>
                <a:latin typeface="+mn-lt"/>
                <a:ea typeface="+mn-ea"/>
                <a:cs typeface="+mn-cs"/>
              </a:defRPr>
            </a:lvl1pPr>
            <a:lvl2pPr marL="411480" indent="-182880" algn="l" defTabSz="914400" rtl="0" eaLnBrk="1" latinLnBrk="0" hangingPunct="1">
              <a:lnSpc>
                <a:spcPct val="90000"/>
              </a:lnSpc>
              <a:spcBef>
                <a:spcPts val="500"/>
              </a:spcBef>
              <a:buFont typeface="Montserrat" panose="00000500000000000000" pitchFamily="2" charset="0"/>
              <a:buChar char="–"/>
              <a:defRPr sz="1800" kern="1200">
                <a:solidFill>
                  <a:schemeClr val="tx1"/>
                </a:solidFill>
                <a:latin typeface="+mn-lt"/>
                <a:ea typeface="+mn-ea"/>
                <a:cs typeface="+mn-cs"/>
              </a:defRPr>
            </a:lvl2pPr>
            <a:lvl3pPr marL="612648" indent="-18288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822960" indent="-182880" algn="l" defTabSz="914400" rtl="0" eaLnBrk="1" latinLnBrk="0" hangingPunct="1">
              <a:lnSpc>
                <a:spcPct val="90000"/>
              </a:lnSpc>
              <a:spcBef>
                <a:spcPts val="500"/>
              </a:spcBef>
              <a:buFont typeface="Montserrat" panose="00000500000000000000" pitchFamily="2" charset="0"/>
              <a:buChar char="–"/>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95000"/>
              </a:lnSpc>
              <a:spcBef>
                <a:spcPts val="1000"/>
              </a:spcBef>
              <a:spcAft>
                <a:spcPts val="600"/>
              </a:spcAft>
              <a:buClr>
                <a:srgbClr val="FFFFFF"/>
              </a:buClr>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Montserrat"/>
                <a:ea typeface="+mn-ea"/>
                <a:cs typeface="+mn-cs"/>
              </a:rPr>
              <a:t>High Bandwidth </a:t>
            </a:r>
            <a:r>
              <a:rPr kumimoji="0" lang="en-US" sz="1600" b="0" i="0" u="none" strike="noStrike" kern="1200" cap="none" spc="0" normalizeH="0" baseline="0" noProof="0">
                <a:ln>
                  <a:noFill/>
                </a:ln>
                <a:solidFill>
                  <a:srgbClr val="FFFFFF"/>
                </a:solidFill>
                <a:effectLst/>
                <a:uLnTx/>
                <a:uFillTx/>
                <a:latin typeface="Montserrat"/>
                <a:ea typeface="+mn-ea"/>
                <a:cs typeface="+mn-cs"/>
              </a:rPr>
              <a:t>– 2 Mbps scaling up to 100 Gbps </a:t>
            </a:r>
          </a:p>
          <a:p>
            <a:pPr marL="182880" marR="0" lvl="0" indent="-182880" algn="l" defTabSz="914400" rtl="0" eaLnBrk="1" fontAlgn="auto" latinLnBrk="0" hangingPunct="1">
              <a:lnSpc>
                <a:spcPct val="95000"/>
              </a:lnSpc>
              <a:spcBef>
                <a:spcPts val="1000"/>
              </a:spcBef>
              <a:spcAft>
                <a:spcPts val="600"/>
              </a:spcAft>
              <a:buClr>
                <a:srgbClr val="FFFFFF"/>
              </a:buClr>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Montserrat"/>
                <a:ea typeface="+mn-ea"/>
                <a:cs typeface="+mn-cs"/>
              </a:rPr>
              <a:t>Nationwide coverage</a:t>
            </a:r>
          </a:p>
          <a:p>
            <a:pPr marL="182880" marR="0" lvl="0" indent="-182880" algn="l" defTabSz="914400" rtl="0" eaLnBrk="1" fontAlgn="auto" latinLnBrk="0" hangingPunct="1">
              <a:lnSpc>
                <a:spcPct val="95000"/>
              </a:lnSpc>
              <a:spcBef>
                <a:spcPts val="1000"/>
              </a:spcBef>
              <a:spcAft>
                <a:spcPts val="600"/>
              </a:spcAft>
              <a:buClr>
                <a:srgbClr val="FFFFFF"/>
              </a:buClr>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Montserrat"/>
                <a:ea typeface="+mn-ea"/>
                <a:cs typeface="+mn-cs"/>
              </a:rPr>
              <a:t>Latency and jitter SLAs </a:t>
            </a:r>
            <a:r>
              <a:rPr kumimoji="0" lang="en-US" sz="1600" b="0" i="0" u="none" strike="noStrike" kern="1200" cap="none" spc="0" normalizeH="0" baseline="0" noProof="0">
                <a:ln>
                  <a:noFill/>
                </a:ln>
                <a:solidFill>
                  <a:srgbClr val="FFFFFF"/>
                </a:solidFill>
                <a:effectLst/>
                <a:uLnTx/>
                <a:uFillTx/>
                <a:latin typeface="Montserrat"/>
                <a:ea typeface="+mn-ea"/>
                <a:cs typeface="+mn-cs"/>
              </a:rPr>
              <a:t>with Ethernet Transport Services (EPL, EVPL, ENS) </a:t>
            </a:r>
          </a:p>
          <a:p>
            <a:pPr marL="182880" marR="0" lvl="0" indent="-182880" algn="l" defTabSz="914400" rtl="0" eaLnBrk="1" fontAlgn="auto" latinLnBrk="0" hangingPunct="1">
              <a:lnSpc>
                <a:spcPct val="95000"/>
              </a:lnSpc>
              <a:spcBef>
                <a:spcPts val="1000"/>
              </a:spcBef>
              <a:spcAft>
                <a:spcPts val="600"/>
              </a:spcAft>
              <a:buClr>
                <a:srgbClr val="FFFFFF"/>
              </a:buClr>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Montserrat"/>
                <a:ea typeface="+mn-ea"/>
                <a:cs typeface="+mn-cs"/>
              </a:rPr>
              <a:t>Availability SLAs </a:t>
            </a:r>
            <a:r>
              <a:rPr kumimoji="0" lang="en-US" sz="1600" b="0" i="0" u="none" strike="noStrike" kern="1200" cap="none" spc="0" normalizeH="0" baseline="0" noProof="0">
                <a:ln>
                  <a:noFill/>
                </a:ln>
                <a:solidFill>
                  <a:srgbClr val="FFFFFF"/>
                </a:solidFill>
                <a:effectLst/>
                <a:uLnTx/>
                <a:uFillTx/>
                <a:latin typeface="Montserrat"/>
                <a:ea typeface="+mn-ea"/>
                <a:cs typeface="+mn-cs"/>
              </a:rPr>
              <a:t>with Dedicated Internet (DI) and Ethernet Transport Services (EPL, EVPL, ENS)</a:t>
            </a:r>
          </a:p>
          <a:p>
            <a:pPr marL="182880" marR="0" lvl="0" indent="-182880" algn="l" defTabSz="914400" rtl="0" eaLnBrk="1" fontAlgn="auto" latinLnBrk="0" hangingPunct="1">
              <a:lnSpc>
                <a:spcPct val="95000"/>
              </a:lnSpc>
              <a:spcBef>
                <a:spcPts val="1000"/>
              </a:spcBef>
              <a:spcAft>
                <a:spcPts val="600"/>
              </a:spcAft>
              <a:buClr>
                <a:srgbClr val="FFFFFF"/>
              </a:buClr>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Montserrat"/>
                <a:ea typeface="+mn-ea"/>
                <a:cs typeface="+mn-cs"/>
              </a:rPr>
              <a:t>Physically diverse network </a:t>
            </a:r>
            <a:r>
              <a:rPr kumimoji="0" lang="en-US" sz="1600" b="0" i="0" u="none" strike="noStrike" kern="1200" cap="none" spc="0" normalizeH="0" baseline="0" noProof="0">
                <a:ln>
                  <a:noFill/>
                </a:ln>
                <a:solidFill>
                  <a:srgbClr val="FFFFFF"/>
                </a:solidFill>
                <a:effectLst/>
                <a:uLnTx/>
                <a:uFillTx/>
                <a:latin typeface="Montserrat"/>
                <a:ea typeface="+mn-ea"/>
                <a:cs typeface="+mn-cs"/>
              </a:rPr>
              <a:t>from telcos </a:t>
            </a:r>
          </a:p>
          <a:p>
            <a:pPr marL="182880" marR="0" lvl="0" indent="-182880" algn="l" defTabSz="914400" rtl="0" eaLnBrk="1" fontAlgn="auto" latinLnBrk="0" hangingPunct="1">
              <a:lnSpc>
                <a:spcPct val="95000"/>
              </a:lnSpc>
              <a:spcBef>
                <a:spcPts val="1000"/>
              </a:spcBef>
              <a:spcAft>
                <a:spcPts val="600"/>
              </a:spcAft>
              <a:buClr>
                <a:srgbClr val="FFFFFF"/>
              </a:buClr>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Montserrat"/>
                <a:ea typeface="+mn-ea"/>
                <a:cs typeface="+mn-cs"/>
              </a:rPr>
              <a:t>Self-serve </a:t>
            </a:r>
            <a:r>
              <a:rPr kumimoji="0" lang="en-US" sz="1600" b="0" i="0" u="none" strike="noStrike" kern="1200" cap="none" spc="0" normalizeH="0" baseline="0" noProof="0">
                <a:ln>
                  <a:noFill/>
                </a:ln>
                <a:solidFill>
                  <a:srgbClr val="FFFFFF"/>
                </a:solidFill>
                <a:effectLst/>
                <a:uLnTx/>
                <a:uFillTx/>
                <a:latin typeface="Montserrat"/>
                <a:ea typeface="+mn-ea"/>
                <a:cs typeface="+mn-cs"/>
              </a:rPr>
              <a:t>customer portal</a:t>
            </a:r>
          </a:p>
          <a:p>
            <a:pPr marL="182880" marR="0" lvl="0" indent="-182880" algn="l" defTabSz="914400" rtl="0" eaLnBrk="1" fontAlgn="auto" latinLnBrk="0" hangingPunct="1">
              <a:lnSpc>
                <a:spcPct val="95000"/>
              </a:lnSpc>
              <a:spcBef>
                <a:spcPts val="1000"/>
              </a:spcBef>
              <a:spcAft>
                <a:spcPts val="600"/>
              </a:spcAft>
              <a:buClr>
                <a:srgbClr val="FFFFFF"/>
              </a:buClr>
              <a:buSzTx/>
              <a:buFont typeface="Arial" panose="020B0604020202020204" pitchFamily="34" charset="0"/>
              <a:buChar char="•"/>
              <a:tabLst/>
              <a:defRPr/>
            </a:pPr>
            <a:r>
              <a:rPr kumimoji="0" lang="en-US" sz="1600" b="1" i="0" u="none" strike="noStrike" kern="1200" cap="none" spc="0" normalizeH="0" baseline="0" noProof="0">
                <a:ln>
                  <a:noFill/>
                </a:ln>
                <a:solidFill>
                  <a:srgbClr val="FFFFFF"/>
                </a:solidFill>
                <a:effectLst/>
                <a:uLnTx/>
                <a:uFillTx/>
                <a:latin typeface="Montserrat"/>
                <a:ea typeface="+mn-ea"/>
                <a:cs typeface="+mn-cs"/>
              </a:rPr>
              <a:t>Network monitoring and management</a:t>
            </a:r>
            <a:br>
              <a:rPr kumimoji="0" lang="en-US" sz="1600" b="1" i="0" u="none" strike="noStrike" kern="1200" cap="none" spc="0" normalizeH="0" baseline="0" noProof="0">
                <a:ln>
                  <a:noFill/>
                </a:ln>
                <a:solidFill>
                  <a:srgbClr val="FFFFFF"/>
                </a:solidFill>
                <a:effectLst/>
                <a:uLnTx/>
                <a:uFillTx/>
                <a:latin typeface="Montserrat"/>
                <a:ea typeface="+mn-ea"/>
                <a:cs typeface="+mn-cs"/>
              </a:rPr>
            </a:br>
            <a:r>
              <a:rPr kumimoji="0" lang="en-US" sz="1600" b="0" i="0" u="none" strike="noStrike" kern="1200" cap="none" spc="0" normalizeH="0" baseline="0" noProof="0">
                <a:ln>
                  <a:noFill/>
                </a:ln>
                <a:solidFill>
                  <a:srgbClr val="FFFFFF"/>
                </a:solidFill>
                <a:effectLst/>
                <a:uLnTx/>
                <a:uFillTx/>
                <a:latin typeface="Montserrat"/>
                <a:ea typeface="+mn-ea"/>
                <a:cs typeface="+mn-cs"/>
              </a:rPr>
              <a:t>24x7x365 from redundant NOCs</a:t>
            </a:r>
          </a:p>
        </p:txBody>
      </p:sp>
      <p:pic>
        <p:nvPicPr>
          <p:cNvPr id="3" name="Picture 2">
            <a:extLst>
              <a:ext uri="{FF2B5EF4-FFF2-40B4-BE49-F238E27FC236}">
                <a16:creationId xmlns:a16="http://schemas.microsoft.com/office/drawing/2014/main" id="{1B42F020-EDC6-7590-FE9B-68C3DD3815D6}"/>
              </a:ext>
            </a:extLst>
          </p:cNvPr>
          <p:cNvPicPr>
            <a:picLocks noChangeAspect="1"/>
          </p:cNvPicPr>
          <p:nvPr/>
        </p:nvPicPr>
        <p:blipFill>
          <a:blip r:embed="rId8"/>
          <a:stretch>
            <a:fillRect/>
          </a:stretch>
        </p:blipFill>
        <p:spPr>
          <a:xfrm>
            <a:off x="6271946" y="949110"/>
            <a:ext cx="5603187" cy="3454898"/>
          </a:xfrm>
          <a:prstGeom prst="rect">
            <a:avLst/>
          </a:prstGeom>
          <a:effectLst>
            <a:outerShdw blurRad="114300" dist="101600" dir="2700000" algn="tl" rotWithShape="0">
              <a:prstClr val="black">
                <a:alpha val="20000"/>
              </a:prstClr>
            </a:outerShdw>
          </a:effectLst>
        </p:spPr>
      </p:pic>
    </p:spTree>
    <p:extLst>
      <p:ext uri="{BB962C8B-B14F-4D97-AF65-F5344CB8AC3E}">
        <p14:creationId xmlns:p14="http://schemas.microsoft.com/office/powerpoint/2010/main" val="4112728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A696-6205-6899-ADE5-D47590EF1EE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033BE20-84D4-2166-027A-B1A9F1E11A00}"/>
              </a:ext>
            </a:extLst>
          </p:cNvPr>
          <p:cNvPicPr>
            <a:picLocks noChangeAspect="1"/>
          </p:cNvPicPr>
          <p:nvPr/>
        </p:nvPicPr>
        <p:blipFill>
          <a:blip r:embed="rId3"/>
          <a:stretch>
            <a:fillRect/>
          </a:stretch>
        </p:blipFill>
        <p:spPr>
          <a:xfrm>
            <a:off x="328962" y="1095251"/>
            <a:ext cx="11534076" cy="4878780"/>
          </a:xfrm>
          <a:prstGeom prst="rect">
            <a:avLst/>
          </a:prstGeom>
        </p:spPr>
      </p:pic>
      <p:sp>
        <p:nvSpPr>
          <p:cNvPr id="2" name="Title 1">
            <a:extLst>
              <a:ext uri="{FF2B5EF4-FFF2-40B4-BE49-F238E27FC236}">
                <a16:creationId xmlns:a16="http://schemas.microsoft.com/office/drawing/2014/main" id="{356D4B0D-ABD1-476C-E993-F66D8CC62884}"/>
              </a:ext>
            </a:extLst>
          </p:cNvPr>
          <p:cNvSpPr>
            <a:spLocks noGrp="1"/>
          </p:cNvSpPr>
          <p:nvPr>
            <p:ph type="title"/>
          </p:nvPr>
        </p:nvSpPr>
        <p:spPr/>
        <p:txBody>
          <a:bodyPr/>
          <a:lstStyle/>
          <a:p>
            <a:r>
              <a:rPr lang="en-US"/>
              <a:t>Global Coverage</a:t>
            </a:r>
          </a:p>
        </p:txBody>
      </p:sp>
      <p:grpSp>
        <p:nvGrpSpPr>
          <p:cNvPr id="4" name="Group 3">
            <a:extLst>
              <a:ext uri="{FF2B5EF4-FFF2-40B4-BE49-F238E27FC236}">
                <a16:creationId xmlns:a16="http://schemas.microsoft.com/office/drawing/2014/main" id="{3AF6F975-536A-55CE-7244-6990E7D7C827}"/>
              </a:ext>
            </a:extLst>
          </p:cNvPr>
          <p:cNvGrpSpPr/>
          <p:nvPr/>
        </p:nvGrpSpPr>
        <p:grpSpPr>
          <a:xfrm>
            <a:off x="4625082" y="5321179"/>
            <a:ext cx="6835425" cy="566336"/>
            <a:chOff x="4426300" y="5499100"/>
            <a:chExt cx="6835425" cy="566336"/>
          </a:xfrm>
        </p:grpSpPr>
        <p:sp>
          <p:nvSpPr>
            <p:cNvPr id="5" name="TextBox 4">
              <a:extLst>
                <a:ext uri="{FF2B5EF4-FFF2-40B4-BE49-F238E27FC236}">
                  <a16:creationId xmlns:a16="http://schemas.microsoft.com/office/drawing/2014/main" id="{C087B69E-0DD1-7F74-67ED-181F02771BBA}"/>
                </a:ext>
              </a:extLst>
            </p:cNvPr>
            <p:cNvSpPr txBox="1"/>
            <p:nvPr/>
          </p:nvSpPr>
          <p:spPr>
            <a:xfrm>
              <a:off x="4617218" y="5499100"/>
              <a:ext cx="1256044" cy="30145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Montserrat"/>
                  <a:ea typeface="+mn-ea"/>
                  <a:cs typeface="+mn-cs"/>
                </a:rPr>
                <a:t>MAP KEY</a:t>
              </a:r>
            </a:p>
          </p:txBody>
        </p:sp>
        <p:cxnSp>
          <p:nvCxnSpPr>
            <p:cNvPr id="6" name="Straight Connector 5">
              <a:extLst>
                <a:ext uri="{FF2B5EF4-FFF2-40B4-BE49-F238E27FC236}">
                  <a16:creationId xmlns:a16="http://schemas.microsoft.com/office/drawing/2014/main" id="{DB10AEB1-35ED-D51F-CCA0-1D5CF86333C3}"/>
                </a:ext>
              </a:extLst>
            </p:cNvPr>
            <p:cNvCxnSpPr/>
            <p:nvPr/>
          </p:nvCxnSpPr>
          <p:spPr>
            <a:xfrm>
              <a:off x="5707464" y="5657222"/>
              <a:ext cx="549644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856DA5-A50B-A054-8D1D-167782BA00EE}"/>
                </a:ext>
              </a:extLst>
            </p:cNvPr>
            <p:cNvCxnSpPr>
              <a:cxnSpLocks/>
            </p:cNvCxnSpPr>
            <p:nvPr/>
          </p:nvCxnSpPr>
          <p:spPr>
            <a:xfrm>
              <a:off x="4426300" y="5657222"/>
              <a:ext cx="35671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735EE5-BDF5-1A58-552F-D5368992A22F}"/>
                </a:ext>
              </a:extLst>
            </p:cNvPr>
            <p:cNvSpPr txBox="1"/>
            <p:nvPr/>
          </p:nvSpPr>
          <p:spPr>
            <a:xfrm>
              <a:off x="4623844" y="5763986"/>
              <a:ext cx="1431890" cy="30145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a:ln>
                    <a:noFill/>
                  </a:ln>
                  <a:solidFill>
                    <a:srgbClr val="FFFFFF"/>
                  </a:solidFill>
                  <a:effectLst/>
                  <a:uLnTx/>
                  <a:uFillTx/>
                  <a:latin typeface="Montserrat"/>
                  <a:ea typeface="+mn-ea"/>
                  <a:cs typeface="+mn-cs"/>
                </a:rPr>
                <a:t>Countries with PSTN replacement</a:t>
              </a:r>
            </a:p>
          </p:txBody>
        </p:sp>
        <p:sp>
          <p:nvSpPr>
            <p:cNvPr id="10" name="Rectangle 9">
              <a:extLst>
                <a:ext uri="{FF2B5EF4-FFF2-40B4-BE49-F238E27FC236}">
                  <a16:creationId xmlns:a16="http://schemas.microsoft.com/office/drawing/2014/main" id="{FE8BC6BD-F4C4-1F9D-DADA-3161D70EF8E9}"/>
                </a:ext>
              </a:extLst>
            </p:cNvPr>
            <p:cNvSpPr/>
            <p:nvPr/>
          </p:nvSpPr>
          <p:spPr>
            <a:xfrm>
              <a:off x="4426300" y="5839734"/>
              <a:ext cx="149954" cy="149954"/>
            </a:xfrm>
            <a:prstGeom prst="rect">
              <a:avLst/>
            </a:prstGeom>
            <a:solidFill>
              <a:srgbClr val="6FCD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11" name="TextBox 10">
              <a:extLst>
                <a:ext uri="{FF2B5EF4-FFF2-40B4-BE49-F238E27FC236}">
                  <a16:creationId xmlns:a16="http://schemas.microsoft.com/office/drawing/2014/main" id="{23B8B573-1040-0CE8-9572-01652EB7BF85}"/>
                </a:ext>
              </a:extLst>
            </p:cNvPr>
            <p:cNvSpPr txBox="1"/>
            <p:nvPr/>
          </p:nvSpPr>
          <p:spPr>
            <a:xfrm>
              <a:off x="6578030" y="5763986"/>
              <a:ext cx="1336430" cy="30145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a:ln>
                    <a:noFill/>
                  </a:ln>
                  <a:solidFill>
                    <a:srgbClr val="FFFFFF"/>
                  </a:solidFill>
                  <a:effectLst/>
                  <a:uLnTx/>
                  <a:uFillTx/>
                  <a:latin typeface="Montserrat"/>
                  <a:ea typeface="+mn-ea"/>
                  <a:cs typeface="+mn-cs"/>
                </a:rPr>
                <a:t>Countries with Comcast Clients</a:t>
              </a:r>
            </a:p>
          </p:txBody>
        </p:sp>
        <p:sp>
          <p:nvSpPr>
            <p:cNvPr id="12" name="Rectangle 11">
              <a:extLst>
                <a:ext uri="{FF2B5EF4-FFF2-40B4-BE49-F238E27FC236}">
                  <a16:creationId xmlns:a16="http://schemas.microsoft.com/office/drawing/2014/main" id="{33865545-CDF5-68FB-8597-6857EFF80C0E}"/>
                </a:ext>
              </a:extLst>
            </p:cNvPr>
            <p:cNvSpPr/>
            <p:nvPr/>
          </p:nvSpPr>
          <p:spPr>
            <a:xfrm>
              <a:off x="6360608" y="5839734"/>
              <a:ext cx="149954" cy="149954"/>
            </a:xfrm>
            <a:prstGeom prst="rect">
              <a:avLst/>
            </a:prstGeom>
            <a:solidFill>
              <a:srgbClr val="0195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13" name="TextBox 12">
              <a:extLst>
                <a:ext uri="{FF2B5EF4-FFF2-40B4-BE49-F238E27FC236}">
                  <a16:creationId xmlns:a16="http://schemas.microsoft.com/office/drawing/2014/main" id="{8BA88289-D432-A587-4B90-F6237D49F6F4}"/>
                </a:ext>
              </a:extLst>
            </p:cNvPr>
            <p:cNvSpPr txBox="1"/>
            <p:nvPr/>
          </p:nvSpPr>
          <p:spPr>
            <a:xfrm>
              <a:off x="8782260" y="5763986"/>
              <a:ext cx="216039" cy="30145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a:ln>
                    <a:noFill/>
                  </a:ln>
                  <a:solidFill>
                    <a:srgbClr val="FFFFFF"/>
                  </a:solidFill>
                  <a:effectLst/>
                  <a:uLnTx/>
                  <a:uFillTx/>
                  <a:latin typeface="Montserrat"/>
                  <a:ea typeface="+mn-ea"/>
                  <a:cs typeface="+mn-cs"/>
                </a:rPr>
                <a:t>POP</a:t>
              </a:r>
            </a:p>
          </p:txBody>
        </p:sp>
        <p:sp>
          <p:nvSpPr>
            <p:cNvPr id="14" name="Oval 13">
              <a:extLst>
                <a:ext uri="{FF2B5EF4-FFF2-40B4-BE49-F238E27FC236}">
                  <a16:creationId xmlns:a16="http://schemas.microsoft.com/office/drawing/2014/main" id="{3D4E6833-2CA3-8F2A-47AF-327D833B8C1C}"/>
                </a:ext>
              </a:extLst>
            </p:cNvPr>
            <p:cNvSpPr/>
            <p:nvPr/>
          </p:nvSpPr>
          <p:spPr>
            <a:xfrm>
              <a:off x="8187488" y="5839734"/>
              <a:ext cx="147620" cy="147620"/>
            </a:xfrm>
            <a:prstGeom prst="ellipse">
              <a:avLst/>
            </a:prstGeom>
            <a:solidFill>
              <a:schemeClr val="bg2"/>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15" name="Oval 14">
              <a:extLst>
                <a:ext uri="{FF2B5EF4-FFF2-40B4-BE49-F238E27FC236}">
                  <a16:creationId xmlns:a16="http://schemas.microsoft.com/office/drawing/2014/main" id="{289F5CB6-1953-F0BC-CBC8-93B6395AF70F}"/>
                </a:ext>
              </a:extLst>
            </p:cNvPr>
            <p:cNvSpPr/>
            <p:nvPr/>
          </p:nvSpPr>
          <p:spPr>
            <a:xfrm>
              <a:off x="8224722" y="5876968"/>
              <a:ext cx="73152" cy="7315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cxnSp>
          <p:nvCxnSpPr>
            <p:cNvPr id="16" name="Straight Connector 15">
              <a:extLst>
                <a:ext uri="{FF2B5EF4-FFF2-40B4-BE49-F238E27FC236}">
                  <a16:creationId xmlns:a16="http://schemas.microsoft.com/office/drawing/2014/main" id="{D4DE2272-9B17-F770-DC4B-1BD8B5474EBF}"/>
                </a:ext>
              </a:extLst>
            </p:cNvPr>
            <p:cNvCxnSpPr>
              <a:cxnSpLocks/>
              <a:stCxn id="14" idx="6"/>
            </p:cNvCxnSpPr>
            <p:nvPr/>
          </p:nvCxnSpPr>
          <p:spPr>
            <a:xfrm>
              <a:off x="8335108" y="5913544"/>
              <a:ext cx="389792" cy="0"/>
            </a:xfrm>
            <a:prstGeom prst="line">
              <a:avLst/>
            </a:prstGeom>
            <a:ln w="22225" cap="rnd">
              <a:solidFill>
                <a:srgbClr val="885E3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F302A9A-C6B2-6951-7C9A-06625C270FFE}"/>
                </a:ext>
              </a:extLst>
            </p:cNvPr>
            <p:cNvCxnSpPr>
              <a:cxnSpLocks/>
            </p:cNvCxnSpPr>
            <p:nvPr/>
          </p:nvCxnSpPr>
          <p:spPr>
            <a:xfrm>
              <a:off x="9645650" y="5913544"/>
              <a:ext cx="346075" cy="0"/>
            </a:xfrm>
            <a:prstGeom prst="line">
              <a:avLst/>
            </a:prstGeom>
            <a:ln w="22225" cap="flat">
              <a:solidFill>
                <a:srgbClr val="19228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050EA11-89E5-8579-C423-9413E6AAB9D8}"/>
                </a:ext>
              </a:extLst>
            </p:cNvPr>
            <p:cNvSpPr txBox="1"/>
            <p:nvPr/>
          </p:nvSpPr>
          <p:spPr>
            <a:xfrm>
              <a:off x="10058610" y="5763986"/>
              <a:ext cx="1203115" cy="30145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a:ln>
                    <a:noFill/>
                  </a:ln>
                  <a:solidFill>
                    <a:srgbClr val="FFFFFF"/>
                  </a:solidFill>
                  <a:effectLst/>
                  <a:uLnTx/>
                  <a:uFillTx/>
                  <a:latin typeface="Montserrat"/>
                  <a:ea typeface="+mn-ea"/>
                  <a:cs typeface="+mn-cs"/>
                </a:rPr>
                <a:t>Direct Cloud Connects</a:t>
              </a:r>
            </a:p>
          </p:txBody>
        </p:sp>
        <p:grpSp>
          <p:nvGrpSpPr>
            <p:cNvPr id="19" name="Group 18">
              <a:extLst>
                <a:ext uri="{FF2B5EF4-FFF2-40B4-BE49-F238E27FC236}">
                  <a16:creationId xmlns:a16="http://schemas.microsoft.com/office/drawing/2014/main" id="{E64C9686-0BDB-6C21-05C5-D068B1079EAF}"/>
                </a:ext>
              </a:extLst>
            </p:cNvPr>
            <p:cNvGrpSpPr/>
            <p:nvPr/>
          </p:nvGrpSpPr>
          <p:grpSpPr>
            <a:xfrm>
              <a:off x="9429750" y="5847629"/>
              <a:ext cx="185116" cy="118441"/>
              <a:chOff x="9429750" y="5834853"/>
              <a:chExt cx="185116" cy="118441"/>
            </a:xfrm>
          </p:grpSpPr>
          <p:sp>
            <p:nvSpPr>
              <p:cNvPr id="23" name="Oval 22">
                <a:extLst>
                  <a:ext uri="{FF2B5EF4-FFF2-40B4-BE49-F238E27FC236}">
                    <a16:creationId xmlns:a16="http://schemas.microsoft.com/office/drawing/2014/main" id="{E1E4E78D-9107-6D0F-6520-08677052BD28}"/>
                  </a:ext>
                </a:extLst>
              </p:cNvPr>
              <p:cNvSpPr/>
              <p:nvPr/>
            </p:nvSpPr>
            <p:spPr>
              <a:xfrm>
                <a:off x="9429750" y="5876128"/>
                <a:ext cx="77166" cy="77166"/>
              </a:xfrm>
              <a:prstGeom prst="ellipse">
                <a:avLst/>
              </a:prstGeom>
              <a:solidFill>
                <a:srgbClr val="F89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4" name="Oval 23">
                <a:extLst>
                  <a:ext uri="{FF2B5EF4-FFF2-40B4-BE49-F238E27FC236}">
                    <a16:creationId xmlns:a16="http://schemas.microsoft.com/office/drawing/2014/main" id="{FB3D1660-4E42-0AD5-DD4B-05C002956F09}"/>
                  </a:ext>
                </a:extLst>
              </p:cNvPr>
              <p:cNvSpPr/>
              <p:nvPr/>
            </p:nvSpPr>
            <p:spPr>
              <a:xfrm>
                <a:off x="9474200" y="5834853"/>
                <a:ext cx="77166" cy="77166"/>
              </a:xfrm>
              <a:prstGeom prst="ellipse">
                <a:avLst/>
              </a:prstGeom>
              <a:solidFill>
                <a:srgbClr val="F89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5" name="Oval 24">
                <a:extLst>
                  <a:ext uri="{FF2B5EF4-FFF2-40B4-BE49-F238E27FC236}">
                    <a16:creationId xmlns:a16="http://schemas.microsoft.com/office/drawing/2014/main" id="{306CECC9-1611-DF65-9148-8C64AE2E02CB}"/>
                  </a:ext>
                </a:extLst>
              </p:cNvPr>
              <p:cNvSpPr/>
              <p:nvPr/>
            </p:nvSpPr>
            <p:spPr>
              <a:xfrm>
                <a:off x="9483725" y="5860253"/>
                <a:ext cx="77166" cy="77166"/>
              </a:xfrm>
              <a:prstGeom prst="ellipse">
                <a:avLst/>
              </a:prstGeom>
              <a:solidFill>
                <a:srgbClr val="F89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6" name="Oval 25">
                <a:extLst>
                  <a:ext uri="{FF2B5EF4-FFF2-40B4-BE49-F238E27FC236}">
                    <a16:creationId xmlns:a16="http://schemas.microsoft.com/office/drawing/2014/main" id="{F1B4304B-5E2E-D47F-4BA4-DF0908711EC3}"/>
                  </a:ext>
                </a:extLst>
              </p:cNvPr>
              <p:cNvSpPr/>
              <p:nvPr/>
            </p:nvSpPr>
            <p:spPr>
              <a:xfrm>
                <a:off x="9537700" y="5872953"/>
                <a:ext cx="77166" cy="77166"/>
              </a:xfrm>
              <a:prstGeom prst="ellipse">
                <a:avLst/>
              </a:prstGeom>
              <a:solidFill>
                <a:srgbClr val="F89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7" name="Oval 26">
                <a:extLst>
                  <a:ext uri="{FF2B5EF4-FFF2-40B4-BE49-F238E27FC236}">
                    <a16:creationId xmlns:a16="http://schemas.microsoft.com/office/drawing/2014/main" id="{62A6ACC3-E951-9BFE-38BB-723B4ADB0486}"/>
                  </a:ext>
                </a:extLst>
              </p:cNvPr>
              <p:cNvSpPr/>
              <p:nvPr/>
            </p:nvSpPr>
            <p:spPr>
              <a:xfrm>
                <a:off x="9505950" y="5850728"/>
                <a:ext cx="77166" cy="77166"/>
              </a:xfrm>
              <a:prstGeom prst="ellipse">
                <a:avLst/>
              </a:prstGeom>
              <a:solidFill>
                <a:srgbClr val="F89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8" name="Oval 27">
                <a:extLst>
                  <a:ext uri="{FF2B5EF4-FFF2-40B4-BE49-F238E27FC236}">
                    <a16:creationId xmlns:a16="http://schemas.microsoft.com/office/drawing/2014/main" id="{535841FD-2A4E-AE76-5811-D3EEFBA27324}"/>
                  </a:ext>
                </a:extLst>
              </p:cNvPr>
              <p:cNvSpPr/>
              <p:nvPr/>
            </p:nvSpPr>
            <p:spPr>
              <a:xfrm>
                <a:off x="9477375" y="5876128"/>
                <a:ext cx="77166" cy="77166"/>
              </a:xfrm>
              <a:prstGeom prst="ellipse">
                <a:avLst/>
              </a:prstGeom>
              <a:solidFill>
                <a:srgbClr val="F89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grpSp>
        <p:cxnSp>
          <p:nvCxnSpPr>
            <p:cNvPr id="20" name="Straight Connector 19">
              <a:extLst>
                <a:ext uri="{FF2B5EF4-FFF2-40B4-BE49-F238E27FC236}">
                  <a16:creationId xmlns:a16="http://schemas.microsoft.com/office/drawing/2014/main" id="{9891D586-E60F-BE48-1865-59B93F9F9BF1}"/>
                </a:ext>
              </a:extLst>
            </p:cNvPr>
            <p:cNvCxnSpPr>
              <a:cxnSpLocks/>
            </p:cNvCxnSpPr>
            <p:nvPr/>
          </p:nvCxnSpPr>
          <p:spPr>
            <a:xfrm>
              <a:off x="6181666" y="5808996"/>
              <a:ext cx="0" cy="17668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F8F5A4B-6E54-54BF-B4B1-B203E5C42F84}"/>
                </a:ext>
              </a:extLst>
            </p:cNvPr>
            <p:cNvCxnSpPr>
              <a:cxnSpLocks/>
            </p:cNvCxnSpPr>
            <p:nvPr/>
          </p:nvCxnSpPr>
          <p:spPr>
            <a:xfrm>
              <a:off x="8003840" y="5808996"/>
              <a:ext cx="0" cy="17668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7C8C32-792E-E41C-9DB3-3D7C853FE6D5}"/>
                </a:ext>
              </a:extLst>
            </p:cNvPr>
            <p:cNvCxnSpPr>
              <a:cxnSpLocks/>
            </p:cNvCxnSpPr>
            <p:nvPr/>
          </p:nvCxnSpPr>
          <p:spPr>
            <a:xfrm>
              <a:off x="9209788" y="5808996"/>
              <a:ext cx="0" cy="17668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42012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2053339-E538-8371-59BD-0E72C459D69E}"/>
              </a:ext>
            </a:extLst>
          </p:cNvPr>
          <p:cNvSpPr>
            <a:spLocks noGrp="1"/>
          </p:cNvSpPr>
          <p:nvPr>
            <p:ph type="title"/>
          </p:nvPr>
        </p:nvSpPr>
        <p:spPr>
          <a:xfrm>
            <a:off x="596552" y="1943100"/>
            <a:ext cx="7290148" cy="2971800"/>
          </a:xfrm>
        </p:spPr>
        <p:txBody>
          <a:bodyPr anchor="ctr"/>
          <a:lstStyle/>
          <a:p>
            <a:r>
              <a:rPr lang="en-US"/>
              <a:t>Appendix</a:t>
            </a:r>
          </a:p>
        </p:txBody>
      </p:sp>
    </p:spTree>
    <p:extLst>
      <p:ext uri="{BB962C8B-B14F-4D97-AF65-F5344CB8AC3E}">
        <p14:creationId xmlns:p14="http://schemas.microsoft.com/office/powerpoint/2010/main" val="328262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9_Comcast Business">
  <a:themeElements>
    <a:clrScheme name="Custom 14">
      <a:dk1>
        <a:srgbClr val="000000"/>
      </a:dk1>
      <a:lt1>
        <a:srgbClr val="FFFFFF"/>
      </a:lt1>
      <a:dk2>
        <a:srgbClr val="000000"/>
      </a:dk2>
      <a:lt2>
        <a:srgbClr val="FFFFFF"/>
      </a:lt2>
      <a:accent1>
        <a:srgbClr val="0D61FF"/>
      </a:accent1>
      <a:accent2>
        <a:srgbClr val="000A73"/>
      </a:accent2>
      <a:accent3>
        <a:srgbClr val="FFEB40"/>
      </a:accent3>
      <a:accent4>
        <a:srgbClr val="61F29D"/>
      </a:accent4>
      <a:accent5>
        <a:srgbClr val="3CD8F2"/>
      </a:accent5>
      <a:accent6>
        <a:srgbClr val="8781FF"/>
      </a:accent6>
      <a:hlink>
        <a:srgbClr val="FFFFFF"/>
      </a:hlink>
      <a:folHlink>
        <a:srgbClr val="FFFFFF"/>
      </a:folHlink>
    </a:clrScheme>
    <a:fontScheme name="Custom 1">
      <a:majorFont>
        <a:latin typeface="Montserrat Ligh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dirty="0" smtClean="0"/>
        </a:defPPr>
      </a:lstStyle>
    </a:txDef>
  </a:objectDefaults>
  <a:extraClrSchemeLst/>
  <a:custClrLst>
    <a:custClr name="Warm 1">
      <a:srgbClr val="F7F7F7"/>
    </a:custClr>
    <a:custClr name="Warm 2">
      <a:srgbClr val="CCCCCC"/>
    </a:custClr>
    <a:custClr name="Warm 3">
      <a:srgbClr val="414141"/>
    </a:custClr>
    <a:custClr name="Warm 4">
      <a:srgbClr val="303030"/>
    </a:custClr>
    <a:custClr name="Warm 5">
      <a:srgbClr val="191919"/>
    </a:custClr>
    <a:custClr name="Cool 1">
      <a:srgbClr val="E6EAED"/>
    </a:custClr>
    <a:custClr name="Cool 2">
      <a:srgbClr val="A5AFB8"/>
    </a:custClr>
  </a:custClrLst>
  <a:extLst>
    <a:ext uri="{05A4C25C-085E-4340-85A3-A5531E510DB2}">
      <thm15:themeFamily xmlns:thm15="http://schemas.microsoft.com/office/thememl/2012/main" name="CB-PPT_Template_16x9_Viz-ID_fontembed_2024" id="{0D6AFC10-5783-D64C-A752-66346FE8B91C}" vid="{876C3765-4C3E-7844-816D-88A74274A6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c52c39a-6f54-43ad-b054-76b81ecc1392">
      <Value>34</Value>
      <Value>33</Value>
      <Value>32</Value>
      <Value>31</Value>
      <Value>28</Value>
      <Value>27</Value>
      <Value>26</Value>
      <Value>25</Value>
      <Value>61</Value>
      <Value>58</Value>
      <Value>14</Value>
      <Value>13</Value>
      <Value>43</Value>
      <Value>39</Value>
    </TaxCatchAll>
    <SharedWithUsers xmlns="fc52c39a-6f54-43ad-b054-76b81ecc1392">
      <UserInfo>
        <DisplayName>Yudichak, Kristin</DisplayName>
        <AccountId>56</AccountId>
        <AccountType/>
      </UserInfo>
    </SharedWithUsers>
    <FolderPath xmlns="6efc9e7c-a523-448f-b3a3-0768603b8ead" xsi:nil="true"/>
    <Externallink xmlns="6efc9e7c-a523-448f-b3a3-0768603b8ead">https://comcastcorp.sharepoint.com/:p:/s/extmySource/EeNydyNobxNEik-gWQw-SsMBAXaI9uudn9EmQ235vZ4HOQ?e=LgaDHg</Externallink>
    <isFeatured xmlns="fc52c39a-6f54-43ad-b054-76b81ecc1392">true</isFeatured>
    <m9d99c0f7d254eeb98bbe53523fc9d0b xmlns="fc52c39a-6f54-43ad-b054-76b81ecc1392">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4db5aa2f-3fb8-44ae-9979-838d1c598829</TermId>
        </TermInfo>
        <TermInfo xmlns="http://schemas.microsoft.com/office/infopath/2007/PartnerControls">
          <TermName xmlns="http://schemas.microsoft.com/office/infopath/2007/PartnerControls">SD-WAN</TermName>
          <TermId xmlns="http://schemas.microsoft.com/office/infopath/2007/PartnerControls">80315f4f-b24a-4242-b730-9b643c7657c7</TermId>
        </TermInfo>
        <TermInfo xmlns="http://schemas.microsoft.com/office/infopath/2007/PartnerControls">
          <TermName xmlns="http://schemas.microsoft.com/office/infopath/2007/PartnerControls">Secure Network Solutions</TermName>
          <TermId xmlns="http://schemas.microsoft.com/office/infopath/2007/PartnerControls">bb795697-6647-4635-8ec2-22a028f87c2e</TermId>
        </TermInfo>
        <TermInfo xmlns="http://schemas.microsoft.com/office/infopath/2007/PartnerControls">
          <TermName xmlns="http://schemas.microsoft.com/office/infopath/2007/PartnerControls">Business Internet</TermName>
          <TermId xmlns="http://schemas.microsoft.com/office/infopath/2007/PartnerControls">283babfa-b0fd-43d4-8426-589f8c488f6e</TermId>
        </TermInfo>
        <TermInfo xmlns="http://schemas.microsoft.com/office/infopath/2007/PartnerControls">
          <TermName xmlns="http://schemas.microsoft.com/office/infopath/2007/PartnerControls">EDI</TermName>
          <TermId xmlns="http://schemas.microsoft.com/office/infopath/2007/PartnerControls">9348ccca-a989-4c18-be8f-91de924c5e00</TermId>
        </TermInfo>
        <TermInfo xmlns="http://schemas.microsoft.com/office/infopath/2007/PartnerControls">
          <TermName xmlns="http://schemas.microsoft.com/office/infopath/2007/PartnerControls">ENS</TermName>
          <TermId xmlns="http://schemas.microsoft.com/office/infopath/2007/PartnerControls">23db2da2-a9a2-4f7f-b1f9-a8195903bb5e</TermId>
        </TermInfo>
        <TermInfo xmlns="http://schemas.microsoft.com/office/infopath/2007/PartnerControls">
          <TermName xmlns="http://schemas.microsoft.com/office/infopath/2007/PartnerControls">EPL</TermName>
          <TermId xmlns="http://schemas.microsoft.com/office/infopath/2007/PartnerControls">826f9f0f-7768-49c5-9d9e-8129fc39e18e</TermId>
        </TermInfo>
        <TermInfo xmlns="http://schemas.microsoft.com/office/infopath/2007/PartnerControls">
          <TermName xmlns="http://schemas.microsoft.com/office/infopath/2007/PartnerControls">EVPL</TermName>
          <TermId xmlns="http://schemas.microsoft.com/office/infopath/2007/PartnerControls">48412191-fac1-4bcd-9f00-61b207ab56d6</TermId>
        </TermInfo>
        <TermInfo xmlns="http://schemas.microsoft.com/office/infopath/2007/PartnerControls">
          <TermName xmlns="http://schemas.microsoft.com/office/infopath/2007/PartnerControls">WiFi/WiFi Pro</TermName>
          <TermId xmlns="http://schemas.microsoft.com/office/infopath/2007/PartnerControls">beb83aa3-5052-42d3-a58b-3f17c76e0e8e</TermId>
        </TermInfo>
        <TermInfo xmlns="http://schemas.microsoft.com/office/infopath/2007/PartnerControls">
          <TermName xmlns="http://schemas.microsoft.com/office/infopath/2007/PartnerControls">DDoS</TermName>
          <TermId xmlns="http://schemas.microsoft.com/office/infopath/2007/PartnerControls">b8f13488-de10-491c-b734-04c86e086b32</TermId>
        </TermInfo>
        <TermInfo xmlns="http://schemas.microsoft.com/office/infopath/2007/PartnerControls">
          <TermName xmlns="http://schemas.microsoft.com/office/infopath/2007/PartnerControls">Managed Services</TermName>
          <TermId xmlns="http://schemas.microsoft.com/office/infopath/2007/PartnerControls">50165e13-8b87-44b7-a4b1-c09db4c9bfba</TermId>
        </TermInfo>
        <TermInfo xmlns="http://schemas.microsoft.com/office/infopath/2007/PartnerControls">
          <TermName xmlns="http://schemas.microsoft.com/office/infopath/2007/PartnerControls">Financial Services</TermName>
          <TermId xmlns="http://schemas.microsoft.com/office/infopath/2007/PartnerControls">03bc96ea-79f4-4c6d-b5ef-1372bca8cee4</TermId>
        </TermInfo>
        <TermInfo xmlns="http://schemas.microsoft.com/office/infopath/2007/PartnerControls">
          <TermName xmlns="http://schemas.microsoft.com/office/infopath/2007/PartnerControls">Verticals</TermName>
          <TermId xmlns="http://schemas.microsoft.com/office/infopath/2007/PartnerControls">20c6a5d8-3e02-4795-9950-8da9c007d685</TermId>
        </TermInfo>
        <TermInfo xmlns="http://schemas.microsoft.com/office/infopath/2007/PartnerControls">
          <TermName xmlns="http://schemas.microsoft.com/office/infopath/2007/PartnerControls">Healthcare</TermName>
          <TermId xmlns="http://schemas.microsoft.com/office/infopath/2007/PartnerControls">752fbb61-ee8d-47d4-a4ba-c7c982134aaa</TermId>
        </TermInfo>
      </Terms>
    </m9d99c0f7d254eeb98bbe53523fc9d0b>
    <Hyperlink xmlns="6efc9e7c-a523-448f-b3a3-0768603b8ead">
      <Url xsi:nil="true"/>
      <Description xsi:nil="true"/>
    </Hyperlink>
    <Vendor_x0020_File_x0020_Name xmlns="fc52c39a-6f54-43ad-b054-76b81ecc1392">Template - Healthcare Solutions Pick and Pull PPT30022_8.25.pptx</Vendor_x0020_File_x0020_Name>
    <TacticID xmlns="fc52c39a-6f54-43ad-b054-76b81ecc1392">PPT30022</TacticID>
    <File_x0020_Owner xmlns="6efc9e7c-a523-448f-b3a3-0768603b8ead">
      <UserInfo>
        <DisplayName/>
        <AccountId xsi:nil="true"/>
        <AccountType/>
      </UserInfo>
    </File_x0020_Owner>
    <isEvergreen xmlns="6efc9e7c-a523-448f-b3a3-0768603b8ead">false</isEvergreen>
    <Review_x0020_Date xmlns="6efc9e7c-a523-448f-b3a3-0768603b8ea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7AB458131BF641AA7C5311A21CFB9B" ma:contentTypeVersion="22" ma:contentTypeDescription="Create a new document." ma:contentTypeScope="" ma:versionID="6a9a20ac47b4119c9110a876c160434c">
  <xsd:schema xmlns:xsd="http://www.w3.org/2001/XMLSchema" xmlns:xs="http://www.w3.org/2001/XMLSchema" xmlns:p="http://schemas.microsoft.com/office/2006/metadata/properties" xmlns:ns2="fc52c39a-6f54-43ad-b054-76b81ecc1392" xmlns:ns3="6efc9e7c-a523-448f-b3a3-0768603b8ead" targetNamespace="http://schemas.microsoft.com/office/2006/metadata/properties" ma:root="true" ma:fieldsID="65f8eb3a361bd2ff9aa31c0ddbf99a32" ns2:_="" ns3:_="">
    <xsd:import namespace="fc52c39a-6f54-43ad-b054-76b81ecc1392"/>
    <xsd:import namespace="6efc9e7c-a523-448f-b3a3-0768603b8ead"/>
    <xsd:element name="properties">
      <xsd:complexType>
        <xsd:sequence>
          <xsd:element name="documentManagement">
            <xsd:complexType>
              <xsd:all>
                <xsd:element ref="ns2:m9d99c0f7d254eeb98bbe53523fc9d0b" minOccurs="0"/>
                <xsd:element ref="ns2:TaxCatchAll" minOccurs="0"/>
                <xsd:element ref="ns2:TacticID" minOccurs="0"/>
                <xsd:element ref="ns3:MediaServiceMetadata" minOccurs="0"/>
                <xsd:element ref="ns3:MediaServiceFastMetadata" minOccurs="0"/>
                <xsd:element ref="ns2:isFeatured" minOccurs="0"/>
                <xsd:element ref="ns3:MediaLengthInSeconds" minOccurs="0"/>
                <xsd:element ref="ns2:Vendor_x0020_File_x0020_Name" minOccurs="0"/>
                <xsd:element ref="ns2:SharedWithUsers" minOccurs="0"/>
                <xsd:element ref="ns2:SharedWithDetails" minOccurs="0"/>
                <xsd:element ref="ns3:Hyperlink" minOccurs="0"/>
                <xsd:element ref="ns3:FolderPath" minOccurs="0"/>
                <xsd:element ref="ns3:MediaServiceDateTaken" minOccurs="0"/>
                <xsd:element ref="ns3:MediaServiceObjectDetectorVersions" minOccurs="0"/>
                <xsd:element ref="ns3:Externallink" minOccurs="0"/>
                <xsd:element ref="ns3:MediaServiceSearchProperties" minOccurs="0"/>
                <xsd:element ref="ns3:File_x0020_Owner" minOccurs="0"/>
                <xsd:element ref="ns3:Review_x0020_Date" minOccurs="0"/>
                <xsd:element ref="ns3:isEvergre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2c39a-6f54-43ad-b054-76b81ecc1392" elementFormDefault="qualified">
    <xsd:import namespace="http://schemas.microsoft.com/office/2006/documentManagement/types"/>
    <xsd:import namespace="http://schemas.microsoft.com/office/infopath/2007/PartnerControls"/>
    <xsd:element name="m9d99c0f7d254eeb98bbe53523fc9d0b" ma:index="9" nillable="true" ma:taxonomy="true" ma:internalName="m9d99c0f7d254eeb98bbe53523fc9d0b" ma:taxonomyFieldName="Document_x0020_Categories" ma:displayName="Document Categories" ma:default="" ma:fieldId="{69d99c0f-7d25-4eeb-98bb-e53523fc9d0b}" ma:taxonomyMulti="true" ma:sspId="b403bea8-3a38-4b57-ad86-c86acc1ab494" ma:termSetId="505ff5bd-aada-400e-98e9-0cc4721e3f8f"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1b113dbf-891b-426c-96cb-8e9372b6ba41}" ma:internalName="TaxCatchAll" ma:showField="CatchAllData" ma:web="fc52c39a-6f54-43ad-b054-76b81ecc1392">
      <xsd:complexType>
        <xsd:complexContent>
          <xsd:extension base="dms:MultiChoiceLookup">
            <xsd:sequence>
              <xsd:element name="Value" type="dms:Lookup" maxOccurs="unbounded" minOccurs="0" nillable="true"/>
            </xsd:sequence>
          </xsd:extension>
        </xsd:complexContent>
      </xsd:complexType>
    </xsd:element>
    <xsd:element name="TacticID" ma:index="11" nillable="true" ma:displayName="TacticID" ma:indexed="true" ma:internalName="TacticID">
      <xsd:simpleType>
        <xsd:restriction base="dms:Text">
          <xsd:maxLength value="255"/>
        </xsd:restriction>
      </xsd:simpleType>
    </xsd:element>
    <xsd:element name="isFeatured" ma:index="14" nillable="true" ma:displayName="isFeatured" ma:default="0" ma:internalName="isFeatured">
      <xsd:simpleType>
        <xsd:restriction base="dms:Boolean"/>
      </xsd:simpleType>
    </xsd:element>
    <xsd:element name="Vendor_x0020_File_x0020_Name" ma:index="16" nillable="true" ma:displayName="Vendor File Name" ma:internalName="Vendor_x0020_File_x0020_Name">
      <xsd:simpleType>
        <xsd:restriction base="dms:Text">
          <xsd:maxLength value="255"/>
        </xsd:restrictio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fc9e7c-a523-448f-b3a3-0768603b8ead"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LengthInSeconds" ma:index="15" nillable="true" ma:displayName="MediaLengthInSeconds" ma:hidden="true" ma:internalName="MediaLengthInSeconds" ma:readOnly="true">
      <xsd:simpleType>
        <xsd:restriction base="dms:Unknown"/>
      </xsd:simpleType>
    </xsd:element>
    <xsd:element name="Hyperlink" ma:index="19"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FolderPath" ma:index="20" nillable="true" ma:displayName="FolderPath" ma:internalName="FolderPath">
      <xsd:simpleType>
        <xsd:restriction base="dms:Text">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Externallink" ma:index="23" nillable="true" ma:displayName="External link" ma:description="Anonymized external share link" ma:format="Dropdown" ma:internalName="Externallink">
      <xsd:simpleType>
        <xsd:restriction base="dms:Text">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File_x0020_Owner" ma:index="25" nillable="true" ma:displayName="File Owner" ma:list="UserInfo" ma:SharePointGroup="0" ma:internalName="File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ew_x0020_Date" ma:index="26" nillable="true" ma:displayName="Review Date" ma:format="DateOnly" ma:internalName="Review_x0020_Date">
      <xsd:simpleType>
        <xsd:restriction base="dms:DateTime"/>
      </xsd:simpleType>
    </xsd:element>
    <xsd:element name="isEvergreen" ma:index="27" nillable="true" ma:displayName="isEvergreen" ma:default="0" ma:internalName="isEvergreen">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4592C4-68D0-46F0-B134-C63EF5576531}">
  <ds:schemaRefs>
    <ds:schemaRef ds:uri="http://schemas.microsoft.com/sharepoint/v3/contenttype/forms"/>
  </ds:schemaRefs>
</ds:datastoreItem>
</file>

<file path=customXml/itemProps2.xml><?xml version="1.0" encoding="utf-8"?>
<ds:datastoreItem xmlns:ds="http://schemas.openxmlformats.org/officeDocument/2006/customXml" ds:itemID="{D5D638D9-E833-447C-B251-6D896CF9D2EF}">
  <ds:schemaRefs>
    <ds:schemaRef ds:uri="6efc9e7c-a523-448f-b3a3-0768603b8ead"/>
    <ds:schemaRef ds:uri="http://schemas.microsoft.com/office/2006/metadata/properties"/>
    <ds:schemaRef ds:uri="http://www.w3.org/XML/1998/namespace"/>
    <ds:schemaRef ds:uri="fc52c39a-6f54-43ad-b054-76b81ecc1392"/>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purl.org/dc/elements/1.1/"/>
  </ds:schemaRefs>
</ds:datastoreItem>
</file>

<file path=customXml/itemProps3.xml><?xml version="1.0" encoding="utf-8"?>
<ds:datastoreItem xmlns:ds="http://schemas.openxmlformats.org/officeDocument/2006/customXml" ds:itemID="{17A5E24B-18CD-426E-A8EF-FF0EDFF387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52c39a-6f54-43ad-b054-76b81ecc1392"/>
    <ds:schemaRef ds:uri="6efc9e7c-a523-448f-b3a3-0768603b8e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Comcast Business</Template>
  <TotalTime>17</TotalTime>
  <Words>3079</Words>
  <Application>Microsoft Office PowerPoint</Application>
  <PresentationFormat>Widescreen</PresentationFormat>
  <Paragraphs>375</Paragraphs>
  <Slides>28</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Aptos</vt:lpstr>
      <vt:lpstr>Arial</vt:lpstr>
      <vt:lpstr>Calibri</vt:lpstr>
      <vt:lpstr>Lato Light</vt:lpstr>
      <vt:lpstr>Montserrat</vt:lpstr>
      <vt:lpstr>Montserrat Light</vt:lpstr>
      <vt:lpstr>Montserrat Medium</vt:lpstr>
      <vt:lpstr>Montserrat SemiBold</vt:lpstr>
      <vt:lpstr>Symbol</vt:lpstr>
      <vt:lpstr>9_Comcast Business</vt:lpstr>
      <vt:lpstr>How Do You Imagine…the Future of Healthcare?</vt:lpstr>
      <vt:lpstr>Giving Healthcare Facilities What They Need</vt:lpstr>
      <vt:lpstr>Network demands</vt:lpstr>
      <vt:lpstr>Low Earth Orbiting (LEO) Satellite </vt:lpstr>
      <vt:lpstr>Ethernet for Healthcare Providers</vt:lpstr>
      <vt:lpstr>Power Your Business With A Next Generation Network</vt:lpstr>
      <vt:lpstr>A Diverse Network</vt:lpstr>
      <vt:lpstr>Global Coverage</vt:lpstr>
      <vt:lpstr>Appendix</vt:lpstr>
      <vt:lpstr>What We Stand For &amp; Deliver</vt:lpstr>
      <vt:lpstr>Comcast Business delivers technology to power healthcare providers</vt:lpstr>
      <vt:lpstr>Comcast Business Has Solutions for Your Connectivity Needs</vt:lpstr>
      <vt:lpstr>Customer Testimonials</vt:lpstr>
      <vt:lpstr>Digital Agility &amp; Transformation</vt:lpstr>
      <vt:lpstr>Accelerating Digital Transformation</vt:lpstr>
      <vt:lpstr>The Value of Digital Transformation</vt:lpstr>
      <vt:lpstr>Enhancing the patient experience</vt:lpstr>
      <vt:lpstr>Enhancing the employee experience</vt:lpstr>
      <vt:lpstr>Securing data and systems is more important than ever</vt:lpstr>
      <vt:lpstr>Predictions and Trends for Tech in Healthcare</vt:lpstr>
      <vt:lpstr>What Sets Us Apart</vt:lpstr>
      <vt:lpstr>Power of Comcast Business</vt:lpstr>
      <vt:lpstr>Strength of Our Business</vt:lpstr>
      <vt:lpstr>Where we are</vt:lpstr>
      <vt:lpstr>Trusted, future-ready partner</vt:lpstr>
      <vt:lpstr>Comcast Business Recognized as #1 Ranked Provider for Managed SD-WAN</vt:lpstr>
      <vt:lpstr>MachineQ Solutions</vt:lpstr>
      <vt:lpstr>Improve Decisions with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 Healthcare Solutions Pick and Pull</dc:title>
  <dc:creator>Ian Pisner</dc:creator>
  <cp:lastModifiedBy>Myers, Edward</cp:lastModifiedBy>
  <cp:revision>5</cp:revision>
  <dcterms:created xsi:type="dcterms:W3CDTF">2021-05-20T18:27:30Z</dcterms:created>
  <dcterms:modified xsi:type="dcterms:W3CDTF">2025-10-31T16:07:36Z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0x010100B97AB458131BF641AA7C5311A21CFB9B</vt:lpwstr>
  </property>
  <property fmtid="{D5CDD505-2E9C-101B-9397-08002B2CF9AE}" pid="3" name="MSIP_Label_d0979fc8-5559-4f19-93ee-e28ca03d7638_Enabled">
    <vt:lpwstr>true</vt:lpwstr>
  </property>
  <property fmtid="{D5CDD505-2E9C-101B-9397-08002B2CF9AE}" pid="4" name="MSIP_Label_d0979fc8-5559-4f19-93ee-e28ca03d7638_SetDate">
    <vt:lpwstr>2023-04-20T16:38:20Z</vt:lpwstr>
  </property>
  <property fmtid="{D5CDD505-2E9C-101B-9397-08002B2CF9AE}" pid="5" name="MSIP_Label_d0979fc8-5559-4f19-93ee-e28ca03d7638_Method">
    <vt:lpwstr>Privileged</vt:lpwstr>
  </property>
  <property fmtid="{D5CDD505-2E9C-101B-9397-08002B2CF9AE}" pid="6" name="MSIP_Label_d0979fc8-5559-4f19-93ee-e28ca03d7638_Name">
    <vt:lpwstr>General Business Information (G)</vt:lpwstr>
  </property>
  <property fmtid="{D5CDD505-2E9C-101B-9397-08002B2CF9AE}" pid="7" name="MSIP_Label_d0979fc8-5559-4f19-93ee-e28ca03d7638_SiteId">
    <vt:lpwstr>906aefe9-76a7-4f65-b82d-5ec20775d5aa</vt:lpwstr>
  </property>
  <property fmtid="{D5CDD505-2E9C-101B-9397-08002B2CF9AE}" pid="8" name="MSIP_Label_d0979fc8-5559-4f19-93ee-e28ca03d7638_ActionId">
    <vt:lpwstr>042b42f8-2bf4-4ee6-bcbd-97ebe0123c30</vt:lpwstr>
  </property>
  <property fmtid="{D5CDD505-2E9C-101B-9397-08002B2CF9AE}" pid="9" name="MSIP_Label_d0979fc8-5559-4f19-93ee-e28ca03d7638_ContentBits">
    <vt:lpwstr>0</vt:lpwstr>
  </property>
  <property fmtid="{D5CDD505-2E9C-101B-9397-08002B2CF9AE}" pid="10" name="MediaServiceImageTags">
    <vt:lpwstr/>
  </property>
  <property fmtid="{D5CDD505-2E9C-101B-9397-08002B2CF9AE}" pid="11" name="MSIP_Label_7ec73f6c-70eb-4b84-9ffa-39fe698bd292_Name">
    <vt:lpwstr>Non-Business Information (NB)</vt:lpwstr>
  </property>
  <property fmtid="{D5CDD505-2E9C-101B-9397-08002B2CF9AE}" pid="12" name="MSIP_Label_7ec73f6c-70eb-4b84-9ffa-39fe698bd292_ActionId">
    <vt:lpwstr>978b6d5c-40b3-45e7-a6ea-064995035eb8</vt:lpwstr>
  </property>
  <property fmtid="{D5CDD505-2E9C-101B-9397-08002B2CF9AE}" pid="13" name="Document Categories">
    <vt:lpwstr>13;#Presentation|4db5aa2f-3fb8-44ae-9979-838d1c598829;#32;#SD-WAN|80315f4f-b24a-4242-b730-9b643c7657c7;#58;#Secure Network Solutions|bb795697-6647-4635-8ec2-22a028f87c2e;#14;#Business Internet|283babfa-b0fd-43d4-8426-589f8c488f6e;#26;#EDI|9348ccca-a989-4c18-be8f-91de924c5e00;#27;#ENS|23db2da2-a9a2-4f7f-b1f9-a8195903bb5e;#28;#EPL|826f9f0f-7768-49c5-9d9e-8129fc39e18e;#25;#EVPL|48412191-fac1-4bcd-9f00-61b207ab56d6;#34;#WiFi/WiFi Pro|beb83aa3-5052-42d3-a58b-3f17c76e0e8e;#31;#DDoS|b8f13488-de10-491c-b734-04c86e086b32;#33;#Managed Services|50165e13-8b87-44b7-a4b1-c09db4c9bfba;#39;#Financial Services|03bc96ea-79f4-4c6d-b5ef-1372bca8cee4;#61;#Verticals|20c6a5d8-3e02-4795-9950-8da9c007d685;#43;#Healthcare|752fbb61-ee8d-47d4-a4ba-c7c982134aaa</vt:lpwstr>
  </property>
  <property fmtid="{D5CDD505-2E9C-101B-9397-08002B2CF9AE}" pid="14" name="MSIP_Label_7ec73f6c-70eb-4b84-9ffa-39fe698bd292_SiteId">
    <vt:lpwstr>906aefe9-76a7-4f65-b82d-5ec20775d5aa</vt:lpwstr>
  </property>
  <property fmtid="{D5CDD505-2E9C-101B-9397-08002B2CF9AE}" pid="15" name="MSIP_Label_7ec73f6c-70eb-4b84-9ffa-39fe698bd292_ContentBits">
    <vt:lpwstr>0</vt:lpwstr>
  </property>
  <property fmtid="{D5CDD505-2E9C-101B-9397-08002B2CF9AE}" pid="16" name="MSIP_Label_7ec73f6c-70eb-4b84-9ffa-39fe698bd292_Method">
    <vt:lpwstr>Privileged</vt:lpwstr>
  </property>
  <property fmtid="{D5CDD505-2E9C-101B-9397-08002B2CF9AE}" pid="17" name="MSIP_Label_7ec73f6c-70eb-4b84-9ffa-39fe698bd292_Enabled">
    <vt:lpwstr>true</vt:lpwstr>
  </property>
  <property fmtid="{D5CDD505-2E9C-101B-9397-08002B2CF9AE}" pid="18" name="MSIP_Label_7ec73f6c-70eb-4b84-9ffa-39fe698bd292_SetDate">
    <vt:lpwstr>2024-01-03T20:37:51Z</vt:lpwstr>
  </property>
  <property fmtid="{D5CDD505-2E9C-101B-9397-08002B2CF9AE}" pid="19" name="Document_x0020_Categories">
    <vt:lpwstr>13;#Presentation|4db5aa2f-3fb8-44ae-9979-838d1c598829;#32;#SD-WAN|80315f4f-b24a-4242-b730-9b643c7657c7;#58;#Secure Network Solutions|bb795697-6647-4635-8ec2-22a028f87c2e;#14;#Business Internet|283babfa-b0fd-43d4-8426-589f8c488f6e;#26;#EDI|9348ccca-a989-4c18-be8f-91de924c5e00;#27;#ENS|23db2da2-a9a2-4f7f-b1f9-a8195903bb5e;#28;#EPL|826f9f0f-7768-49c5-9d9e-8129fc39e18e;#25;#EVPL|48412191-fac1-4bcd-9f00-61b207ab56d6;#34;#WiFi/WiFi Pro|beb83aa3-5052-42d3-a58b-3f17c76e0e8e;#31;#DDoS|b8f13488-de10-491c-b734-04c86e086b32;#33;#Managed Services|50165e13-8b87-44b7-a4b1-c09db4c9bfba;#39;#Financial Services|03bc96ea-79f4-4c6d-b5ef-1372bca8cee4;#61;#Verticals|20c6a5d8-3e02-4795-9950-8da9c007d685;#43;#Healthcare|752fbb61-ee8d-47d4-a4ba-c7c982134aaa</vt:lpwstr>
  </property>
</Properties>
</file>